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4"/>
  </p:sldMasterIdLst>
  <p:notesMasterIdLst>
    <p:notesMasterId r:id="rId50"/>
  </p:notesMasterIdLst>
  <p:sldIdLst>
    <p:sldId id="259" r:id="rId5"/>
    <p:sldId id="256" r:id="rId6"/>
    <p:sldId id="270" r:id="rId7"/>
    <p:sldId id="263" r:id="rId8"/>
    <p:sldId id="267" r:id="rId9"/>
    <p:sldId id="261" r:id="rId10"/>
    <p:sldId id="287" r:id="rId11"/>
    <p:sldId id="290" r:id="rId12"/>
    <p:sldId id="294" r:id="rId13"/>
    <p:sldId id="296" r:id="rId14"/>
    <p:sldId id="313" r:id="rId15"/>
    <p:sldId id="298" r:id="rId16"/>
    <p:sldId id="299" r:id="rId17"/>
    <p:sldId id="257" r:id="rId18"/>
    <p:sldId id="276" r:id="rId19"/>
    <p:sldId id="297" r:id="rId20"/>
    <p:sldId id="260" r:id="rId21"/>
    <p:sldId id="268" r:id="rId22"/>
    <p:sldId id="273" r:id="rId23"/>
    <p:sldId id="274" r:id="rId24"/>
    <p:sldId id="277" r:id="rId25"/>
    <p:sldId id="279" r:id="rId26"/>
    <p:sldId id="280" r:id="rId27"/>
    <p:sldId id="281" r:id="rId28"/>
    <p:sldId id="283" r:id="rId29"/>
    <p:sldId id="310" r:id="rId30"/>
    <p:sldId id="307" r:id="rId31"/>
    <p:sldId id="308" r:id="rId32"/>
    <p:sldId id="284" r:id="rId33"/>
    <p:sldId id="292" r:id="rId34"/>
    <p:sldId id="293" r:id="rId35"/>
    <p:sldId id="285" r:id="rId36"/>
    <p:sldId id="286" r:id="rId37"/>
    <p:sldId id="311" r:id="rId38"/>
    <p:sldId id="301" r:id="rId39"/>
    <p:sldId id="300" r:id="rId40"/>
    <p:sldId id="306" r:id="rId41"/>
    <p:sldId id="314" r:id="rId42"/>
    <p:sldId id="302" r:id="rId43"/>
    <p:sldId id="304" r:id="rId44"/>
    <p:sldId id="305" r:id="rId45"/>
    <p:sldId id="309" r:id="rId46"/>
    <p:sldId id="303" r:id="rId47"/>
    <p:sldId id="315" r:id="rId48"/>
    <p:sldId id="316" r:id="rId49"/>
  </p:sldIdLst>
  <p:sldSz cx="12192000" cy="6858000"/>
  <p:notesSz cx="6858000" cy="9144000"/>
  <p:defaultTextStyle>
    <a:defPPr>
      <a:defRPr lang="en-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AF62A"/>
    <a:srgbClr val="33CCCC"/>
    <a:srgbClr val="EFEDE3"/>
    <a:srgbClr val="FAF2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85" autoAdjust="0"/>
    <p:restoredTop sz="96236" autoAdjust="0"/>
  </p:normalViewPr>
  <p:slideViewPr>
    <p:cSldViewPr snapToGrid="0">
      <p:cViewPr>
        <p:scale>
          <a:sx n="96" d="100"/>
          <a:sy n="96" d="100"/>
        </p:scale>
        <p:origin x="322" y="24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Product Analysis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Sheet1!$D$4</c:f>
              <c:strCache>
                <c:ptCount val="1"/>
                <c:pt idx="0">
                  <c:v>Product 1</c:v>
                </c:pt>
              </c:strCache>
            </c:strRef>
          </c:tx>
          <c:spPr>
            <a:solidFill>
              <a:schemeClr val="accent1"/>
            </a:solidFill>
            <a:ln>
              <a:noFill/>
            </a:ln>
            <a:effectLst/>
          </c:spPr>
          <c:invertIfNegative val="0"/>
          <c:cat>
            <c:strRef>
              <c:f>Sheet1!$C$5:$C$12</c:f>
              <c:strCache>
                <c:ptCount val="8"/>
                <c:pt idx="0">
                  <c:v>Aesthetics</c:v>
                </c:pt>
                <c:pt idx="1">
                  <c:v>Client</c:v>
                </c:pt>
                <c:pt idx="2">
                  <c:v>Cost</c:v>
                </c:pt>
                <c:pt idx="3">
                  <c:v>Environment </c:v>
                </c:pt>
                <c:pt idx="4">
                  <c:v>Safety</c:v>
                </c:pt>
                <c:pt idx="5">
                  <c:v>Shape</c:v>
                </c:pt>
                <c:pt idx="6">
                  <c:v>Function</c:v>
                </c:pt>
                <c:pt idx="7">
                  <c:v>Material</c:v>
                </c:pt>
              </c:strCache>
            </c:strRef>
          </c:cat>
          <c:val>
            <c:numRef>
              <c:f>Sheet1!$D$5:$D$12</c:f>
              <c:numCache>
                <c:formatCode>General</c:formatCode>
                <c:ptCount val="8"/>
                <c:pt idx="0">
                  <c:v>7</c:v>
                </c:pt>
                <c:pt idx="1">
                  <c:v>8</c:v>
                </c:pt>
                <c:pt idx="2">
                  <c:v>8</c:v>
                </c:pt>
                <c:pt idx="3">
                  <c:v>7</c:v>
                </c:pt>
                <c:pt idx="4">
                  <c:v>5</c:v>
                </c:pt>
                <c:pt idx="5">
                  <c:v>7</c:v>
                </c:pt>
                <c:pt idx="6">
                  <c:v>8</c:v>
                </c:pt>
                <c:pt idx="7">
                  <c:v>8</c:v>
                </c:pt>
              </c:numCache>
            </c:numRef>
          </c:val>
          <c:extLst>
            <c:ext xmlns:c16="http://schemas.microsoft.com/office/drawing/2014/chart" uri="{C3380CC4-5D6E-409C-BE32-E72D297353CC}">
              <c16:uniqueId val="{00000000-815B-452B-9B08-753DAAF35C44}"/>
            </c:ext>
          </c:extLst>
        </c:ser>
        <c:ser>
          <c:idx val="1"/>
          <c:order val="1"/>
          <c:tx>
            <c:strRef>
              <c:f>Sheet1!$E$4</c:f>
              <c:strCache>
                <c:ptCount val="1"/>
                <c:pt idx="0">
                  <c:v>Product 2</c:v>
                </c:pt>
              </c:strCache>
            </c:strRef>
          </c:tx>
          <c:spPr>
            <a:solidFill>
              <a:schemeClr val="accent2"/>
            </a:solidFill>
            <a:ln>
              <a:noFill/>
            </a:ln>
            <a:effectLst/>
          </c:spPr>
          <c:invertIfNegative val="0"/>
          <c:cat>
            <c:strRef>
              <c:f>Sheet1!$C$5:$C$12</c:f>
              <c:strCache>
                <c:ptCount val="8"/>
                <c:pt idx="0">
                  <c:v>Aesthetics</c:v>
                </c:pt>
                <c:pt idx="1">
                  <c:v>Client</c:v>
                </c:pt>
                <c:pt idx="2">
                  <c:v>Cost</c:v>
                </c:pt>
                <c:pt idx="3">
                  <c:v>Environment </c:v>
                </c:pt>
                <c:pt idx="4">
                  <c:v>Safety</c:v>
                </c:pt>
                <c:pt idx="5">
                  <c:v>Shape</c:v>
                </c:pt>
                <c:pt idx="6">
                  <c:v>Function</c:v>
                </c:pt>
                <c:pt idx="7">
                  <c:v>Material</c:v>
                </c:pt>
              </c:strCache>
            </c:strRef>
          </c:cat>
          <c:val>
            <c:numRef>
              <c:f>Sheet1!$E$5:$E$12</c:f>
              <c:numCache>
                <c:formatCode>General</c:formatCode>
                <c:ptCount val="8"/>
                <c:pt idx="0">
                  <c:v>4</c:v>
                </c:pt>
                <c:pt idx="1">
                  <c:v>7</c:v>
                </c:pt>
                <c:pt idx="2">
                  <c:v>8</c:v>
                </c:pt>
                <c:pt idx="3">
                  <c:v>7</c:v>
                </c:pt>
                <c:pt idx="4">
                  <c:v>6</c:v>
                </c:pt>
                <c:pt idx="5">
                  <c:v>8</c:v>
                </c:pt>
                <c:pt idx="6">
                  <c:v>7</c:v>
                </c:pt>
                <c:pt idx="7">
                  <c:v>6</c:v>
                </c:pt>
              </c:numCache>
            </c:numRef>
          </c:val>
          <c:extLst>
            <c:ext xmlns:c16="http://schemas.microsoft.com/office/drawing/2014/chart" uri="{C3380CC4-5D6E-409C-BE32-E72D297353CC}">
              <c16:uniqueId val="{00000001-815B-452B-9B08-753DAAF35C44}"/>
            </c:ext>
          </c:extLst>
        </c:ser>
        <c:ser>
          <c:idx val="2"/>
          <c:order val="2"/>
          <c:tx>
            <c:strRef>
              <c:f>Sheet1!$F$4</c:f>
              <c:strCache>
                <c:ptCount val="1"/>
                <c:pt idx="0">
                  <c:v>Product 3</c:v>
                </c:pt>
              </c:strCache>
            </c:strRef>
          </c:tx>
          <c:spPr>
            <a:solidFill>
              <a:schemeClr val="accent3"/>
            </a:solidFill>
            <a:ln>
              <a:noFill/>
            </a:ln>
            <a:effectLst/>
          </c:spPr>
          <c:invertIfNegative val="0"/>
          <c:cat>
            <c:strRef>
              <c:f>Sheet1!$C$5:$C$12</c:f>
              <c:strCache>
                <c:ptCount val="8"/>
                <c:pt idx="0">
                  <c:v>Aesthetics</c:v>
                </c:pt>
                <c:pt idx="1">
                  <c:v>Client</c:v>
                </c:pt>
                <c:pt idx="2">
                  <c:v>Cost</c:v>
                </c:pt>
                <c:pt idx="3">
                  <c:v>Environment </c:v>
                </c:pt>
                <c:pt idx="4">
                  <c:v>Safety</c:v>
                </c:pt>
                <c:pt idx="5">
                  <c:v>Shape</c:v>
                </c:pt>
                <c:pt idx="6">
                  <c:v>Function</c:v>
                </c:pt>
                <c:pt idx="7">
                  <c:v>Material</c:v>
                </c:pt>
              </c:strCache>
            </c:strRef>
          </c:cat>
          <c:val>
            <c:numRef>
              <c:f>Sheet1!$F$5:$F$12</c:f>
              <c:numCache>
                <c:formatCode>General</c:formatCode>
                <c:ptCount val="8"/>
                <c:pt idx="0">
                  <c:v>8</c:v>
                </c:pt>
                <c:pt idx="1">
                  <c:v>5</c:v>
                </c:pt>
                <c:pt idx="2">
                  <c:v>5</c:v>
                </c:pt>
                <c:pt idx="3">
                  <c:v>7</c:v>
                </c:pt>
                <c:pt idx="4">
                  <c:v>6</c:v>
                </c:pt>
                <c:pt idx="5">
                  <c:v>9</c:v>
                </c:pt>
                <c:pt idx="6">
                  <c:v>7</c:v>
                </c:pt>
                <c:pt idx="7">
                  <c:v>7</c:v>
                </c:pt>
              </c:numCache>
            </c:numRef>
          </c:val>
          <c:extLst>
            <c:ext xmlns:c16="http://schemas.microsoft.com/office/drawing/2014/chart" uri="{C3380CC4-5D6E-409C-BE32-E72D297353CC}">
              <c16:uniqueId val="{00000002-815B-452B-9B08-753DAAF35C44}"/>
            </c:ext>
          </c:extLst>
        </c:ser>
        <c:ser>
          <c:idx val="3"/>
          <c:order val="3"/>
          <c:tx>
            <c:strRef>
              <c:f>Sheet1!$G$4</c:f>
              <c:strCache>
                <c:ptCount val="1"/>
                <c:pt idx="0">
                  <c:v>Product 4</c:v>
                </c:pt>
              </c:strCache>
            </c:strRef>
          </c:tx>
          <c:spPr>
            <a:solidFill>
              <a:schemeClr val="accent4"/>
            </a:solidFill>
            <a:ln>
              <a:noFill/>
            </a:ln>
            <a:effectLst/>
          </c:spPr>
          <c:invertIfNegative val="0"/>
          <c:cat>
            <c:strRef>
              <c:f>Sheet1!$C$5:$C$12</c:f>
              <c:strCache>
                <c:ptCount val="8"/>
                <c:pt idx="0">
                  <c:v>Aesthetics</c:v>
                </c:pt>
                <c:pt idx="1">
                  <c:v>Client</c:v>
                </c:pt>
                <c:pt idx="2">
                  <c:v>Cost</c:v>
                </c:pt>
                <c:pt idx="3">
                  <c:v>Environment </c:v>
                </c:pt>
                <c:pt idx="4">
                  <c:v>Safety</c:v>
                </c:pt>
                <c:pt idx="5">
                  <c:v>Shape</c:v>
                </c:pt>
                <c:pt idx="6">
                  <c:v>Function</c:v>
                </c:pt>
                <c:pt idx="7">
                  <c:v>Material</c:v>
                </c:pt>
              </c:strCache>
            </c:strRef>
          </c:cat>
          <c:val>
            <c:numRef>
              <c:f>Sheet1!$G$5:$G$12</c:f>
              <c:numCache>
                <c:formatCode>General</c:formatCode>
                <c:ptCount val="8"/>
                <c:pt idx="0">
                  <c:v>3</c:v>
                </c:pt>
                <c:pt idx="1">
                  <c:v>7</c:v>
                </c:pt>
                <c:pt idx="2">
                  <c:v>8</c:v>
                </c:pt>
                <c:pt idx="3">
                  <c:v>5</c:v>
                </c:pt>
                <c:pt idx="4">
                  <c:v>7</c:v>
                </c:pt>
                <c:pt idx="5">
                  <c:v>4</c:v>
                </c:pt>
                <c:pt idx="6">
                  <c:v>8</c:v>
                </c:pt>
                <c:pt idx="7">
                  <c:v>6</c:v>
                </c:pt>
              </c:numCache>
            </c:numRef>
          </c:val>
          <c:extLst>
            <c:ext xmlns:c16="http://schemas.microsoft.com/office/drawing/2014/chart" uri="{C3380CC4-5D6E-409C-BE32-E72D297353CC}">
              <c16:uniqueId val="{00000003-815B-452B-9B08-753DAAF35C44}"/>
            </c:ext>
          </c:extLst>
        </c:ser>
        <c:dLbls>
          <c:showLegendKey val="0"/>
          <c:showVal val="0"/>
          <c:showCatName val="0"/>
          <c:showSerName val="0"/>
          <c:showPercent val="0"/>
          <c:showBubbleSize val="0"/>
        </c:dLbls>
        <c:gapWidth val="150"/>
        <c:overlap val="100"/>
        <c:axId val="1084358239"/>
        <c:axId val="973828095"/>
      </c:barChart>
      <c:catAx>
        <c:axId val="10843582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73828095"/>
        <c:crosses val="autoZero"/>
        <c:auto val="1"/>
        <c:lblAlgn val="ctr"/>
        <c:lblOffset val="100"/>
        <c:noMultiLvlLbl val="0"/>
      </c:catAx>
      <c:valAx>
        <c:axId val="97382809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843582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Sheet1!$G$10</c:f>
              <c:strCache>
                <c:ptCount val="1"/>
                <c:pt idx="0">
                  <c:v>Aesth </c:v>
                </c:pt>
              </c:strCache>
            </c:strRef>
          </c:tx>
          <c:spPr>
            <a:solidFill>
              <a:schemeClr val="accent1"/>
            </a:solidFill>
            <a:ln>
              <a:noFill/>
            </a:ln>
            <a:effectLst/>
          </c:spPr>
          <c:invertIfNegative val="0"/>
          <c:cat>
            <c:strRef>
              <c:f>Sheet1!$F$11:$F$22</c:f>
              <c:strCache>
                <c:ptCount val="12"/>
                <c:pt idx="0">
                  <c:v>Design 1</c:v>
                </c:pt>
                <c:pt idx="1">
                  <c:v>Design 2</c:v>
                </c:pt>
                <c:pt idx="2">
                  <c:v>Design 3</c:v>
                </c:pt>
                <c:pt idx="3">
                  <c:v>Design 4</c:v>
                </c:pt>
                <c:pt idx="4">
                  <c:v>Design 5</c:v>
                </c:pt>
                <c:pt idx="5">
                  <c:v>Design 6</c:v>
                </c:pt>
                <c:pt idx="6">
                  <c:v>Design 7</c:v>
                </c:pt>
                <c:pt idx="7">
                  <c:v>Design 8</c:v>
                </c:pt>
                <c:pt idx="8">
                  <c:v>Design 9</c:v>
                </c:pt>
                <c:pt idx="9">
                  <c:v>Design 10</c:v>
                </c:pt>
                <c:pt idx="10">
                  <c:v>Design 11</c:v>
                </c:pt>
                <c:pt idx="11">
                  <c:v>Design 12</c:v>
                </c:pt>
              </c:strCache>
            </c:strRef>
          </c:cat>
          <c:val>
            <c:numRef>
              <c:f>Sheet1!$G$11:$G$22</c:f>
              <c:numCache>
                <c:formatCode>General</c:formatCode>
                <c:ptCount val="12"/>
                <c:pt idx="0">
                  <c:v>6</c:v>
                </c:pt>
                <c:pt idx="1">
                  <c:v>7</c:v>
                </c:pt>
                <c:pt idx="2">
                  <c:v>9</c:v>
                </c:pt>
                <c:pt idx="3">
                  <c:v>9</c:v>
                </c:pt>
                <c:pt idx="4">
                  <c:v>4</c:v>
                </c:pt>
                <c:pt idx="5">
                  <c:v>8</c:v>
                </c:pt>
                <c:pt idx="6">
                  <c:v>8</c:v>
                </c:pt>
                <c:pt idx="7">
                  <c:v>9</c:v>
                </c:pt>
                <c:pt idx="8">
                  <c:v>8</c:v>
                </c:pt>
                <c:pt idx="9">
                  <c:v>9</c:v>
                </c:pt>
                <c:pt idx="10">
                  <c:v>8</c:v>
                </c:pt>
                <c:pt idx="11">
                  <c:v>7</c:v>
                </c:pt>
              </c:numCache>
            </c:numRef>
          </c:val>
          <c:extLst>
            <c:ext xmlns:c16="http://schemas.microsoft.com/office/drawing/2014/chart" uri="{C3380CC4-5D6E-409C-BE32-E72D297353CC}">
              <c16:uniqueId val="{00000000-5FDB-45D1-80A8-BE248B06E391}"/>
            </c:ext>
          </c:extLst>
        </c:ser>
        <c:ser>
          <c:idx val="1"/>
          <c:order val="1"/>
          <c:tx>
            <c:strRef>
              <c:f>Sheet1!$H$10</c:f>
              <c:strCache>
                <c:ptCount val="1"/>
                <c:pt idx="0">
                  <c:v>Cost</c:v>
                </c:pt>
              </c:strCache>
            </c:strRef>
          </c:tx>
          <c:spPr>
            <a:solidFill>
              <a:schemeClr val="accent2"/>
            </a:solidFill>
            <a:ln>
              <a:noFill/>
            </a:ln>
            <a:effectLst/>
          </c:spPr>
          <c:invertIfNegative val="0"/>
          <c:cat>
            <c:strRef>
              <c:f>Sheet1!$F$11:$F$22</c:f>
              <c:strCache>
                <c:ptCount val="12"/>
                <c:pt idx="0">
                  <c:v>Design 1</c:v>
                </c:pt>
                <c:pt idx="1">
                  <c:v>Design 2</c:v>
                </c:pt>
                <c:pt idx="2">
                  <c:v>Design 3</c:v>
                </c:pt>
                <c:pt idx="3">
                  <c:v>Design 4</c:v>
                </c:pt>
                <c:pt idx="4">
                  <c:v>Design 5</c:v>
                </c:pt>
                <c:pt idx="5">
                  <c:v>Design 6</c:v>
                </c:pt>
                <c:pt idx="6">
                  <c:v>Design 7</c:v>
                </c:pt>
                <c:pt idx="7">
                  <c:v>Design 8</c:v>
                </c:pt>
                <c:pt idx="8">
                  <c:v>Design 9</c:v>
                </c:pt>
                <c:pt idx="9">
                  <c:v>Design 10</c:v>
                </c:pt>
                <c:pt idx="10">
                  <c:v>Design 11</c:v>
                </c:pt>
                <c:pt idx="11">
                  <c:v>Design 12</c:v>
                </c:pt>
              </c:strCache>
            </c:strRef>
          </c:cat>
          <c:val>
            <c:numRef>
              <c:f>Sheet1!$H$11:$H$22</c:f>
              <c:numCache>
                <c:formatCode>General</c:formatCode>
                <c:ptCount val="12"/>
                <c:pt idx="0">
                  <c:v>9</c:v>
                </c:pt>
                <c:pt idx="1">
                  <c:v>6</c:v>
                </c:pt>
                <c:pt idx="2">
                  <c:v>4</c:v>
                </c:pt>
                <c:pt idx="3">
                  <c:v>4</c:v>
                </c:pt>
                <c:pt idx="4">
                  <c:v>5</c:v>
                </c:pt>
                <c:pt idx="5">
                  <c:v>4</c:v>
                </c:pt>
                <c:pt idx="6">
                  <c:v>7</c:v>
                </c:pt>
                <c:pt idx="7">
                  <c:v>8</c:v>
                </c:pt>
                <c:pt idx="8">
                  <c:v>4</c:v>
                </c:pt>
                <c:pt idx="9">
                  <c:v>7</c:v>
                </c:pt>
                <c:pt idx="10">
                  <c:v>5</c:v>
                </c:pt>
                <c:pt idx="11">
                  <c:v>8</c:v>
                </c:pt>
              </c:numCache>
            </c:numRef>
          </c:val>
          <c:extLst>
            <c:ext xmlns:c16="http://schemas.microsoft.com/office/drawing/2014/chart" uri="{C3380CC4-5D6E-409C-BE32-E72D297353CC}">
              <c16:uniqueId val="{00000001-5FDB-45D1-80A8-BE248B06E391}"/>
            </c:ext>
          </c:extLst>
        </c:ser>
        <c:ser>
          <c:idx val="2"/>
          <c:order val="2"/>
          <c:tx>
            <c:strRef>
              <c:f>Sheet1!$I$10</c:f>
              <c:strCache>
                <c:ptCount val="1"/>
                <c:pt idx="0">
                  <c:v>Client</c:v>
                </c:pt>
              </c:strCache>
            </c:strRef>
          </c:tx>
          <c:spPr>
            <a:solidFill>
              <a:schemeClr val="accent3"/>
            </a:solidFill>
            <a:ln>
              <a:noFill/>
            </a:ln>
            <a:effectLst/>
          </c:spPr>
          <c:invertIfNegative val="0"/>
          <c:cat>
            <c:strRef>
              <c:f>Sheet1!$F$11:$F$22</c:f>
              <c:strCache>
                <c:ptCount val="12"/>
                <c:pt idx="0">
                  <c:v>Design 1</c:v>
                </c:pt>
                <c:pt idx="1">
                  <c:v>Design 2</c:v>
                </c:pt>
                <c:pt idx="2">
                  <c:v>Design 3</c:v>
                </c:pt>
                <c:pt idx="3">
                  <c:v>Design 4</c:v>
                </c:pt>
                <c:pt idx="4">
                  <c:v>Design 5</c:v>
                </c:pt>
                <c:pt idx="5">
                  <c:v>Design 6</c:v>
                </c:pt>
                <c:pt idx="6">
                  <c:v>Design 7</c:v>
                </c:pt>
                <c:pt idx="7">
                  <c:v>Design 8</c:v>
                </c:pt>
                <c:pt idx="8">
                  <c:v>Design 9</c:v>
                </c:pt>
                <c:pt idx="9">
                  <c:v>Design 10</c:v>
                </c:pt>
                <c:pt idx="10">
                  <c:v>Design 11</c:v>
                </c:pt>
                <c:pt idx="11">
                  <c:v>Design 12</c:v>
                </c:pt>
              </c:strCache>
            </c:strRef>
          </c:cat>
          <c:val>
            <c:numRef>
              <c:f>Sheet1!$I$11:$I$22</c:f>
              <c:numCache>
                <c:formatCode>General</c:formatCode>
                <c:ptCount val="12"/>
                <c:pt idx="0">
                  <c:v>7</c:v>
                </c:pt>
                <c:pt idx="1">
                  <c:v>7</c:v>
                </c:pt>
                <c:pt idx="2">
                  <c:v>7</c:v>
                </c:pt>
                <c:pt idx="3">
                  <c:v>7</c:v>
                </c:pt>
                <c:pt idx="4">
                  <c:v>7</c:v>
                </c:pt>
                <c:pt idx="5">
                  <c:v>7</c:v>
                </c:pt>
                <c:pt idx="6">
                  <c:v>7</c:v>
                </c:pt>
                <c:pt idx="7">
                  <c:v>7</c:v>
                </c:pt>
                <c:pt idx="8">
                  <c:v>7</c:v>
                </c:pt>
                <c:pt idx="9">
                  <c:v>7</c:v>
                </c:pt>
                <c:pt idx="10">
                  <c:v>7</c:v>
                </c:pt>
                <c:pt idx="11">
                  <c:v>7</c:v>
                </c:pt>
              </c:numCache>
            </c:numRef>
          </c:val>
          <c:extLst>
            <c:ext xmlns:c16="http://schemas.microsoft.com/office/drawing/2014/chart" uri="{C3380CC4-5D6E-409C-BE32-E72D297353CC}">
              <c16:uniqueId val="{00000002-5FDB-45D1-80A8-BE248B06E391}"/>
            </c:ext>
          </c:extLst>
        </c:ser>
        <c:ser>
          <c:idx val="3"/>
          <c:order val="3"/>
          <c:tx>
            <c:strRef>
              <c:f>Sheet1!$J$10</c:f>
              <c:strCache>
                <c:ptCount val="1"/>
                <c:pt idx="0">
                  <c:v>Envir</c:v>
                </c:pt>
              </c:strCache>
            </c:strRef>
          </c:tx>
          <c:spPr>
            <a:solidFill>
              <a:schemeClr val="accent4"/>
            </a:solidFill>
            <a:ln>
              <a:noFill/>
            </a:ln>
            <a:effectLst/>
          </c:spPr>
          <c:invertIfNegative val="0"/>
          <c:cat>
            <c:strRef>
              <c:f>Sheet1!$F$11:$F$22</c:f>
              <c:strCache>
                <c:ptCount val="12"/>
                <c:pt idx="0">
                  <c:v>Design 1</c:v>
                </c:pt>
                <c:pt idx="1">
                  <c:v>Design 2</c:v>
                </c:pt>
                <c:pt idx="2">
                  <c:v>Design 3</c:v>
                </c:pt>
                <c:pt idx="3">
                  <c:v>Design 4</c:v>
                </c:pt>
                <c:pt idx="4">
                  <c:v>Design 5</c:v>
                </c:pt>
                <c:pt idx="5">
                  <c:v>Design 6</c:v>
                </c:pt>
                <c:pt idx="6">
                  <c:v>Design 7</c:v>
                </c:pt>
                <c:pt idx="7">
                  <c:v>Design 8</c:v>
                </c:pt>
                <c:pt idx="8">
                  <c:v>Design 9</c:v>
                </c:pt>
                <c:pt idx="9">
                  <c:v>Design 10</c:v>
                </c:pt>
                <c:pt idx="10">
                  <c:v>Design 11</c:v>
                </c:pt>
                <c:pt idx="11">
                  <c:v>Design 12</c:v>
                </c:pt>
              </c:strCache>
            </c:strRef>
          </c:cat>
          <c:val>
            <c:numRef>
              <c:f>Sheet1!$J$11:$J$22</c:f>
              <c:numCache>
                <c:formatCode>General</c:formatCode>
                <c:ptCount val="12"/>
                <c:pt idx="0">
                  <c:v>4</c:v>
                </c:pt>
                <c:pt idx="1">
                  <c:v>5</c:v>
                </c:pt>
                <c:pt idx="2">
                  <c:v>4</c:v>
                </c:pt>
                <c:pt idx="3">
                  <c:v>8</c:v>
                </c:pt>
                <c:pt idx="4">
                  <c:v>4</c:v>
                </c:pt>
                <c:pt idx="5">
                  <c:v>6</c:v>
                </c:pt>
                <c:pt idx="6">
                  <c:v>4</c:v>
                </c:pt>
                <c:pt idx="7">
                  <c:v>5</c:v>
                </c:pt>
                <c:pt idx="8">
                  <c:v>5</c:v>
                </c:pt>
                <c:pt idx="9">
                  <c:v>6</c:v>
                </c:pt>
                <c:pt idx="10">
                  <c:v>7</c:v>
                </c:pt>
                <c:pt idx="11">
                  <c:v>7</c:v>
                </c:pt>
              </c:numCache>
            </c:numRef>
          </c:val>
          <c:extLst>
            <c:ext xmlns:c16="http://schemas.microsoft.com/office/drawing/2014/chart" uri="{C3380CC4-5D6E-409C-BE32-E72D297353CC}">
              <c16:uniqueId val="{00000003-5FDB-45D1-80A8-BE248B06E391}"/>
            </c:ext>
          </c:extLst>
        </c:ser>
        <c:ser>
          <c:idx val="4"/>
          <c:order val="4"/>
          <c:tx>
            <c:strRef>
              <c:f>Sheet1!$K$10</c:f>
              <c:strCache>
                <c:ptCount val="1"/>
                <c:pt idx="0">
                  <c:v>Safety</c:v>
                </c:pt>
              </c:strCache>
            </c:strRef>
          </c:tx>
          <c:spPr>
            <a:solidFill>
              <a:schemeClr val="accent5"/>
            </a:solidFill>
            <a:ln>
              <a:noFill/>
            </a:ln>
            <a:effectLst/>
          </c:spPr>
          <c:invertIfNegative val="0"/>
          <c:cat>
            <c:strRef>
              <c:f>Sheet1!$F$11:$F$22</c:f>
              <c:strCache>
                <c:ptCount val="12"/>
                <c:pt idx="0">
                  <c:v>Design 1</c:v>
                </c:pt>
                <c:pt idx="1">
                  <c:v>Design 2</c:v>
                </c:pt>
                <c:pt idx="2">
                  <c:v>Design 3</c:v>
                </c:pt>
                <c:pt idx="3">
                  <c:v>Design 4</c:v>
                </c:pt>
                <c:pt idx="4">
                  <c:v>Design 5</c:v>
                </c:pt>
                <c:pt idx="5">
                  <c:v>Design 6</c:v>
                </c:pt>
                <c:pt idx="6">
                  <c:v>Design 7</c:v>
                </c:pt>
                <c:pt idx="7">
                  <c:v>Design 8</c:v>
                </c:pt>
                <c:pt idx="8">
                  <c:v>Design 9</c:v>
                </c:pt>
                <c:pt idx="9">
                  <c:v>Design 10</c:v>
                </c:pt>
                <c:pt idx="10">
                  <c:v>Design 11</c:v>
                </c:pt>
                <c:pt idx="11">
                  <c:v>Design 12</c:v>
                </c:pt>
              </c:strCache>
            </c:strRef>
          </c:cat>
          <c:val>
            <c:numRef>
              <c:f>Sheet1!$K$11:$K$22</c:f>
              <c:numCache>
                <c:formatCode>General</c:formatCode>
                <c:ptCount val="12"/>
                <c:pt idx="0">
                  <c:v>9</c:v>
                </c:pt>
                <c:pt idx="1">
                  <c:v>8</c:v>
                </c:pt>
                <c:pt idx="2">
                  <c:v>9</c:v>
                </c:pt>
                <c:pt idx="3">
                  <c:v>9</c:v>
                </c:pt>
                <c:pt idx="4">
                  <c:v>8</c:v>
                </c:pt>
                <c:pt idx="5">
                  <c:v>6</c:v>
                </c:pt>
                <c:pt idx="6">
                  <c:v>7</c:v>
                </c:pt>
                <c:pt idx="7">
                  <c:v>3</c:v>
                </c:pt>
                <c:pt idx="8">
                  <c:v>7</c:v>
                </c:pt>
                <c:pt idx="9">
                  <c:v>7</c:v>
                </c:pt>
                <c:pt idx="10">
                  <c:v>6</c:v>
                </c:pt>
                <c:pt idx="11">
                  <c:v>5</c:v>
                </c:pt>
              </c:numCache>
            </c:numRef>
          </c:val>
          <c:extLst>
            <c:ext xmlns:c16="http://schemas.microsoft.com/office/drawing/2014/chart" uri="{C3380CC4-5D6E-409C-BE32-E72D297353CC}">
              <c16:uniqueId val="{00000004-5FDB-45D1-80A8-BE248B06E391}"/>
            </c:ext>
          </c:extLst>
        </c:ser>
        <c:ser>
          <c:idx val="5"/>
          <c:order val="5"/>
          <c:tx>
            <c:strRef>
              <c:f>Sheet1!$L$10</c:f>
              <c:strCache>
                <c:ptCount val="1"/>
                <c:pt idx="0">
                  <c:v>Size</c:v>
                </c:pt>
              </c:strCache>
            </c:strRef>
          </c:tx>
          <c:spPr>
            <a:solidFill>
              <a:schemeClr val="accent6"/>
            </a:solidFill>
            <a:ln>
              <a:noFill/>
            </a:ln>
            <a:effectLst/>
          </c:spPr>
          <c:invertIfNegative val="0"/>
          <c:cat>
            <c:strRef>
              <c:f>Sheet1!$F$11:$F$22</c:f>
              <c:strCache>
                <c:ptCount val="12"/>
                <c:pt idx="0">
                  <c:v>Design 1</c:v>
                </c:pt>
                <c:pt idx="1">
                  <c:v>Design 2</c:v>
                </c:pt>
                <c:pt idx="2">
                  <c:v>Design 3</c:v>
                </c:pt>
                <c:pt idx="3">
                  <c:v>Design 4</c:v>
                </c:pt>
                <c:pt idx="4">
                  <c:v>Design 5</c:v>
                </c:pt>
                <c:pt idx="5">
                  <c:v>Design 6</c:v>
                </c:pt>
                <c:pt idx="6">
                  <c:v>Design 7</c:v>
                </c:pt>
                <c:pt idx="7">
                  <c:v>Design 8</c:v>
                </c:pt>
                <c:pt idx="8">
                  <c:v>Design 9</c:v>
                </c:pt>
                <c:pt idx="9">
                  <c:v>Design 10</c:v>
                </c:pt>
                <c:pt idx="10">
                  <c:v>Design 11</c:v>
                </c:pt>
                <c:pt idx="11">
                  <c:v>Design 12</c:v>
                </c:pt>
              </c:strCache>
            </c:strRef>
          </c:cat>
          <c:val>
            <c:numRef>
              <c:f>Sheet1!$L$11:$L$22</c:f>
              <c:numCache>
                <c:formatCode>General</c:formatCode>
                <c:ptCount val="12"/>
                <c:pt idx="0">
                  <c:v>8</c:v>
                </c:pt>
                <c:pt idx="1">
                  <c:v>6</c:v>
                </c:pt>
                <c:pt idx="2">
                  <c:v>8</c:v>
                </c:pt>
                <c:pt idx="3">
                  <c:v>9</c:v>
                </c:pt>
                <c:pt idx="4">
                  <c:v>8</c:v>
                </c:pt>
                <c:pt idx="5">
                  <c:v>9</c:v>
                </c:pt>
                <c:pt idx="6">
                  <c:v>6</c:v>
                </c:pt>
                <c:pt idx="7">
                  <c:v>6</c:v>
                </c:pt>
                <c:pt idx="8">
                  <c:v>5</c:v>
                </c:pt>
                <c:pt idx="9">
                  <c:v>4</c:v>
                </c:pt>
                <c:pt idx="10">
                  <c:v>5</c:v>
                </c:pt>
                <c:pt idx="11">
                  <c:v>5</c:v>
                </c:pt>
              </c:numCache>
            </c:numRef>
          </c:val>
          <c:extLst>
            <c:ext xmlns:c16="http://schemas.microsoft.com/office/drawing/2014/chart" uri="{C3380CC4-5D6E-409C-BE32-E72D297353CC}">
              <c16:uniqueId val="{00000005-5FDB-45D1-80A8-BE248B06E391}"/>
            </c:ext>
          </c:extLst>
        </c:ser>
        <c:ser>
          <c:idx val="6"/>
          <c:order val="6"/>
          <c:tx>
            <c:strRef>
              <c:f>Sheet1!$M$10</c:f>
              <c:strCache>
                <c:ptCount val="1"/>
                <c:pt idx="0">
                  <c:v>Func</c:v>
                </c:pt>
              </c:strCache>
            </c:strRef>
          </c:tx>
          <c:spPr>
            <a:solidFill>
              <a:schemeClr val="accent1">
                <a:lumMod val="60000"/>
              </a:schemeClr>
            </a:solidFill>
            <a:ln>
              <a:noFill/>
            </a:ln>
            <a:effectLst/>
          </c:spPr>
          <c:invertIfNegative val="0"/>
          <c:cat>
            <c:strRef>
              <c:f>Sheet1!$F$11:$F$22</c:f>
              <c:strCache>
                <c:ptCount val="12"/>
                <c:pt idx="0">
                  <c:v>Design 1</c:v>
                </c:pt>
                <c:pt idx="1">
                  <c:v>Design 2</c:v>
                </c:pt>
                <c:pt idx="2">
                  <c:v>Design 3</c:v>
                </c:pt>
                <c:pt idx="3">
                  <c:v>Design 4</c:v>
                </c:pt>
                <c:pt idx="4">
                  <c:v>Design 5</c:v>
                </c:pt>
                <c:pt idx="5">
                  <c:v>Design 6</c:v>
                </c:pt>
                <c:pt idx="6">
                  <c:v>Design 7</c:v>
                </c:pt>
                <c:pt idx="7">
                  <c:v>Design 8</c:v>
                </c:pt>
                <c:pt idx="8">
                  <c:v>Design 9</c:v>
                </c:pt>
                <c:pt idx="9">
                  <c:v>Design 10</c:v>
                </c:pt>
                <c:pt idx="10">
                  <c:v>Design 11</c:v>
                </c:pt>
                <c:pt idx="11">
                  <c:v>Design 12</c:v>
                </c:pt>
              </c:strCache>
            </c:strRef>
          </c:cat>
          <c:val>
            <c:numRef>
              <c:f>Sheet1!$M$11:$M$22</c:f>
              <c:numCache>
                <c:formatCode>General</c:formatCode>
                <c:ptCount val="12"/>
                <c:pt idx="0">
                  <c:v>8</c:v>
                </c:pt>
                <c:pt idx="1">
                  <c:v>6</c:v>
                </c:pt>
                <c:pt idx="2">
                  <c:v>8</c:v>
                </c:pt>
                <c:pt idx="3">
                  <c:v>8</c:v>
                </c:pt>
                <c:pt idx="4">
                  <c:v>9</c:v>
                </c:pt>
                <c:pt idx="5">
                  <c:v>7</c:v>
                </c:pt>
                <c:pt idx="6">
                  <c:v>8</c:v>
                </c:pt>
                <c:pt idx="7">
                  <c:v>5</c:v>
                </c:pt>
                <c:pt idx="8">
                  <c:v>6</c:v>
                </c:pt>
                <c:pt idx="9">
                  <c:v>4</c:v>
                </c:pt>
                <c:pt idx="10">
                  <c:v>7</c:v>
                </c:pt>
                <c:pt idx="11">
                  <c:v>4</c:v>
                </c:pt>
              </c:numCache>
            </c:numRef>
          </c:val>
          <c:extLst>
            <c:ext xmlns:c16="http://schemas.microsoft.com/office/drawing/2014/chart" uri="{C3380CC4-5D6E-409C-BE32-E72D297353CC}">
              <c16:uniqueId val="{00000006-5FDB-45D1-80A8-BE248B06E391}"/>
            </c:ext>
          </c:extLst>
        </c:ser>
        <c:ser>
          <c:idx val="7"/>
          <c:order val="7"/>
          <c:tx>
            <c:strRef>
              <c:f>Sheet1!$N$10</c:f>
              <c:strCache>
                <c:ptCount val="1"/>
                <c:pt idx="0">
                  <c:v>Material</c:v>
                </c:pt>
              </c:strCache>
            </c:strRef>
          </c:tx>
          <c:spPr>
            <a:solidFill>
              <a:schemeClr val="accent2">
                <a:lumMod val="60000"/>
              </a:schemeClr>
            </a:solidFill>
            <a:ln>
              <a:noFill/>
            </a:ln>
            <a:effectLst/>
          </c:spPr>
          <c:invertIfNegative val="0"/>
          <c:cat>
            <c:strRef>
              <c:f>Sheet1!$F$11:$F$22</c:f>
              <c:strCache>
                <c:ptCount val="12"/>
                <c:pt idx="0">
                  <c:v>Design 1</c:v>
                </c:pt>
                <c:pt idx="1">
                  <c:v>Design 2</c:v>
                </c:pt>
                <c:pt idx="2">
                  <c:v>Design 3</c:v>
                </c:pt>
                <c:pt idx="3">
                  <c:v>Design 4</c:v>
                </c:pt>
                <c:pt idx="4">
                  <c:v>Design 5</c:v>
                </c:pt>
                <c:pt idx="5">
                  <c:v>Design 6</c:v>
                </c:pt>
                <c:pt idx="6">
                  <c:v>Design 7</c:v>
                </c:pt>
                <c:pt idx="7">
                  <c:v>Design 8</c:v>
                </c:pt>
                <c:pt idx="8">
                  <c:v>Design 9</c:v>
                </c:pt>
                <c:pt idx="9">
                  <c:v>Design 10</c:v>
                </c:pt>
                <c:pt idx="10">
                  <c:v>Design 11</c:v>
                </c:pt>
                <c:pt idx="11">
                  <c:v>Design 12</c:v>
                </c:pt>
              </c:strCache>
            </c:strRef>
          </c:cat>
          <c:val>
            <c:numRef>
              <c:f>Sheet1!$N$11:$N$22</c:f>
              <c:numCache>
                <c:formatCode>General</c:formatCode>
                <c:ptCount val="12"/>
                <c:pt idx="0">
                  <c:v>8</c:v>
                </c:pt>
                <c:pt idx="1">
                  <c:v>8</c:v>
                </c:pt>
                <c:pt idx="2">
                  <c:v>8</c:v>
                </c:pt>
                <c:pt idx="3">
                  <c:v>9</c:v>
                </c:pt>
                <c:pt idx="4">
                  <c:v>7</c:v>
                </c:pt>
                <c:pt idx="5">
                  <c:v>8</c:v>
                </c:pt>
                <c:pt idx="6">
                  <c:v>7</c:v>
                </c:pt>
                <c:pt idx="7">
                  <c:v>8</c:v>
                </c:pt>
                <c:pt idx="8">
                  <c:v>7</c:v>
                </c:pt>
                <c:pt idx="9">
                  <c:v>6</c:v>
                </c:pt>
                <c:pt idx="10">
                  <c:v>7</c:v>
                </c:pt>
                <c:pt idx="11">
                  <c:v>8</c:v>
                </c:pt>
              </c:numCache>
            </c:numRef>
          </c:val>
          <c:extLst>
            <c:ext xmlns:c16="http://schemas.microsoft.com/office/drawing/2014/chart" uri="{C3380CC4-5D6E-409C-BE32-E72D297353CC}">
              <c16:uniqueId val="{00000007-5FDB-45D1-80A8-BE248B06E391}"/>
            </c:ext>
          </c:extLst>
        </c:ser>
        <c:dLbls>
          <c:showLegendKey val="0"/>
          <c:showVal val="0"/>
          <c:showCatName val="0"/>
          <c:showSerName val="0"/>
          <c:showPercent val="0"/>
          <c:showBubbleSize val="0"/>
        </c:dLbls>
        <c:gapWidth val="150"/>
        <c:overlap val="100"/>
        <c:axId val="189381680"/>
        <c:axId val="189386480"/>
      </c:barChart>
      <c:catAx>
        <c:axId val="18938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386480"/>
        <c:crosses val="autoZero"/>
        <c:auto val="1"/>
        <c:lblAlgn val="ctr"/>
        <c:lblOffset val="100"/>
        <c:noMultiLvlLbl val="0"/>
      </c:catAx>
      <c:valAx>
        <c:axId val="189386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381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1EC47A-57CB-42C9-9842-9A8991A718B9}" type="datetimeFigureOut">
              <a:rPr lang="en-AE" smtClean="0"/>
              <a:t>21/04/2025</a:t>
            </a:fld>
            <a:endParaRPr lang="en-A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BDE55E-9A51-4BAB-BDB7-2F9492CA28C5}" type="slidenum">
              <a:rPr lang="en-AE" smtClean="0"/>
              <a:t>‹#›</a:t>
            </a:fld>
            <a:endParaRPr lang="en-AE"/>
          </a:p>
        </p:txBody>
      </p:sp>
    </p:spTree>
    <p:extLst>
      <p:ext uri="{BB962C8B-B14F-4D97-AF65-F5344CB8AC3E}">
        <p14:creationId xmlns:p14="http://schemas.microsoft.com/office/powerpoint/2010/main" val="949170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7" y="1788454"/>
            <a:ext cx="8361231" cy="2098226"/>
          </a:xfrm>
        </p:spPr>
        <p:txBody>
          <a:bodyPr anchor="b">
            <a:noAutofit/>
          </a:bodyPr>
          <a:lstStyle>
            <a:lvl1pPr algn="ctr">
              <a:defRPr sz="5400" cap="all" baseline="0">
                <a:solidFill>
                  <a:schemeClr val="tx2"/>
                </a:solidFill>
              </a:defRPr>
            </a:lvl1pPr>
          </a:lstStyle>
          <a:p>
            <a:r>
              <a:rPr lang="en-US"/>
              <a:t>Click to edit Master title style</a:t>
            </a:r>
          </a:p>
        </p:txBody>
      </p:sp>
      <p:sp>
        <p:nvSpPr>
          <p:cNvPr id="3" name="Subtitle 2"/>
          <p:cNvSpPr>
            <a:spLocks noGrp="1"/>
          </p:cNvSpPr>
          <p:nvPr>
            <p:ph type="subTitle" idx="1"/>
          </p:nvPr>
        </p:nvSpPr>
        <p:spPr>
          <a:xfrm>
            <a:off x="2679909" y="3956282"/>
            <a:ext cx="6831673" cy="1086237"/>
          </a:xfrm>
        </p:spPr>
        <p:txBody>
          <a:bodyPr>
            <a:normAutofit/>
          </a:bodyPr>
          <a:lstStyle>
            <a:lvl1pPr marL="0" indent="0" algn="ctr">
              <a:lnSpc>
                <a:spcPct val="112000"/>
              </a:lnSpc>
              <a:spcBef>
                <a:spcPts val="0"/>
              </a:spcBef>
              <a:spcAft>
                <a:spcPts val="0"/>
              </a:spcAft>
              <a:buNone/>
              <a:defRPr sz="1725"/>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Click to edit Master subtitle style</a:t>
            </a:r>
          </a:p>
        </p:txBody>
      </p:sp>
      <p:sp>
        <p:nvSpPr>
          <p:cNvPr id="4" name="Date Placeholder 3"/>
          <p:cNvSpPr>
            <a:spLocks noGrp="1"/>
          </p:cNvSpPr>
          <p:nvPr>
            <p:ph type="dt" sz="half" idx="10"/>
          </p:nvPr>
        </p:nvSpPr>
        <p:spPr>
          <a:xfrm>
            <a:off x="752858" y="6453387"/>
            <a:ext cx="1607945" cy="404614"/>
          </a:xfrm>
        </p:spPr>
        <p:txBody>
          <a:bodyPr/>
          <a:lstStyle>
            <a:lvl1pPr>
              <a:defRPr baseline="0">
                <a:solidFill>
                  <a:schemeClr val="tx2"/>
                </a:solidFill>
              </a:defRPr>
            </a:lvl1pPr>
          </a:lstStyle>
          <a:p>
            <a:fld id="{87DE6118-2437-4B30-8E3C-4D2BE6020583}" type="datetimeFigureOut">
              <a:rPr lang="en-US" dirty="0"/>
              <a:pPr/>
              <a:t>4/21/25</a:t>
            </a:fld>
            <a:endParaRPr lang="en-US"/>
          </a:p>
        </p:txBody>
      </p:sp>
      <p:sp>
        <p:nvSpPr>
          <p:cNvPr id="5" name="Footer Placeholder 4"/>
          <p:cNvSpPr>
            <a:spLocks noGrp="1"/>
          </p:cNvSpPr>
          <p:nvPr>
            <p:ph type="ftr" sz="quarter" idx="11"/>
          </p:nvPr>
        </p:nvSpPr>
        <p:spPr>
          <a:xfrm>
            <a:off x="2584057" y="6453387"/>
            <a:ext cx="7023377" cy="404614"/>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830685" y="6453387"/>
            <a:ext cx="1596292" cy="404614"/>
          </a:xfrm>
        </p:spPr>
        <p:txBody>
          <a:bodyPr/>
          <a:lstStyle>
            <a:lvl1pPr>
              <a:defRPr baseline="0">
                <a:solidFill>
                  <a:schemeClr val="tx2"/>
                </a:solidFill>
              </a:defRPr>
            </a:lvl1pPr>
          </a:lstStyle>
          <a:p>
            <a:fld id="{69E57DC2-970A-4B3E-BB1C-7A09969E49DF}" type="slidenum">
              <a:rPr lang="en-US" dirty="0"/>
              <a:pPr/>
              <a:t>‹#›</a:t>
            </a:fld>
            <a:endParaRPr lang="en-US"/>
          </a:p>
        </p:txBody>
      </p:sp>
      <p:grpSp>
        <p:nvGrpSpPr>
          <p:cNvPr id="7" name="Group 6"/>
          <p:cNvGrpSpPr/>
          <p:nvPr/>
        </p:nvGrpSpPr>
        <p:grpSpPr>
          <a:xfrm>
            <a:off x="752860" y="744471"/>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59088854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DE6118-2437-4B30-8E3C-4D2BE6020583}" type="datetimeFigureOut">
              <a:rPr lang="en-US" dirty="0"/>
              <a:t>4/21/25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a:p>
        </p:txBody>
      </p:sp>
    </p:spTree>
    <p:extLst>
      <p:ext uri="{BB962C8B-B14F-4D97-AF65-F5344CB8AC3E}">
        <p14:creationId xmlns:p14="http://schemas.microsoft.com/office/powerpoint/2010/main" val="176798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2"/>
            <a:ext cx="9612971" cy="2852737"/>
          </a:xfrm>
        </p:spPr>
        <p:txBody>
          <a:bodyPr anchor="b">
            <a:normAutofit/>
          </a:bodyPr>
          <a:lstStyle>
            <a:lvl1pPr algn="r">
              <a:defRPr sz="5400" cap="all" baseline="0">
                <a:solidFill>
                  <a:schemeClr val="tx2"/>
                </a:solidFill>
              </a:defRPr>
            </a:lvl1pPr>
          </a:lstStyle>
          <a:p>
            <a:r>
              <a:rPr lang="en-US"/>
              <a:t>Click to edit Master title style</a:t>
            </a:r>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1800">
                <a:solidFill>
                  <a:schemeClr val="tx2"/>
                </a:solidFill>
              </a:defRPr>
            </a:lvl1pPr>
            <a:lvl2pPr marL="342891" indent="0">
              <a:buNone/>
              <a:defRPr sz="1500">
                <a:solidFill>
                  <a:schemeClr val="tx1">
                    <a:tint val="75000"/>
                  </a:schemeClr>
                </a:solidFill>
              </a:defRPr>
            </a:lvl2pPr>
            <a:lvl3pPr marL="685783" indent="0">
              <a:buNone/>
              <a:defRPr sz="1351">
                <a:solidFill>
                  <a:schemeClr val="tx1">
                    <a:tint val="75000"/>
                  </a:schemeClr>
                </a:solidFill>
              </a:defRPr>
            </a:lvl3pPr>
            <a:lvl4pPr marL="1028674"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9" indent="0">
              <a:buNone/>
              <a:defRPr sz="1200">
                <a:solidFill>
                  <a:schemeClr val="tx1">
                    <a:tint val="75000"/>
                  </a:schemeClr>
                </a:solidFill>
              </a:defRPr>
            </a:lvl7pPr>
            <a:lvl8pPr marL="2400240" indent="0">
              <a:buNone/>
              <a:defRPr sz="1200">
                <a:solidFill>
                  <a:schemeClr val="tx1">
                    <a:tint val="75000"/>
                  </a:schemeClr>
                </a:solidFill>
              </a:defRPr>
            </a:lvl8pPr>
            <a:lvl9pPr marL="2743131"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10" y="6453387"/>
            <a:ext cx="1622409" cy="404614"/>
          </a:xfrm>
        </p:spPr>
        <p:txBody>
          <a:bodyPr/>
          <a:lstStyle>
            <a:lvl1pPr>
              <a:defRPr>
                <a:solidFill>
                  <a:schemeClr val="tx2"/>
                </a:solidFill>
              </a:defRPr>
            </a:lvl1pPr>
          </a:lstStyle>
          <a:p>
            <a:fld id="{87DE6118-2437-4B30-8E3C-4D2BE6020583}" type="datetimeFigureOut">
              <a:rPr lang="en-US" dirty="0"/>
              <a:pPr/>
              <a:t>4/21/25</a:t>
            </a:fld>
            <a:endParaRPr lang="en-US"/>
          </a:p>
        </p:txBody>
      </p:sp>
      <p:sp>
        <p:nvSpPr>
          <p:cNvPr id="5" name="Footer Placeholder 4"/>
          <p:cNvSpPr>
            <a:spLocks noGrp="1"/>
          </p:cNvSpPr>
          <p:nvPr>
            <p:ph type="ftr" sz="quarter" idx="11"/>
          </p:nvPr>
        </p:nvSpPr>
        <p:spPr>
          <a:xfrm>
            <a:off x="2584314" y="6453387"/>
            <a:ext cx="7023377" cy="404614"/>
          </a:xfrm>
        </p:spPr>
        <p:txBody>
          <a:bodyPr/>
          <a:lstStyle>
            <a:lvl1pPr algn="ctr">
              <a:defRPr>
                <a:solidFill>
                  <a:schemeClr val="tx2"/>
                </a:solidFill>
              </a:defRPr>
            </a:lvl1pPr>
          </a:lstStyle>
          <a:p>
            <a:endParaRPr lang="en-US"/>
          </a:p>
        </p:txBody>
      </p:sp>
      <p:sp>
        <p:nvSpPr>
          <p:cNvPr id="6" name="Slide Number Placeholder 5"/>
          <p:cNvSpPr>
            <a:spLocks noGrp="1"/>
          </p:cNvSpPr>
          <p:nvPr>
            <p:ph type="sldNum" sz="quarter" idx="12"/>
          </p:nvPr>
        </p:nvSpPr>
        <p:spPr>
          <a:xfrm>
            <a:off x="9830685" y="6453387"/>
            <a:ext cx="1596292" cy="404614"/>
          </a:xfrm>
        </p:spPr>
        <p:txBody>
          <a:bodyPr/>
          <a:lstStyle>
            <a:lvl1pPr>
              <a:defRPr>
                <a:solidFill>
                  <a:schemeClr val="tx2"/>
                </a:solidFill>
              </a:defRPr>
            </a:lvl1pPr>
          </a:lstStyle>
          <a:p>
            <a:fld id="{69E57DC2-970A-4B3E-BB1C-7A09969E49DF}" type="slidenum">
              <a:rPr lang="en-US" dirty="0"/>
              <a:pPr/>
              <a:t>‹#›</a:t>
            </a:fld>
            <a:endParaRPr lang="en-US"/>
          </a:p>
        </p:txBody>
      </p:sp>
      <p:sp>
        <p:nvSpPr>
          <p:cNvPr id="7" name="Freeform 6" title="Crop Mark"/>
          <p:cNvSpPr/>
          <p:nvPr/>
        </p:nvSpPr>
        <p:spPr bwMode="auto">
          <a:xfrm>
            <a:off x="8151964"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126902405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sz="half" idx="1"/>
          </p:nvPr>
        </p:nvSpPr>
        <p:spPr>
          <a:xfrm>
            <a:off x="1371600" y="2286002"/>
            <a:ext cx="4447787"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25403" y="2286002"/>
            <a:ext cx="4447787"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7DE6118-2437-4B30-8E3C-4D2BE6020583}" type="datetimeFigureOut">
              <a:rPr lang="en-US" dirty="0"/>
              <a:t>4/21/25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a:p>
        </p:txBody>
      </p:sp>
    </p:spTree>
    <p:extLst>
      <p:ext uri="{BB962C8B-B14F-4D97-AF65-F5344CB8AC3E}">
        <p14:creationId xmlns:p14="http://schemas.microsoft.com/office/powerpoint/2010/main" val="4208926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1" y="685800"/>
            <a:ext cx="9601200" cy="1485900"/>
          </a:xfrm>
        </p:spPr>
        <p:txBody>
          <a:bodyPr/>
          <a:lstStyle>
            <a:lvl1pPr>
              <a:defRPr>
                <a:solidFill>
                  <a:schemeClr val="tx2"/>
                </a:solidFill>
              </a:defRPr>
            </a:lvl1pPr>
          </a:lstStyle>
          <a:p>
            <a:r>
              <a:rPr lang="en-US"/>
              <a:t>Click to edit Master title style</a:t>
            </a:r>
          </a:p>
        </p:txBody>
      </p:sp>
      <p:sp>
        <p:nvSpPr>
          <p:cNvPr id="3" name="Text Placeholder 2"/>
          <p:cNvSpPr>
            <a:spLocks noGrp="1"/>
          </p:cNvSpPr>
          <p:nvPr>
            <p:ph type="body" idx="1"/>
          </p:nvPr>
        </p:nvSpPr>
        <p:spPr>
          <a:xfrm>
            <a:off x="1371601" y="2340864"/>
            <a:ext cx="4443984" cy="823912"/>
          </a:xfrm>
        </p:spPr>
        <p:txBody>
          <a:bodyPr anchor="b">
            <a:noAutofit/>
          </a:bodyPr>
          <a:lstStyle>
            <a:lvl1pPr marL="0" indent="0">
              <a:lnSpc>
                <a:spcPct val="84000"/>
              </a:lnSpc>
              <a:spcBef>
                <a:spcPts val="0"/>
              </a:spcBef>
              <a:spcAft>
                <a:spcPts val="0"/>
              </a:spcAft>
              <a:buNone/>
              <a:defRPr sz="2251" b="0" baseline="0">
                <a:solidFill>
                  <a:schemeClr val="tx2"/>
                </a:solidFill>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a:t>Click to edit Master text styles</a:t>
            </a:r>
          </a:p>
        </p:txBody>
      </p:sp>
      <p:sp>
        <p:nvSpPr>
          <p:cNvPr id="4" name="Content Placeholder 3"/>
          <p:cNvSpPr>
            <a:spLocks noGrp="1"/>
          </p:cNvSpPr>
          <p:nvPr>
            <p:ph sz="half" idx="2"/>
          </p:nvPr>
        </p:nvSpPr>
        <p:spPr>
          <a:xfrm>
            <a:off x="1371601" y="3305210"/>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25016" y="2340864"/>
            <a:ext cx="4443984" cy="823912"/>
          </a:xfrm>
        </p:spPr>
        <p:txBody>
          <a:bodyPr anchor="b">
            <a:noAutofit/>
          </a:bodyPr>
          <a:lstStyle>
            <a:lvl1pPr marL="0" indent="0">
              <a:lnSpc>
                <a:spcPct val="84000"/>
              </a:lnSpc>
              <a:spcBef>
                <a:spcPts val="0"/>
              </a:spcBef>
              <a:spcAft>
                <a:spcPts val="0"/>
              </a:spcAft>
              <a:buNone/>
              <a:defRPr sz="2251" b="0" baseline="0">
                <a:solidFill>
                  <a:schemeClr val="tx2"/>
                </a:solidFill>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525016" y="3305210"/>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7DE6118-2437-4B30-8E3C-4D2BE6020583}" type="datetimeFigureOut">
              <a:rPr lang="en-US" dirty="0"/>
              <a:t>4/21/25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a:p>
        </p:txBody>
      </p:sp>
    </p:spTree>
    <p:extLst>
      <p:ext uri="{BB962C8B-B14F-4D97-AF65-F5344CB8AC3E}">
        <p14:creationId xmlns:p14="http://schemas.microsoft.com/office/powerpoint/2010/main" val="1223470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7DE6118-2437-4B30-8E3C-4D2BE6020583}" type="datetimeFigureOut">
              <a:rPr lang="en-US" dirty="0"/>
              <a:t>4/21/25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a:p>
        </p:txBody>
      </p:sp>
    </p:spTree>
    <p:extLst>
      <p:ext uri="{BB962C8B-B14F-4D97-AF65-F5344CB8AC3E}">
        <p14:creationId xmlns:p14="http://schemas.microsoft.com/office/powerpoint/2010/main" val="2846327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4/21/25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a:p>
        </p:txBody>
      </p:sp>
    </p:spTree>
    <p:extLst>
      <p:ext uri="{BB962C8B-B14F-4D97-AF65-F5344CB8AC3E}">
        <p14:creationId xmlns:p14="http://schemas.microsoft.com/office/powerpoint/2010/main" val="2354200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2" y="685800"/>
            <a:ext cx="3855721" cy="2157884"/>
          </a:xfrm>
        </p:spPr>
        <p:txBody>
          <a:bodyPr anchor="t">
            <a:noAutofit/>
          </a:bodyPr>
          <a:lstStyle>
            <a:lvl1pPr>
              <a:lnSpc>
                <a:spcPct val="84000"/>
              </a:lnSpc>
              <a:defRPr sz="3600" baseline="0">
                <a:solidFill>
                  <a:schemeClr val="tx2"/>
                </a:solidFill>
              </a:defRPr>
            </a:lvl1pPr>
          </a:lstStyle>
          <a:p>
            <a:r>
              <a:rPr lang="en-US"/>
              <a:t>Click to edit Master title style</a:t>
            </a:r>
          </a:p>
        </p:txBody>
      </p:sp>
      <p:sp>
        <p:nvSpPr>
          <p:cNvPr id="3" name="Content Placeholder 2"/>
          <p:cNvSpPr>
            <a:spLocks noGrp="1"/>
          </p:cNvSpPr>
          <p:nvPr>
            <p:ph idx="1"/>
          </p:nvPr>
        </p:nvSpPr>
        <p:spPr>
          <a:xfrm>
            <a:off x="6256020" y="685801"/>
            <a:ext cx="5212080" cy="5175250"/>
          </a:xfrm>
        </p:spPr>
        <p:txBody>
          <a:bodyPr/>
          <a:lstStyle>
            <a:lvl1pPr>
              <a:defRPr sz="1500"/>
            </a:lvl1pPr>
            <a:lvl2pPr>
              <a:defRPr sz="1500"/>
            </a:lvl2pPr>
            <a:lvl3pPr>
              <a:defRPr sz="1351"/>
            </a:lvl3pPr>
            <a:lvl4pPr>
              <a:defRPr sz="1351"/>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23902" y="2856345"/>
            <a:ext cx="3855721" cy="3011056"/>
          </a:xfrm>
        </p:spPr>
        <p:txBody>
          <a:bodyPr/>
          <a:lstStyle>
            <a:lvl1pPr marL="0" indent="0">
              <a:lnSpc>
                <a:spcPct val="113000"/>
              </a:lnSpc>
              <a:spcBef>
                <a:spcPts val="0"/>
              </a:spcBef>
              <a:spcAft>
                <a:spcPts val="1125"/>
              </a:spcAft>
              <a:buNone/>
              <a:defRPr sz="1200"/>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lvl="0"/>
            <a:r>
              <a:rPr lang="en-US"/>
              <a:t>Click to edit Master text styles</a:t>
            </a:r>
          </a:p>
        </p:txBody>
      </p:sp>
      <p:sp>
        <p:nvSpPr>
          <p:cNvPr id="5" name="Date Placeholder 4"/>
          <p:cNvSpPr>
            <a:spLocks noGrp="1"/>
          </p:cNvSpPr>
          <p:nvPr>
            <p:ph type="dt" sz="half" idx="10"/>
          </p:nvPr>
        </p:nvSpPr>
        <p:spPr>
          <a:xfrm>
            <a:off x="723902" y="6453387"/>
            <a:ext cx="1204572" cy="404614"/>
          </a:xfrm>
        </p:spPr>
        <p:txBody>
          <a:bodyPr/>
          <a:lstStyle>
            <a:lvl1pPr>
              <a:defRPr>
                <a:solidFill>
                  <a:schemeClr val="tx2"/>
                </a:solidFill>
              </a:defRPr>
            </a:lvl1pPr>
          </a:lstStyle>
          <a:p>
            <a:fld id="{87DE6118-2437-4B30-8E3C-4D2BE6020583}" type="datetimeFigureOut">
              <a:rPr lang="en-US" dirty="0"/>
              <a:pPr/>
              <a:t>4/21/25</a:t>
            </a:fld>
            <a:endParaRPr lang="en-US"/>
          </a:p>
        </p:txBody>
      </p:sp>
      <p:sp>
        <p:nvSpPr>
          <p:cNvPr id="6" name="Footer Placeholder 5"/>
          <p:cNvSpPr>
            <a:spLocks noGrp="1"/>
          </p:cNvSpPr>
          <p:nvPr>
            <p:ph type="ftr" sz="quarter" idx="11"/>
          </p:nvPr>
        </p:nvSpPr>
        <p:spPr>
          <a:xfrm>
            <a:off x="2205945" y="6453387"/>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2" y="6453387"/>
            <a:ext cx="1596292" cy="404614"/>
          </a:xfrm>
        </p:spPr>
        <p:txBody>
          <a:bodyPr/>
          <a:lstStyle>
            <a:lvl1pPr>
              <a:defRPr>
                <a:solidFill>
                  <a:schemeClr val="tx2"/>
                </a:solidFill>
              </a:defRPr>
            </a:lvl1pPr>
          </a:lstStyle>
          <a:p>
            <a:fld id="{69E57DC2-970A-4B3E-BB1C-7A09969E49DF}" type="slidenum">
              <a:rPr lang="en-US" dirty="0"/>
              <a:pPr/>
              <a:t>‹#›</a:t>
            </a:fld>
            <a:endParaRPr lang="en-US"/>
          </a:p>
        </p:txBody>
      </p:sp>
      <p:sp>
        <p:nvSpPr>
          <p:cNvPr id="9" name="Rectangle 8" title="Divider Bar"/>
          <p:cNvSpPr/>
          <p:nvPr/>
        </p:nvSpPr>
        <p:spPr>
          <a:xfrm>
            <a:off x="5303521" y="376"/>
            <a:ext cx="2286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127372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2" y="685800"/>
            <a:ext cx="3855721" cy="2157884"/>
          </a:xfrm>
        </p:spPr>
        <p:txBody>
          <a:bodyPr anchor="t">
            <a:normAutofit/>
          </a:bodyPr>
          <a:lstStyle>
            <a:lvl1pPr>
              <a:lnSpc>
                <a:spcPct val="84000"/>
              </a:lnSpc>
              <a:defRPr sz="3600" baseline="0"/>
            </a:lvl1pPr>
          </a:lstStyle>
          <a:p>
            <a:r>
              <a:rPr lang="en-US"/>
              <a:t>Click to edit Master title style</a:t>
            </a:r>
          </a:p>
        </p:txBody>
      </p:sp>
      <p:sp>
        <p:nvSpPr>
          <p:cNvPr id="3" name="Picture Placeholder 2"/>
          <p:cNvSpPr>
            <a:spLocks noGrp="1" noChangeAspect="1"/>
          </p:cNvSpPr>
          <p:nvPr>
            <p:ph type="pic" idx="1"/>
          </p:nvPr>
        </p:nvSpPr>
        <p:spPr>
          <a:xfrm>
            <a:off x="5532121" y="2"/>
            <a:ext cx="6659881" cy="6857999"/>
          </a:xfrm>
        </p:spPr>
        <p:txBody>
          <a:bodyPr anchor="t">
            <a:normAutofit/>
          </a:bodyPr>
          <a:lstStyle>
            <a:lvl1pPr marL="0" indent="0">
              <a:buNone/>
              <a:defRPr sz="1500"/>
            </a:lvl1pPr>
            <a:lvl2pPr marL="342891" indent="0">
              <a:buNone/>
              <a:defRPr sz="1500"/>
            </a:lvl2pPr>
            <a:lvl3pPr marL="685783" indent="0">
              <a:buNone/>
              <a:defRPr sz="1500"/>
            </a:lvl3pPr>
            <a:lvl4pPr marL="1028674" indent="0">
              <a:buNone/>
              <a:defRPr sz="1500"/>
            </a:lvl4pPr>
            <a:lvl5pPr marL="1371566" indent="0">
              <a:buNone/>
              <a:defRPr sz="1500"/>
            </a:lvl5pPr>
            <a:lvl6pPr marL="1714457" indent="0">
              <a:buNone/>
              <a:defRPr sz="1500"/>
            </a:lvl6pPr>
            <a:lvl7pPr marL="2057349" indent="0">
              <a:buNone/>
              <a:defRPr sz="1500"/>
            </a:lvl7pPr>
            <a:lvl8pPr marL="2400240" indent="0">
              <a:buNone/>
              <a:defRPr sz="1500"/>
            </a:lvl8pPr>
            <a:lvl9pPr marL="2743131" indent="0">
              <a:buNone/>
              <a:defRPr sz="1500"/>
            </a:lvl9pPr>
          </a:lstStyle>
          <a:p>
            <a:r>
              <a:rPr lang="en-US"/>
              <a:t>Click icon to add picture</a:t>
            </a:r>
          </a:p>
        </p:txBody>
      </p:sp>
      <p:sp>
        <p:nvSpPr>
          <p:cNvPr id="4" name="Text Placeholder 3"/>
          <p:cNvSpPr>
            <a:spLocks noGrp="1"/>
          </p:cNvSpPr>
          <p:nvPr>
            <p:ph type="body" sz="half" idx="2"/>
          </p:nvPr>
        </p:nvSpPr>
        <p:spPr>
          <a:xfrm>
            <a:off x="723902" y="2855968"/>
            <a:ext cx="3855721" cy="3011432"/>
          </a:xfrm>
        </p:spPr>
        <p:txBody>
          <a:bodyPr/>
          <a:lstStyle>
            <a:lvl1pPr marL="0" indent="0">
              <a:lnSpc>
                <a:spcPct val="113000"/>
              </a:lnSpc>
              <a:spcBef>
                <a:spcPts val="0"/>
              </a:spcBef>
              <a:spcAft>
                <a:spcPts val="1125"/>
              </a:spcAft>
              <a:buNone/>
              <a:defRPr sz="1200"/>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lvl="0"/>
            <a:r>
              <a:rPr lang="en-US"/>
              <a:t>Click to edit Master text styles</a:t>
            </a:r>
          </a:p>
        </p:txBody>
      </p:sp>
      <p:sp>
        <p:nvSpPr>
          <p:cNvPr id="5" name="Date Placeholder 4"/>
          <p:cNvSpPr>
            <a:spLocks noGrp="1"/>
          </p:cNvSpPr>
          <p:nvPr>
            <p:ph type="dt" sz="half" idx="10"/>
          </p:nvPr>
        </p:nvSpPr>
        <p:spPr>
          <a:xfrm>
            <a:off x="723902" y="6453387"/>
            <a:ext cx="1204572" cy="404614"/>
          </a:xfrm>
        </p:spPr>
        <p:txBody>
          <a:bodyPr/>
          <a:lstStyle>
            <a:lvl1pPr>
              <a:defRPr>
                <a:solidFill>
                  <a:schemeClr val="tx2"/>
                </a:solidFill>
              </a:defRPr>
            </a:lvl1pPr>
          </a:lstStyle>
          <a:p>
            <a:fld id="{87DE6118-2437-4B30-8E3C-4D2BE6020583}" type="datetimeFigureOut">
              <a:rPr lang="en-US" dirty="0"/>
              <a:pPr/>
              <a:t>4/21/25</a:t>
            </a:fld>
            <a:endParaRPr lang="en-US"/>
          </a:p>
        </p:txBody>
      </p:sp>
      <p:sp>
        <p:nvSpPr>
          <p:cNvPr id="6" name="Footer Placeholder 5"/>
          <p:cNvSpPr>
            <a:spLocks noGrp="1"/>
          </p:cNvSpPr>
          <p:nvPr>
            <p:ph type="ftr" sz="quarter" idx="11"/>
          </p:nvPr>
        </p:nvSpPr>
        <p:spPr>
          <a:xfrm>
            <a:off x="2205945" y="6453387"/>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2" y="6453387"/>
            <a:ext cx="1596292" cy="404614"/>
          </a:xfrm>
        </p:spPr>
        <p:txBody>
          <a:bodyPr/>
          <a:lstStyle>
            <a:lvl1pPr>
              <a:defRPr>
                <a:solidFill>
                  <a:schemeClr val="tx2"/>
                </a:solidFill>
              </a:defRPr>
            </a:lvl1pPr>
          </a:lstStyle>
          <a:p>
            <a:fld id="{69E57DC2-970A-4B3E-BB1C-7A09969E49DF}" type="slidenum">
              <a:rPr lang="en-US" dirty="0"/>
              <a:pPr/>
              <a:t>‹#›</a:t>
            </a:fld>
            <a:endParaRPr lang="en-US"/>
          </a:p>
        </p:txBody>
      </p:sp>
      <p:sp>
        <p:nvSpPr>
          <p:cNvPr id="9" name="Rectangle 8" title="Divider Bar"/>
          <p:cNvSpPr/>
          <p:nvPr/>
        </p:nvSpPr>
        <p:spPr>
          <a:xfrm>
            <a:off x="5303521" y="376"/>
            <a:ext cx="2286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71340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1371601" y="2295528"/>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DE6118-2437-4B30-8E3C-4D2BE6020583}" type="datetimeFigureOut">
              <a:rPr lang="en-US" dirty="0"/>
              <a:t>4/21/25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a:p>
        </p:txBody>
      </p:sp>
    </p:spTree>
    <p:extLst>
      <p:ext uri="{BB962C8B-B14F-4D97-AF65-F5344CB8AC3E}">
        <p14:creationId xmlns:p14="http://schemas.microsoft.com/office/powerpoint/2010/main" val="4231195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3" y="624156"/>
            <a:ext cx="1565767" cy="52432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371602"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DE6118-2437-4B30-8E3C-4D2BE6020583}" type="datetimeFigureOut">
              <a:rPr lang="en-US" dirty="0"/>
              <a:t>4/21/25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a:p>
        </p:txBody>
      </p:sp>
    </p:spTree>
    <p:extLst>
      <p:ext uri="{BB962C8B-B14F-4D97-AF65-F5344CB8AC3E}">
        <p14:creationId xmlns:p14="http://schemas.microsoft.com/office/powerpoint/2010/main" val="3112296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1" y="685800"/>
            <a:ext cx="9601200" cy="14859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1371601"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390650" y="6453387"/>
            <a:ext cx="1204572" cy="404614"/>
          </a:xfrm>
          <a:prstGeom prst="rect">
            <a:avLst/>
          </a:prstGeom>
        </p:spPr>
        <p:txBody>
          <a:bodyPr vert="horz" lIns="91440" tIns="45720" rIns="91440" bIns="45720" rtlCol="0" anchor="ctr"/>
          <a:lstStyle>
            <a:lvl1pPr algn="l">
              <a:defRPr sz="900" baseline="0">
                <a:solidFill>
                  <a:schemeClr val="tx2"/>
                </a:solidFill>
              </a:defRPr>
            </a:lvl1pPr>
          </a:lstStyle>
          <a:p>
            <a:fld id="{87DE6118-2437-4B30-8E3C-4D2BE6020583}" type="datetimeFigureOut">
              <a:rPr lang="en-US" dirty="0"/>
              <a:pPr/>
              <a:t>4/21/25</a:t>
            </a:fld>
            <a:endParaRPr lang="en-US"/>
          </a:p>
        </p:txBody>
      </p:sp>
      <p:sp>
        <p:nvSpPr>
          <p:cNvPr id="5" name="Footer Placeholder 4"/>
          <p:cNvSpPr>
            <a:spLocks noGrp="1"/>
          </p:cNvSpPr>
          <p:nvPr>
            <p:ph type="ftr" sz="quarter" idx="3"/>
          </p:nvPr>
        </p:nvSpPr>
        <p:spPr>
          <a:xfrm>
            <a:off x="2893566" y="6453387"/>
            <a:ext cx="6280831" cy="404614"/>
          </a:xfrm>
          <a:prstGeom prst="rect">
            <a:avLst/>
          </a:prstGeom>
        </p:spPr>
        <p:txBody>
          <a:bodyPr vert="horz" lIns="91440" tIns="45720" rIns="91440" bIns="45720" rtlCol="0" anchor="ctr"/>
          <a:lstStyle>
            <a:lvl1pPr algn="l">
              <a:defRPr sz="900" baseline="0">
                <a:solidFill>
                  <a:schemeClr val="tx2"/>
                </a:solidFill>
              </a:defRPr>
            </a:lvl1pPr>
          </a:lstStyle>
          <a:p>
            <a:endParaRPr lang="en-US"/>
          </a:p>
        </p:txBody>
      </p:sp>
      <p:sp>
        <p:nvSpPr>
          <p:cNvPr id="6" name="Slide Number Placeholder 5"/>
          <p:cNvSpPr>
            <a:spLocks noGrp="1"/>
          </p:cNvSpPr>
          <p:nvPr>
            <p:ph type="sldNum" sz="quarter" idx="4"/>
          </p:nvPr>
        </p:nvSpPr>
        <p:spPr>
          <a:xfrm>
            <a:off x="9472738" y="6453387"/>
            <a:ext cx="1596292" cy="404614"/>
          </a:xfrm>
          <a:prstGeom prst="rect">
            <a:avLst/>
          </a:prstGeom>
        </p:spPr>
        <p:txBody>
          <a:bodyPr vert="horz" lIns="91440" tIns="45720" rIns="91440" bIns="45720" rtlCol="0" anchor="ctr"/>
          <a:lstStyle>
            <a:lvl1pPr algn="r">
              <a:defRPr sz="900" baseline="0">
                <a:solidFill>
                  <a:schemeClr val="tx2"/>
                </a:solidFill>
              </a:defRPr>
            </a:lvl1pPr>
          </a:lstStyle>
          <a:p>
            <a:fld id="{69E57DC2-970A-4B3E-BB1C-7A09969E49DF}" type="slidenum">
              <a:rPr lang="en-US" dirty="0"/>
              <a:pPr/>
              <a:t>‹#›</a:t>
            </a:fld>
            <a:endParaRPr lang="en-US"/>
          </a:p>
        </p:txBody>
      </p:sp>
      <p:sp>
        <p:nvSpPr>
          <p:cNvPr id="9" name="Rectangle 8" title="Side bar"/>
          <p:cNvSpPr/>
          <p:nvPr/>
        </p:nvSpPr>
        <p:spPr>
          <a:xfrm>
            <a:off x="478096" y="376"/>
            <a:ext cx="2286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74114192"/>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7">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svg"/><Relationship Id="rId3" Type="http://schemas.openxmlformats.org/officeDocument/2006/relationships/image" Target="../media/image3.svg"/><Relationship Id="rId7" Type="http://schemas.openxmlformats.org/officeDocument/2006/relationships/image" Target="../media/image7.svg"/><Relationship Id="rId12" Type="http://schemas.openxmlformats.org/officeDocument/2006/relationships/image" Target="../media/image12.png"/><Relationship Id="rId2" Type="http://schemas.openxmlformats.org/officeDocument/2006/relationships/image" Target="../media/image2.png"/><Relationship Id="rId16"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5" Type="http://schemas.openxmlformats.org/officeDocument/2006/relationships/image" Target="../media/image1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 Id="rId14" Type="http://schemas.openxmlformats.org/officeDocument/2006/relationships/image" Target="../media/image14.png"/></Relationships>
</file>

<file path=ppt/slides/_rels/slide4.xml.rels><?xml version="1.0" encoding="UTF-8" standalone="yes"?>
<Relationships xmlns="http://schemas.openxmlformats.org/package/2006/relationships"><Relationship Id="rId13" Type="http://schemas.openxmlformats.org/officeDocument/2006/relationships/image" Target="../media/image22.jpeg"/><Relationship Id="rId18" Type="http://schemas.openxmlformats.org/officeDocument/2006/relationships/image" Target="../media/image27.jpeg"/><Relationship Id="rId26" Type="http://schemas.openxmlformats.org/officeDocument/2006/relationships/image" Target="../media/image35.png"/><Relationship Id="rId3" Type="http://schemas.openxmlformats.org/officeDocument/2006/relationships/hyperlink" Target="https://betterboat.com/blogs/boating/boat-tools" TargetMode="External"/><Relationship Id="rId21" Type="http://schemas.openxmlformats.org/officeDocument/2006/relationships/image" Target="../media/image30.jpeg"/><Relationship Id="rId7" Type="http://schemas.openxmlformats.org/officeDocument/2006/relationships/hyperlink" Target="https://www.ebay.com/sch/i.html?_nkw=boat%20organizer&amp;norover=1&amp;mkevt=1&amp;mkrid=711-34002-13078-0&amp;mkcid=2&amp;mkscid=102&amp;keyword=boat%20organizer&amp;crlp=_&amp;MT_ID=&amp;geo_id=&amp;rlsatarget=kwd-76828549630799:loc-218&amp;adpos=&amp;device=c&amp;mktype=&amp;loc=154645&amp;poi=&amp;abcId=&amp;cmpgn=395402625&amp;sitelnk=&amp;adgroupid=1229254207115684&amp;network=o&amp;matchtype=e&amp;msclkid=bbcd1180f4cc12ac26e9746982ac81a3" TargetMode="External"/><Relationship Id="rId12" Type="http://schemas.openxmlformats.org/officeDocument/2006/relationships/image" Target="../media/image21.png"/><Relationship Id="rId17" Type="http://schemas.openxmlformats.org/officeDocument/2006/relationships/image" Target="../media/image26.jpeg"/><Relationship Id="rId25" Type="http://schemas.openxmlformats.org/officeDocument/2006/relationships/image" Target="../media/image34.jpeg"/><Relationship Id="rId33" Type="http://schemas.openxmlformats.org/officeDocument/2006/relationships/image" Target="../media/image42.jpeg"/><Relationship Id="rId2" Type="http://schemas.openxmlformats.org/officeDocument/2006/relationships/hyperlink" Target="https://www.morganscloud.com/2019/05/30/hull-materials-which-is-best/" TargetMode="External"/><Relationship Id="rId16" Type="http://schemas.openxmlformats.org/officeDocument/2006/relationships/image" Target="../media/image25.jpeg"/><Relationship Id="rId20" Type="http://schemas.openxmlformats.org/officeDocument/2006/relationships/image" Target="../media/image29.jpeg"/><Relationship Id="rId29"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hyperlink" Target="https://driveaboatusa.com/blog/boat-sizes/" TargetMode="External"/><Relationship Id="rId11" Type="http://schemas.openxmlformats.org/officeDocument/2006/relationships/image" Target="../media/image20.jpeg"/><Relationship Id="rId24" Type="http://schemas.openxmlformats.org/officeDocument/2006/relationships/image" Target="../media/image33.jpeg"/><Relationship Id="rId32" Type="http://schemas.openxmlformats.org/officeDocument/2006/relationships/image" Target="../media/image41.png"/><Relationship Id="rId5" Type="http://schemas.openxmlformats.org/officeDocument/2006/relationships/hyperlink" Target="https://www.colorwithleo.com/what-are-the-colors-ranked-by-popularity/" TargetMode="External"/><Relationship Id="rId15" Type="http://schemas.openxmlformats.org/officeDocument/2006/relationships/image" Target="../media/image24.png"/><Relationship Id="rId23" Type="http://schemas.openxmlformats.org/officeDocument/2006/relationships/image" Target="../media/image32.png"/><Relationship Id="rId28" Type="http://schemas.openxmlformats.org/officeDocument/2006/relationships/image" Target="../media/image37.png"/><Relationship Id="rId10" Type="http://schemas.openxmlformats.org/officeDocument/2006/relationships/image" Target="../media/image19.jpeg"/><Relationship Id="rId19" Type="http://schemas.openxmlformats.org/officeDocument/2006/relationships/image" Target="../media/image28.jpeg"/><Relationship Id="rId31" Type="http://schemas.openxmlformats.org/officeDocument/2006/relationships/image" Target="../media/image40.jpeg"/><Relationship Id="rId4" Type="http://schemas.openxmlformats.org/officeDocument/2006/relationships/hyperlink" Target="https://wwf.panda.org/wwf_news/?10004441/lifetime-cost-plastic" TargetMode="External"/><Relationship Id="rId9" Type="http://schemas.openxmlformats.org/officeDocument/2006/relationships/image" Target="../media/image18.jpeg"/><Relationship Id="rId14" Type="http://schemas.openxmlformats.org/officeDocument/2006/relationships/image" Target="../media/image23.jpeg"/><Relationship Id="rId22" Type="http://schemas.openxmlformats.org/officeDocument/2006/relationships/image" Target="../media/image31.jpeg"/><Relationship Id="rId27" Type="http://schemas.openxmlformats.org/officeDocument/2006/relationships/image" Target="../media/image36.png"/><Relationship Id="rId30" Type="http://schemas.openxmlformats.org/officeDocument/2006/relationships/image" Target="../media/image39.jpeg"/><Relationship Id="rId8" Type="http://schemas.openxmlformats.org/officeDocument/2006/relationships/image" Target="../media/image17.jpeg"/></Relationships>
</file>

<file path=ppt/slides/_rels/slide5.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12" Type="http://schemas.openxmlformats.org/officeDocument/2006/relationships/image" Target="../media/image53.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pn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5.jpeg"/><Relationship Id="rId7" Type="http://schemas.openxmlformats.org/officeDocument/2006/relationships/image" Target="../media/image59.jpeg"/><Relationship Id="rId2" Type="http://schemas.openxmlformats.org/officeDocument/2006/relationships/image" Target="../media/image54.jpeg"/><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57.png"/><Relationship Id="rId4" Type="http://schemas.openxmlformats.org/officeDocument/2006/relationships/image" Target="../media/image56.jpeg"/></Relationships>
</file>

<file path=ppt/slides/_rels/slide8.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image" Target="../media/image61.jpeg"/><Relationship Id="rId7" Type="http://schemas.openxmlformats.org/officeDocument/2006/relationships/image" Target="../media/image65.jpeg"/><Relationship Id="rId2" Type="http://schemas.openxmlformats.org/officeDocument/2006/relationships/image" Target="../media/image60.jpeg"/><Relationship Id="rId1" Type="http://schemas.openxmlformats.org/officeDocument/2006/relationships/slideLayout" Target="../slideLayouts/slideLayout2.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9.xml.rels><?xml version="1.0" encoding="UTF-8" standalone="yes"?>
<Relationships xmlns="http://schemas.openxmlformats.org/package/2006/relationships"><Relationship Id="rId8" Type="http://schemas.openxmlformats.org/officeDocument/2006/relationships/image" Target="../media/image73.jpeg"/><Relationship Id="rId13" Type="http://schemas.openxmlformats.org/officeDocument/2006/relationships/image" Target="../media/image78.png"/><Relationship Id="rId3" Type="http://schemas.openxmlformats.org/officeDocument/2006/relationships/image" Target="../media/image68.jpeg"/><Relationship Id="rId7" Type="http://schemas.openxmlformats.org/officeDocument/2006/relationships/image" Target="../media/image72.jpeg"/><Relationship Id="rId12" Type="http://schemas.openxmlformats.org/officeDocument/2006/relationships/image" Target="../media/image77.png"/><Relationship Id="rId17" Type="http://schemas.openxmlformats.org/officeDocument/2006/relationships/image" Target="../media/image82.png"/><Relationship Id="rId2" Type="http://schemas.openxmlformats.org/officeDocument/2006/relationships/image" Target="../media/image67.png"/><Relationship Id="rId16" Type="http://schemas.openxmlformats.org/officeDocument/2006/relationships/image" Target="../media/image81.png"/><Relationship Id="rId1" Type="http://schemas.openxmlformats.org/officeDocument/2006/relationships/slideLayout" Target="../slideLayouts/slideLayout2.xml"/><Relationship Id="rId6" Type="http://schemas.openxmlformats.org/officeDocument/2006/relationships/image" Target="../media/image71.jpeg"/><Relationship Id="rId11" Type="http://schemas.openxmlformats.org/officeDocument/2006/relationships/image" Target="../media/image76.jpeg"/><Relationship Id="rId5" Type="http://schemas.openxmlformats.org/officeDocument/2006/relationships/image" Target="../media/image70.jpeg"/><Relationship Id="rId15" Type="http://schemas.openxmlformats.org/officeDocument/2006/relationships/image" Target="../media/image80.png"/><Relationship Id="rId10" Type="http://schemas.openxmlformats.org/officeDocument/2006/relationships/image" Target="../media/image75.jpeg"/><Relationship Id="rId4" Type="http://schemas.openxmlformats.org/officeDocument/2006/relationships/image" Target="../media/image69.png"/><Relationship Id="rId9" Type="http://schemas.openxmlformats.org/officeDocument/2006/relationships/image" Target="../media/image74.jpeg"/><Relationship Id="rId14" Type="http://schemas.openxmlformats.org/officeDocument/2006/relationships/image" Target="../media/image79.jpeg"/></Relationships>
</file>

<file path=ppt/slides/_rels/slide10.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84.jpeg"/><Relationship Id="rId7" Type="http://schemas.openxmlformats.org/officeDocument/2006/relationships/image" Target="../media/image88.png"/><Relationship Id="rId2" Type="http://schemas.openxmlformats.org/officeDocument/2006/relationships/image" Target="../media/image83.png"/><Relationship Id="rId1" Type="http://schemas.openxmlformats.org/officeDocument/2006/relationships/slideLayout" Target="../slideLayouts/slideLayout2.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 Id="rId9" Type="http://schemas.openxmlformats.org/officeDocument/2006/relationships/image" Target="../media/image90.jpeg"/></Relationships>
</file>

<file path=ppt/slides/_rels/slide11.xml.rels><?xml version="1.0" encoding="UTF-8" standalone="yes"?>
<Relationships xmlns="http://schemas.openxmlformats.org/package/2006/relationships"><Relationship Id="rId8" Type="http://schemas.openxmlformats.org/officeDocument/2006/relationships/image" Target="../media/image97.jpeg"/><Relationship Id="rId3" Type="http://schemas.openxmlformats.org/officeDocument/2006/relationships/image" Target="../media/image92.jpeg"/><Relationship Id="rId7" Type="http://schemas.openxmlformats.org/officeDocument/2006/relationships/image" Target="../media/image96.png"/><Relationship Id="rId2" Type="http://schemas.openxmlformats.org/officeDocument/2006/relationships/image" Target="../media/image91.jpeg"/><Relationship Id="rId1" Type="http://schemas.openxmlformats.org/officeDocument/2006/relationships/slideLayout" Target="../slideLayouts/slideLayout2.xml"/><Relationship Id="rId6" Type="http://schemas.openxmlformats.org/officeDocument/2006/relationships/image" Target="../media/image95.jpeg"/><Relationship Id="rId5" Type="http://schemas.openxmlformats.org/officeDocument/2006/relationships/image" Target="../media/image94.png"/><Relationship Id="rId4" Type="http://schemas.openxmlformats.org/officeDocument/2006/relationships/image" Target="../media/image93.jpeg"/></Relationships>
</file>

<file path=ppt/slides/_rels/slide12.xml.rels><?xml version="1.0" encoding="UTF-8" standalone="yes"?>
<Relationships xmlns="http://schemas.openxmlformats.org/package/2006/relationships"><Relationship Id="rId8" Type="http://schemas.openxmlformats.org/officeDocument/2006/relationships/image" Target="../media/image104.jpeg"/><Relationship Id="rId3" Type="http://schemas.openxmlformats.org/officeDocument/2006/relationships/image" Target="../media/image99.jpeg"/><Relationship Id="rId7" Type="http://schemas.openxmlformats.org/officeDocument/2006/relationships/image" Target="../media/image103.jpeg"/><Relationship Id="rId2" Type="http://schemas.openxmlformats.org/officeDocument/2006/relationships/image" Target="../media/image98.jpeg"/><Relationship Id="rId1" Type="http://schemas.openxmlformats.org/officeDocument/2006/relationships/slideLayout" Target="../slideLayouts/slideLayout2.xml"/><Relationship Id="rId6" Type="http://schemas.openxmlformats.org/officeDocument/2006/relationships/image" Target="../media/image102.jpeg"/><Relationship Id="rId5" Type="http://schemas.openxmlformats.org/officeDocument/2006/relationships/image" Target="../media/image101.jpeg"/><Relationship Id="rId10" Type="http://schemas.openxmlformats.org/officeDocument/2006/relationships/image" Target="../media/image106.jpeg"/><Relationship Id="rId4" Type="http://schemas.openxmlformats.org/officeDocument/2006/relationships/image" Target="../media/image100.jpeg"/><Relationship Id="rId9" Type="http://schemas.openxmlformats.org/officeDocument/2006/relationships/image" Target="../media/image105.jpeg"/></Relationships>
</file>

<file path=ppt/slides/_rels/slide1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jpeg"/><Relationship Id="rId1" Type="http://schemas.openxmlformats.org/officeDocument/2006/relationships/slideLayout" Target="../slideLayouts/slideLayout2.xml"/><Relationship Id="rId4" Type="http://schemas.openxmlformats.org/officeDocument/2006/relationships/image" Target="../media/image109.jpeg"/></Relationships>
</file>

<file path=ppt/slides/_rels/slide14.xml.rels><?xml version="1.0" encoding="UTF-8" standalone="yes"?>
<Relationships xmlns="http://schemas.openxmlformats.org/package/2006/relationships"><Relationship Id="rId8" Type="http://schemas.openxmlformats.org/officeDocument/2006/relationships/image" Target="../media/image113.png"/><Relationship Id="rId13" Type="http://schemas.openxmlformats.org/officeDocument/2006/relationships/image" Target="../media/image118.svg"/><Relationship Id="rId3" Type="http://schemas.openxmlformats.org/officeDocument/2006/relationships/image" Target="../media/image110.jpeg"/><Relationship Id="rId7" Type="http://schemas.openxmlformats.org/officeDocument/2006/relationships/image" Target="../media/image112.svg"/><Relationship Id="rId12" Type="http://schemas.openxmlformats.org/officeDocument/2006/relationships/image" Target="../media/image117.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111.png"/><Relationship Id="rId11" Type="http://schemas.openxmlformats.org/officeDocument/2006/relationships/image" Target="../media/image116.svg"/><Relationship Id="rId5" Type="http://schemas.openxmlformats.org/officeDocument/2006/relationships/image" Target="../media/image34.jpeg"/><Relationship Id="rId15" Type="http://schemas.openxmlformats.org/officeDocument/2006/relationships/image" Target="../media/image119.png"/><Relationship Id="rId10" Type="http://schemas.openxmlformats.org/officeDocument/2006/relationships/image" Target="../media/image115.png"/><Relationship Id="rId4" Type="http://schemas.openxmlformats.org/officeDocument/2006/relationships/image" Target="../media/image33.jpeg"/><Relationship Id="rId9" Type="http://schemas.openxmlformats.org/officeDocument/2006/relationships/image" Target="../media/image114.svg"/><Relationship Id="rId14" Type="http://schemas.openxmlformats.org/officeDocument/2006/relationships/chart" Target="../charts/char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jpeg"/><Relationship Id="rId1" Type="http://schemas.openxmlformats.org/officeDocument/2006/relationships/slideLayout" Target="../slideLayouts/slideLayout2.xml"/><Relationship Id="rId6" Type="http://schemas.openxmlformats.org/officeDocument/2006/relationships/image" Target="../media/image124.jpeg"/><Relationship Id="rId5" Type="http://schemas.openxmlformats.org/officeDocument/2006/relationships/image" Target="../media/image123.jpeg"/><Relationship Id="rId4" Type="http://schemas.openxmlformats.org/officeDocument/2006/relationships/image" Target="../media/image122.jpeg"/></Relationships>
</file>

<file path=ppt/slides/_rels/slide16.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8.png"/><Relationship Id="rId7" Type="http://schemas.openxmlformats.org/officeDocument/2006/relationships/image" Target="../media/image132.png"/><Relationship Id="rId2" Type="http://schemas.openxmlformats.org/officeDocument/2006/relationships/image" Target="../media/image127.jpeg"/><Relationship Id="rId1" Type="http://schemas.openxmlformats.org/officeDocument/2006/relationships/slideLayout" Target="../slideLayouts/slideLayout2.xml"/><Relationship Id="rId6" Type="http://schemas.openxmlformats.org/officeDocument/2006/relationships/image" Target="../media/image131.png"/><Relationship Id="rId5" Type="http://schemas.openxmlformats.org/officeDocument/2006/relationships/image" Target="../media/image130.png"/><Relationship Id="rId4" Type="http://schemas.openxmlformats.org/officeDocument/2006/relationships/image" Target="../media/image1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39.jpeg"/><Relationship Id="rId13" Type="http://schemas.openxmlformats.org/officeDocument/2006/relationships/image" Target="../media/image38.png"/><Relationship Id="rId3" Type="http://schemas.openxmlformats.org/officeDocument/2006/relationships/image" Target="../media/image134.jpeg"/><Relationship Id="rId7" Type="http://schemas.openxmlformats.org/officeDocument/2006/relationships/image" Target="../media/image138.jpeg"/><Relationship Id="rId12" Type="http://schemas.openxmlformats.org/officeDocument/2006/relationships/image" Target="../media/image37.png"/><Relationship Id="rId17" Type="http://schemas.openxmlformats.org/officeDocument/2006/relationships/image" Target="../media/image144.png"/><Relationship Id="rId2" Type="http://schemas.openxmlformats.org/officeDocument/2006/relationships/image" Target="../media/image133.png"/><Relationship Id="rId16" Type="http://schemas.openxmlformats.org/officeDocument/2006/relationships/image" Target="../media/image143.png"/><Relationship Id="rId1" Type="http://schemas.openxmlformats.org/officeDocument/2006/relationships/slideLayout" Target="../slideLayouts/slideLayout2.xml"/><Relationship Id="rId6" Type="http://schemas.openxmlformats.org/officeDocument/2006/relationships/image" Target="../media/image137.png"/><Relationship Id="rId11" Type="http://schemas.openxmlformats.org/officeDocument/2006/relationships/image" Target="../media/image36.png"/><Relationship Id="rId5" Type="http://schemas.openxmlformats.org/officeDocument/2006/relationships/image" Target="../media/image136.png"/><Relationship Id="rId15" Type="http://schemas.openxmlformats.org/officeDocument/2006/relationships/image" Target="../media/image142.png"/><Relationship Id="rId10" Type="http://schemas.openxmlformats.org/officeDocument/2006/relationships/image" Target="../media/image35.png"/><Relationship Id="rId4" Type="http://schemas.openxmlformats.org/officeDocument/2006/relationships/image" Target="../media/image135.png"/><Relationship Id="rId9" Type="http://schemas.openxmlformats.org/officeDocument/2006/relationships/image" Target="../media/image140.jpeg"/><Relationship Id="rId14" Type="http://schemas.openxmlformats.org/officeDocument/2006/relationships/image" Target="../media/image141.png"/></Relationships>
</file>

<file path=ppt/slides/_rels/slide20.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152.png"/><Relationship Id="rId3" Type="http://schemas.openxmlformats.org/officeDocument/2006/relationships/image" Target="../media/image146.jpeg"/><Relationship Id="rId7" Type="http://schemas.openxmlformats.org/officeDocument/2006/relationships/image" Target="../media/image40.jpeg"/><Relationship Id="rId12" Type="http://schemas.openxmlformats.org/officeDocument/2006/relationships/image" Target="../media/image151.png"/><Relationship Id="rId2" Type="http://schemas.openxmlformats.org/officeDocument/2006/relationships/image" Target="../media/image145.jpeg"/><Relationship Id="rId16" Type="http://schemas.openxmlformats.org/officeDocument/2006/relationships/image" Target="../media/image155.png"/><Relationship Id="rId1" Type="http://schemas.openxmlformats.org/officeDocument/2006/relationships/slideLayout" Target="../slideLayouts/slideLayout2.xml"/><Relationship Id="rId6" Type="http://schemas.openxmlformats.org/officeDocument/2006/relationships/image" Target="../media/image39.jpeg"/><Relationship Id="rId11" Type="http://schemas.openxmlformats.org/officeDocument/2006/relationships/image" Target="../media/image150.png"/><Relationship Id="rId5" Type="http://schemas.openxmlformats.org/officeDocument/2006/relationships/image" Target="../media/image148.jpeg"/><Relationship Id="rId15" Type="http://schemas.openxmlformats.org/officeDocument/2006/relationships/image" Target="../media/image154.png"/><Relationship Id="rId10" Type="http://schemas.openxmlformats.org/officeDocument/2006/relationships/image" Target="../media/image149.png"/><Relationship Id="rId4" Type="http://schemas.openxmlformats.org/officeDocument/2006/relationships/image" Target="../media/image147.jpeg"/><Relationship Id="rId9" Type="http://schemas.openxmlformats.org/officeDocument/2006/relationships/image" Target="../media/image42.jpeg"/><Relationship Id="rId14" Type="http://schemas.openxmlformats.org/officeDocument/2006/relationships/image" Target="../media/image153.png"/></Relationships>
</file>

<file path=ppt/slides/_rels/slide21.xml.rels><?xml version="1.0" encoding="UTF-8" standalone="yes"?>
<Relationships xmlns="http://schemas.openxmlformats.org/package/2006/relationships"><Relationship Id="rId8" Type="http://schemas.openxmlformats.org/officeDocument/2006/relationships/image" Target="../media/image162.jpeg"/><Relationship Id="rId13" Type="http://schemas.openxmlformats.org/officeDocument/2006/relationships/image" Target="../media/image167.png"/><Relationship Id="rId3" Type="http://schemas.openxmlformats.org/officeDocument/2006/relationships/image" Target="../media/image157.jpeg"/><Relationship Id="rId7" Type="http://schemas.openxmlformats.org/officeDocument/2006/relationships/image" Target="../media/image161.jpeg"/><Relationship Id="rId12" Type="http://schemas.openxmlformats.org/officeDocument/2006/relationships/image" Target="../media/image166.png"/><Relationship Id="rId2" Type="http://schemas.openxmlformats.org/officeDocument/2006/relationships/image" Target="../media/image156.jpeg"/><Relationship Id="rId1" Type="http://schemas.openxmlformats.org/officeDocument/2006/relationships/slideLayout" Target="../slideLayouts/slideLayout2.xml"/><Relationship Id="rId6" Type="http://schemas.openxmlformats.org/officeDocument/2006/relationships/image" Target="../media/image160.jpeg"/><Relationship Id="rId11" Type="http://schemas.openxmlformats.org/officeDocument/2006/relationships/image" Target="../media/image165.png"/><Relationship Id="rId5" Type="http://schemas.openxmlformats.org/officeDocument/2006/relationships/image" Target="../media/image159.jpeg"/><Relationship Id="rId10" Type="http://schemas.openxmlformats.org/officeDocument/2006/relationships/image" Target="../media/image164.png"/><Relationship Id="rId4" Type="http://schemas.openxmlformats.org/officeDocument/2006/relationships/image" Target="../media/image158.jpeg"/><Relationship Id="rId9" Type="http://schemas.openxmlformats.org/officeDocument/2006/relationships/image" Target="../media/image163.jpeg"/></Relationships>
</file>

<file path=ppt/slides/_rels/slide2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174.jpeg"/><Relationship Id="rId13" Type="http://schemas.openxmlformats.org/officeDocument/2006/relationships/image" Target="../media/image179.png"/><Relationship Id="rId3" Type="http://schemas.openxmlformats.org/officeDocument/2006/relationships/image" Target="../media/image169.jpeg"/><Relationship Id="rId7" Type="http://schemas.openxmlformats.org/officeDocument/2006/relationships/image" Target="../media/image173.jpeg"/><Relationship Id="rId12" Type="http://schemas.openxmlformats.org/officeDocument/2006/relationships/image" Target="../media/image178.jpeg"/><Relationship Id="rId2" Type="http://schemas.openxmlformats.org/officeDocument/2006/relationships/image" Target="../media/image168.jpeg"/><Relationship Id="rId1" Type="http://schemas.openxmlformats.org/officeDocument/2006/relationships/slideLayout" Target="../slideLayouts/slideLayout2.xml"/><Relationship Id="rId6" Type="http://schemas.openxmlformats.org/officeDocument/2006/relationships/image" Target="../media/image172.jpeg"/><Relationship Id="rId11" Type="http://schemas.openxmlformats.org/officeDocument/2006/relationships/image" Target="../media/image177.png"/><Relationship Id="rId5" Type="http://schemas.openxmlformats.org/officeDocument/2006/relationships/image" Target="../media/image171.jpeg"/><Relationship Id="rId10" Type="http://schemas.openxmlformats.org/officeDocument/2006/relationships/image" Target="../media/image176.png"/><Relationship Id="rId4" Type="http://schemas.openxmlformats.org/officeDocument/2006/relationships/image" Target="../media/image170.jpeg"/><Relationship Id="rId9" Type="http://schemas.openxmlformats.org/officeDocument/2006/relationships/image" Target="../media/image175.jpeg"/></Relationships>
</file>

<file path=ppt/slides/_rels/slide25.xml.rels><?xml version="1.0" encoding="UTF-8" standalone="yes"?>
<Relationships xmlns="http://schemas.openxmlformats.org/package/2006/relationships"><Relationship Id="rId8" Type="http://schemas.openxmlformats.org/officeDocument/2006/relationships/image" Target="../media/image186.jpeg"/><Relationship Id="rId13" Type="http://schemas.openxmlformats.org/officeDocument/2006/relationships/image" Target="../media/image191.png"/><Relationship Id="rId3" Type="http://schemas.openxmlformats.org/officeDocument/2006/relationships/image" Target="../media/image181.jpeg"/><Relationship Id="rId7" Type="http://schemas.openxmlformats.org/officeDocument/2006/relationships/image" Target="../media/image185.jpeg"/><Relationship Id="rId12" Type="http://schemas.openxmlformats.org/officeDocument/2006/relationships/image" Target="../media/image190.png"/><Relationship Id="rId2" Type="http://schemas.openxmlformats.org/officeDocument/2006/relationships/image" Target="../media/image180.jpeg"/><Relationship Id="rId1" Type="http://schemas.openxmlformats.org/officeDocument/2006/relationships/slideLayout" Target="../slideLayouts/slideLayout2.xml"/><Relationship Id="rId6" Type="http://schemas.openxmlformats.org/officeDocument/2006/relationships/image" Target="../media/image184.jpeg"/><Relationship Id="rId11" Type="http://schemas.openxmlformats.org/officeDocument/2006/relationships/image" Target="../media/image189.png"/><Relationship Id="rId5" Type="http://schemas.openxmlformats.org/officeDocument/2006/relationships/image" Target="../media/image183.jpeg"/><Relationship Id="rId15" Type="http://schemas.openxmlformats.org/officeDocument/2006/relationships/image" Target="../media/image193.png"/><Relationship Id="rId10" Type="http://schemas.openxmlformats.org/officeDocument/2006/relationships/image" Target="../media/image188.png"/><Relationship Id="rId4" Type="http://schemas.openxmlformats.org/officeDocument/2006/relationships/image" Target="../media/image182.png"/><Relationship Id="rId9" Type="http://schemas.openxmlformats.org/officeDocument/2006/relationships/image" Target="../media/image187.jpeg"/><Relationship Id="rId14" Type="http://schemas.openxmlformats.org/officeDocument/2006/relationships/image" Target="../media/image192.png"/></Relationships>
</file>

<file path=ppt/slides/_rels/slide26.xml.rels><?xml version="1.0" encoding="UTF-8" standalone="yes"?>
<Relationships xmlns="http://schemas.openxmlformats.org/package/2006/relationships"><Relationship Id="rId8" Type="http://schemas.openxmlformats.org/officeDocument/2006/relationships/image" Target="../media/image200.jpeg"/><Relationship Id="rId3" Type="http://schemas.openxmlformats.org/officeDocument/2006/relationships/image" Target="../media/image195.jpeg"/><Relationship Id="rId7" Type="http://schemas.openxmlformats.org/officeDocument/2006/relationships/image" Target="../media/image199.jpeg"/><Relationship Id="rId12" Type="http://schemas.openxmlformats.org/officeDocument/2006/relationships/image" Target="../media/image204.jpeg"/><Relationship Id="rId2" Type="http://schemas.openxmlformats.org/officeDocument/2006/relationships/image" Target="../media/image194.jpeg"/><Relationship Id="rId1" Type="http://schemas.openxmlformats.org/officeDocument/2006/relationships/slideLayout" Target="../slideLayouts/slideLayout2.xml"/><Relationship Id="rId6" Type="http://schemas.openxmlformats.org/officeDocument/2006/relationships/image" Target="../media/image198.png"/><Relationship Id="rId11" Type="http://schemas.openxmlformats.org/officeDocument/2006/relationships/image" Target="../media/image203.jpeg"/><Relationship Id="rId5" Type="http://schemas.openxmlformats.org/officeDocument/2006/relationships/image" Target="../media/image197.jpeg"/><Relationship Id="rId10" Type="http://schemas.openxmlformats.org/officeDocument/2006/relationships/image" Target="../media/image202.jpeg"/><Relationship Id="rId4" Type="http://schemas.openxmlformats.org/officeDocument/2006/relationships/image" Target="../media/image196.jpeg"/><Relationship Id="rId9" Type="http://schemas.openxmlformats.org/officeDocument/2006/relationships/image" Target="../media/image201.jpeg"/></Relationships>
</file>

<file path=ppt/slides/_rels/slide27.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image" Target="../media/image20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image" Target="../media/image207.png"/><Relationship Id="rId1" Type="http://schemas.openxmlformats.org/officeDocument/2006/relationships/slideLayout" Target="../slideLayouts/slideLayout2.xml"/><Relationship Id="rId4" Type="http://schemas.openxmlformats.org/officeDocument/2006/relationships/image" Target="../media/image209.png"/></Relationships>
</file>

<file path=ppt/slides/_rels/slide29.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211.png"/><Relationship Id="rId1" Type="http://schemas.openxmlformats.org/officeDocument/2006/relationships/slideLayout" Target="../slideLayouts/slideLayout2.xml"/><Relationship Id="rId4" Type="http://schemas.openxmlformats.org/officeDocument/2006/relationships/image" Target="../media/image213.png"/></Relationships>
</file>

<file path=ppt/slides/_rels/slide31.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image" Target="../media/image214.png"/><Relationship Id="rId1" Type="http://schemas.openxmlformats.org/officeDocument/2006/relationships/slideLayout" Target="../slideLayouts/slideLayout2.xml"/><Relationship Id="rId4" Type="http://schemas.openxmlformats.org/officeDocument/2006/relationships/image" Target="../media/image21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image" Target="../media/image217.png"/><Relationship Id="rId1" Type="http://schemas.openxmlformats.org/officeDocument/2006/relationships/slideLayout" Target="../slideLayouts/slideLayout2.xml"/><Relationship Id="rId5" Type="http://schemas.openxmlformats.org/officeDocument/2006/relationships/image" Target="../media/image220.png"/><Relationship Id="rId4" Type="http://schemas.openxmlformats.org/officeDocument/2006/relationships/image" Target="../media/image219.png"/></Relationships>
</file>

<file path=ppt/slides/_rels/slide35.xml.rels><?xml version="1.0" encoding="UTF-8" standalone="yes"?>
<Relationships xmlns="http://schemas.openxmlformats.org/package/2006/relationships"><Relationship Id="rId8" Type="http://schemas.openxmlformats.org/officeDocument/2006/relationships/image" Target="../media/image225.jpeg"/><Relationship Id="rId3" Type="http://schemas.openxmlformats.org/officeDocument/2006/relationships/image" Target="../media/image211.png"/><Relationship Id="rId7" Type="http://schemas.openxmlformats.org/officeDocument/2006/relationships/image" Target="../media/image179.png"/><Relationship Id="rId2" Type="http://schemas.openxmlformats.org/officeDocument/2006/relationships/image" Target="../media/image221.jpeg"/><Relationship Id="rId1" Type="http://schemas.openxmlformats.org/officeDocument/2006/relationships/slideLayout" Target="../slideLayouts/slideLayout2.xml"/><Relationship Id="rId6" Type="http://schemas.openxmlformats.org/officeDocument/2006/relationships/image" Target="../media/image224.jpeg"/><Relationship Id="rId5" Type="http://schemas.openxmlformats.org/officeDocument/2006/relationships/image" Target="../media/image223.jpeg"/><Relationship Id="rId4" Type="http://schemas.openxmlformats.org/officeDocument/2006/relationships/image" Target="../media/image222.jpeg"/></Relationships>
</file>

<file path=ppt/slides/_rels/slide36.xml.rels><?xml version="1.0" encoding="UTF-8" standalone="yes"?>
<Relationships xmlns="http://schemas.openxmlformats.org/package/2006/relationships"><Relationship Id="rId8" Type="http://schemas.openxmlformats.org/officeDocument/2006/relationships/image" Target="../media/image229.jpeg"/><Relationship Id="rId3" Type="http://schemas.openxmlformats.org/officeDocument/2006/relationships/image" Target="../media/image227.jpeg"/><Relationship Id="rId7" Type="http://schemas.openxmlformats.org/officeDocument/2006/relationships/image" Target="../media/image191.png"/><Relationship Id="rId2" Type="http://schemas.openxmlformats.org/officeDocument/2006/relationships/image" Target="../media/image226.jpeg"/><Relationship Id="rId1" Type="http://schemas.openxmlformats.org/officeDocument/2006/relationships/slideLayout" Target="../slideLayouts/slideLayout2.xml"/><Relationship Id="rId6" Type="http://schemas.openxmlformats.org/officeDocument/2006/relationships/image" Target="../media/image228.jpeg"/><Relationship Id="rId5" Type="http://schemas.openxmlformats.org/officeDocument/2006/relationships/image" Target="../media/image215.png"/><Relationship Id="rId4" Type="http://schemas.openxmlformats.org/officeDocument/2006/relationships/image" Target="../media/image216.png"/><Relationship Id="rId9" Type="http://schemas.openxmlformats.org/officeDocument/2006/relationships/image" Target="../media/image230.png"/></Relationships>
</file>

<file path=ppt/slides/_rels/slide37.xml.rels><?xml version="1.0" encoding="UTF-8" standalone="yes"?>
<Relationships xmlns="http://schemas.openxmlformats.org/package/2006/relationships"><Relationship Id="rId8" Type="http://schemas.openxmlformats.org/officeDocument/2006/relationships/image" Target="../media/image237.jpeg"/><Relationship Id="rId3" Type="http://schemas.openxmlformats.org/officeDocument/2006/relationships/image" Target="../media/image232.jpeg"/><Relationship Id="rId7" Type="http://schemas.openxmlformats.org/officeDocument/2006/relationships/image" Target="../media/image236.jpeg"/><Relationship Id="rId2" Type="http://schemas.openxmlformats.org/officeDocument/2006/relationships/image" Target="../media/image231.jpeg"/><Relationship Id="rId1" Type="http://schemas.openxmlformats.org/officeDocument/2006/relationships/slideLayout" Target="../slideLayouts/slideLayout2.xml"/><Relationship Id="rId6" Type="http://schemas.openxmlformats.org/officeDocument/2006/relationships/image" Target="../media/image235.jpeg"/><Relationship Id="rId5" Type="http://schemas.openxmlformats.org/officeDocument/2006/relationships/image" Target="../media/image234.jpeg"/><Relationship Id="rId10" Type="http://schemas.openxmlformats.org/officeDocument/2006/relationships/image" Target="../media/image239.jpeg"/><Relationship Id="rId4" Type="http://schemas.openxmlformats.org/officeDocument/2006/relationships/image" Target="../media/image233.jpeg"/><Relationship Id="rId9" Type="http://schemas.openxmlformats.org/officeDocument/2006/relationships/image" Target="../media/image238.jpeg"/></Relationships>
</file>

<file path=ppt/slides/_rels/slide38.xml.rels><?xml version="1.0" encoding="UTF-8" standalone="yes"?>
<Relationships xmlns="http://schemas.openxmlformats.org/package/2006/relationships"><Relationship Id="rId8" Type="http://schemas.openxmlformats.org/officeDocument/2006/relationships/image" Target="../media/image246.jpeg"/><Relationship Id="rId3" Type="http://schemas.openxmlformats.org/officeDocument/2006/relationships/image" Target="../media/image241.jpeg"/><Relationship Id="rId7" Type="http://schemas.openxmlformats.org/officeDocument/2006/relationships/image" Target="../media/image245.jpeg"/><Relationship Id="rId2" Type="http://schemas.openxmlformats.org/officeDocument/2006/relationships/image" Target="../media/image240.jpeg"/><Relationship Id="rId1" Type="http://schemas.openxmlformats.org/officeDocument/2006/relationships/slideLayout" Target="../slideLayouts/slideLayout2.xml"/><Relationship Id="rId6" Type="http://schemas.openxmlformats.org/officeDocument/2006/relationships/image" Target="../media/image244.jpeg"/><Relationship Id="rId11" Type="http://schemas.openxmlformats.org/officeDocument/2006/relationships/image" Target="../media/image249.jpeg"/><Relationship Id="rId5" Type="http://schemas.openxmlformats.org/officeDocument/2006/relationships/image" Target="../media/image243.jpeg"/><Relationship Id="rId10" Type="http://schemas.openxmlformats.org/officeDocument/2006/relationships/image" Target="../media/image248.jpeg"/><Relationship Id="rId4" Type="http://schemas.openxmlformats.org/officeDocument/2006/relationships/image" Target="../media/image242.jpeg"/><Relationship Id="rId9" Type="http://schemas.openxmlformats.org/officeDocument/2006/relationships/image" Target="../media/image247.jpeg"/></Relationships>
</file>

<file path=ppt/slides/_rels/slide39.xml.rels><?xml version="1.0" encoding="UTF-8" standalone="yes"?>
<Relationships xmlns="http://schemas.openxmlformats.org/package/2006/relationships"><Relationship Id="rId3" Type="http://schemas.openxmlformats.org/officeDocument/2006/relationships/image" Target="../media/image251.jpeg"/><Relationship Id="rId2" Type="http://schemas.openxmlformats.org/officeDocument/2006/relationships/image" Target="../media/image250.jpeg"/><Relationship Id="rId1" Type="http://schemas.openxmlformats.org/officeDocument/2006/relationships/slideLayout" Target="../slideLayouts/slideLayout2.xml"/><Relationship Id="rId5" Type="http://schemas.openxmlformats.org/officeDocument/2006/relationships/image" Target="../media/image253.jpeg"/><Relationship Id="rId4" Type="http://schemas.openxmlformats.org/officeDocument/2006/relationships/image" Target="../media/image252.jpeg"/></Relationships>
</file>

<file path=ppt/slides/_rels/slide40.xml.rels><?xml version="1.0" encoding="UTF-8" standalone="yes"?>
<Relationships xmlns="http://schemas.openxmlformats.org/package/2006/relationships"><Relationship Id="rId2" Type="http://schemas.openxmlformats.org/officeDocument/2006/relationships/image" Target="../media/image25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261.png"/><Relationship Id="rId3" Type="http://schemas.openxmlformats.org/officeDocument/2006/relationships/image" Target="../media/image256.png"/><Relationship Id="rId7" Type="http://schemas.openxmlformats.org/officeDocument/2006/relationships/image" Target="../media/image260.png"/><Relationship Id="rId2" Type="http://schemas.openxmlformats.org/officeDocument/2006/relationships/image" Target="../media/image255.png"/><Relationship Id="rId1" Type="http://schemas.openxmlformats.org/officeDocument/2006/relationships/slideLayout" Target="../slideLayouts/slideLayout2.xml"/><Relationship Id="rId6" Type="http://schemas.openxmlformats.org/officeDocument/2006/relationships/image" Target="../media/image259.png"/><Relationship Id="rId11" Type="http://schemas.openxmlformats.org/officeDocument/2006/relationships/image" Target="../media/image264.jpeg"/><Relationship Id="rId5" Type="http://schemas.openxmlformats.org/officeDocument/2006/relationships/image" Target="../media/image258.jpeg"/><Relationship Id="rId10" Type="http://schemas.openxmlformats.org/officeDocument/2006/relationships/image" Target="../media/image263.jpeg"/><Relationship Id="rId4" Type="http://schemas.openxmlformats.org/officeDocument/2006/relationships/image" Target="../media/image257.jpeg"/><Relationship Id="rId9" Type="http://schemas.openxmlformats.org/officeDocument/2006/relationships/image" Target="../media/image262.png"/></Relationships>
</file>

<file path=ppt/slides/_rels/slide42.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image" Target="../media/image259.png"/><Relationship Id="rId1" Type="http://schemas.openxmlformats.org/officeDocument/2006/relationships/slideLayout" Target="../slideLayouts/slideLayout2.xml"/><Relationship Id="rId6" Type="http://schemas.openxmlformats.org/officeDocument/2006/relationships/image" Target="../media/image263.jpeg"/><Relationship Id="rId5" Type="http://schemas.openxmlformats.org/officeDocument/2006/relationships/image" Target="../media/image265.png"/><Relationship Id="rId4" Type="http://schemas.openxmlformats.org/officeDocument/2006/relationships/image" Target="../media/image261.png"/></Relationships>
</file>

<file path=ppt/slides/_rels/slide43.xml.rels><?xml version="1.0" encoding="UTF-8" standalone="yes"?>
<Relationships xmlns="http://schemas.openxmlformats.org/package/2006/relationships"><Relationship Id="rId2" Type="http://schemas.openxmlformats.org/officeDocument/2006/relationships/image" Target="../media/image26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271.jpeg"/><Relationship Id="rId3" Type="http://schemas.openxmlformats.org/officeDocument/2006/relationships/image" Target="../media/image233.jpeg"/><Relationship Id="rId7" Type="http://schemas.openxmlformats.org/officeDocument/2006/relationships/image" Target="../media/image270.jpeg"/><Relationship Id="rId2" Type="http://schemas.openxmlformats.org/officeDocument/2006/relationships/image" Target="../media/image267.jpeg"/><Relationship Id="rId1" Type="http://schemas.openxmlformats.org/officeDocument/2006/relationships/slideLayout" Target="../slideLayouts/slideLayout2.xml"/><Relationship Id="rId6" Type="http://schemas.openxmlformats.org/officeDocument/2006/relationships/image" Target="../media/image269.jpeg"/><Relationship Id="rId5" Type="http://schemas.openxmlformats.org/officeDocument/2006/relationships/image" Target="../media/image268.jpeg"/><Relationship Id="rId4" Type="http://schemas.openxmlformats.org/officeDocument/2006/relationships/image" Target="../media/image259.png"/><Relationship Id="rId9" Type="http://schemas.openxmlformats.org/officeDocument/2006/relationships/image" Target="../media/image272.jpeg"/></Relationships>
</file>

<file path=ppt/slides/_rels/slide45.xml.rels><?xml version="1.0" encoding="UTF-8" standalone="yes"?>
<Relationships xmlns="http://schemas.openxmlformats.org/package/2006/relationships"><Relationship Id="rId8" Type="http://schemas.openxmlformats.org/officeDocument/2006/relationships/image" Target="../media/image278.jpeg"/><Relationship Id="rId3" Type="http://schemas.openxmlformats.org/officeDocument/2006/relationships/image" Target="../media/image274.jpeg"/><Relationship Id="rId7" Type="http://schemas.openxmlformats.org/officeDocument/2006/relationships/image" Target="../media/image277.jpeg"/><Relationship Id="rId2" Type="http://schemas.openxmlformats.org/officeDocument/2006/relationships/image" Target="../media/image273.jpeg"/><Relationship Id="rId1" Type="http://schemas.openxmlformats.org/officeDocument/2006/relationships/slideLayout" Target="../slideLayouts/slideLayout2.xml"/><Relationship Id="rId6" Type="http://schemas.openxmlformats.org/officeDocument/2006/relationships/image" Target="../media/image253.jpeg"/><Relationship Id="rId11" Type="http://schemas.openxmlformats.org/officeDocument/2006/relationships/image" Target="../media/image281.png"/><Relationship Id="rId5" Type="http://schemas.openxmlformats.org/officeDocument/2006/relationships/image" Target="../media/image276.jpeg"/><Relationship Id="rId10" Type="http://schemas.openxmlformats.org/officeDocument/2006/relationships/image" Target="../media/image280.png"/><Relationship Id="rId4" Type="http://schemas.openxmlformats.org/officeDocument/2006/relationships/image" Target="../media/image275.jpeg"/><Relationship Id="rId9" Type="http://schemas.openxmlformats.org/officeDocument/2006/relationships/image" Target="../media/image279.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C5F79084-E805-48DA-8EAC-CD5FD493E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AE"/>
          </a:p>
        </p:txBody>
      </p:sp>
      <p:pic>
        <p:nvPicPr>
          <p:cNvPr id="6" name="Content Placeholder 5" descr="A black background with white text and pink palm tree&#10;&#10;Description automatically generated">
            <a:extLst>
              <a:ext uri="{FF2B5EF4-FFF2-40B4-BE49-F238E27FC236}">
                <a16:creationId xmlns:a16="http://schemas.microsoft.com/office/drawing/2014/main" id="{61194BAD-1372-1860-9529-219EEC9F8BAD}"/>
              </a:ext>
            </a:extLst>
          </p:cNvPr>
          <p:cNvPicPr>
            <a:picLocks noGrp="1" noChangeAspect="1"/>
          </p:cNvPicPr>
          <p:nvPr>
            <p:ph idx="1"/>
          </p:nvPr>
        </p:nvPicPr>
        <p:blipFill>
          <a:blip r:embed="rId2"/>
          <a:srcRect t="5132" b="7995"/>
          <a:stretch/>
        </p:blipFill>
        <p:spPr>
          <a:xfrm>
            <a:off x="20" y="10"/>
            <a:ext cx="12191980" cy="6857990"/>
          </a:xfrm>
          <a:prstGeom prst="rect">
            <a:avLst/>
          </a:prstGeom>
        </p:spPr>
      </p:pic>
    </p:spTree>
    <p:extLst>
      <p:ext uri="{BB962C8B-B14F-4D97-AF65-F5344CB8AC3E}">
        <p14:creationId xmlns:p14="http://schemas.microsoft.com/office/powerpoint/2010/main" val="30746651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9DB42DD6-A30A-CF79-8CA1-3B7A680F1D78}"/>
              </a:ext>
            </a:extLst>
          </p:cNvPr>
          <p:cNvSpPr/>
          <p:nvPr/>
        </p:nvSpPr>
        <p:spPr>
          <a:xfrm flipH="1">
            <a:off x="8502188" y="5598437"/>
            <a:ext cx="997515" cy="38501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sz="1351"/>
          </a:p>
        </p:txBody>
      </p:sp>
      <p:sp>
        <p:nvSpPr>
          <p:cNvPr id="6" name="TextBox 5">
            <a:extLst>
              <a:ext uri="{FF2B5EF4-FFF2-40B4-BE49-F238E27FC236}">
                <a16:creationId xmlns:a16="http://schemas.microsoft.com/office/drawing/2014/main" id="{26D73D18-049B-7F2C-74B2-E1F39F6E4404}"/>
              </a:ext>
            </a:extLst>
          </p:cNvPr>
          <p:cNvSpPr txBox="1"/>
          <p:nvPr/>
        </p:nvSpPr>
        <p:spPr>
          <a:xfrm>
            <a:off x="10525539" y="3158771"/>
            <a:ext cx="1371600" cy="1371600"/>
          </a:xfrm>
          <a:prstGeom prst="rect">
            <a:avLst/>
          </a:prstGeom>
          <a:noFill/>
        </p:spPr>
        <p:txBody>
          <a:bodyPr wrap="square" rtlCol="0">
            <a:spAutoFit/>
          </a:bodyPr>
          <a:lstStyle/>
          <a:p>
            <a:pPr algn="l"/>
            <a:endParaRPr lang="en-AE" sz="1351" dirty="0"/>
          </a:p>
        </p:txBody>
      </p:sp>
      <p:sp>
        <p:nvSpPr>
          <p:cNvPr id="9" name="Rectangle 8">
            <a:extLst>
              <a:ext uri="{FF2B5EF4-FFF2-40B4-BE49-F238E27FC236}">
                <a16:creationId xmlns:a16="http://schemas.microsoft.com/office/drawing/2014/main" id="{7309BE99-9F3F-0534-233C-7F33DC314850}"/>
              </a:ext>
            </a:extLst>
          </p:cNvPr>
          <p:cNvSpPr/>
          <p:nvPr/>
        </p:nvSpPr>
        <p:spPr>
          <a:xfrm>
            <a:off x="8195906" y="2757228"/>
            <a:ext cx="1026176" cy="975172"/>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1" dirty="0"/>
              <a:t>Securing or storing items on a boat. </a:t>
            </a:r>
            <a:endParaRPr lang="en-AE" sz="1351" dirty="0"/>
          </a:p>
        </p:txBody>
      </p:sp>
      <p:cxnSp>
        <p:nvCxnSpPr>
          <p:cNvPr id="25" name="Straight Arrow Connector 24">
            <a:extLst>
              <a:ext uri="{FF2B5EF4-FFF2-40B4-BE49-F238E27FC236}">
                <a16:creationId xmlns:a16="http://schemas.microsoft.com/office/drawing/2014/main" id="{A899D0D9-3C3F-B8FC-9852-9793BF6C866F}"/>
              </a:ext>
            </a:extLst>
          </p:cNvPr>
          <p:cNvCxnSpPr>
            <a:cxnSpLocks/>
          </p:cNvCxnSpPr>
          <p:nvPr/>
        </p:nvCxnSpPr>
        <p:spPr>
          <a:xfrm flipH="1">
            <a:off x="7008323" y="4311654"/>
            <a:ext cx="1166217" cy="127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1C87A74A-B0B5-CE82-EE40-55830328C95F}"/>
              </a:ext>
            </a:extLst>
          </p:cNvPr>
          <p:cNvCxnSpPr>
            <a:cxnSpLocks/>
          </p:cNvCxnSpPr>
          <p:nvPr/>
        </p:nvCxnSpPr>
        <p:spPr>
          <a:xfrm>
            <a:off x="9253672" y="4290372"/>
            <a:ext cx="666915" cy="1458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F26E474E-C2D9-8BA2-CC90-0B8367779A14}"/>
              </a:ext>
            </a:extLst>
          </p:cNvPr>
          <p:cNvSpPr/>
          <p:nvPr/>
        </p:nvSpPr>
        <p:spPr>
          <a:xfrm>
            <a:off x="4023072" y="26749"/>
            <a:ext cx="2568368" cy="141826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051" dirty="0">
                <a:ln w="0"/>
                <a:solidFill>
                  <a:schemeClr val="tx1"/>
                </a:solidFill>
                <a:effectLst>
                  <a:outerShdw blurRad="38100" dist="19050" dir="2700000" algn="tl" rotWithShape="0">
                    <a:schemeClr val="dk1">
                      <a:alpha val="40000"/>
                    </a:schemeClr>
                  </a:outerShdw>
                </a:effectLst>
              </a:rPr>
              <a:t>Context 1 Climate Change: recycling bins where when you recycle a bottle you can vote on famous topics such as sports games or movies this will help people want to get involved in recycling especially if they are passionate in the topic</a:t>
            </a:r>
            <a:r>
              <a:rPr lang="en-US" sz="1051" dirty="0">
                <a:solidFill>
                  <a:schemeClr val="bg1"/>
                </a:solidFill>
              </a:rPr>
              <a:t>.</a:t>
            </a:r>
            <a:endParaRPr lang="en-AE" sz="1051" dirty="0">
              <a:solidFill>
                <a:schemeClr val="bg1"/>
              </a:solidFill>
            </a:endParaRPr>
          </a:p>
        </p:txBody>
      </p:sp>
      <p:sp>
        <p:nvSpPr>
          <p:cNvPr id="43" name="Rectangle 42">
            <a:extLst>
              <a:ext uri="{FF2B5EF4-FFF2-40B4-BE49-F238E27FC236}">
                <a16:creationId xmlns:a16="http://schemas.microsoft.com/office/drawing/2014/main" id="{A2D5103D-C402-5112-3410-047B191179E1}"/>
              </a:ext>
            </a:extLst>
          </p:cNvPr>
          <p:cNvSpPr/>
          <p:nvPr/>
        </p:nvSpPr>
        <p:spPr>
          <a:xfrm>
            <a:off x="6659929" y="41759"/>
            <a:ext cx="2568368" cy="1400415"/>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051" dirty="0">
                <a:ln w="0"/>
                <a:solidFill>
                  <a:schemeClr val="tx1"/>
                </a:solidFill>
                <a:effectLst>
                  <a:outerShdw blurRad="38100" dist="19050" dir="2700000" algn="tl" rotWithShape="0">
                    <a:schemeClr val="dk1">
                      <a:alpha val="40000"/>
                    </a:schemeClr>
                  </a:outerShdw>
                </a:effectLst>
              </a:rPr>
              <a:t>Context 2 Playing Games: people getting bored on chairlifts can be dangerous as when people try to play games with friends, they may fall off.to prevent this we have made a screen that comes up from the side of the chair to keep company.</a:t>
            </a:r>
            <a:endParaRPr lang="en-AE" sz="1051" dirty="0">
              <a:ln w="0"/>
              <a:solidFill>
                <a:schemeClr val="tx1"/>
              </a:solidFill>
              <a:effectLst>
                <a:outerShdw blurRad="38100" dist="19050" dir="2700000" algn="tl" rotWithShape="0">
                  <a:schemeClr val="dk1">
                    <a:alpha val="40000"/>
                  </a:schemeClr>
                </a:outerShdw>
              </a:effectLst>
            </a:endParaRPr>
          </a:p>
        </p:txBody>
      </p:sp>
      <p:sp>
        <p:nvSpPr>
          <p:cNvPr id="45" name="Rectangle 44">
            <a:extLst>
              <a:ext uri="{FF2B5EF4-FFF2-40B4-BE49-F238E27FC236}">
                <a16:creationId xmlns:a16="http://schemas.microsoft.com/office/drawing/2014/main" id="{D0C49841-9D2C-E0AA-6F94-A77FF5998BA1}"/>
              </a:ext>
            </a:extLst>
          </p:cNvPr>
          <p:cNvSpPr/>
          <p:nvPr/>
        </p:nvSpPr>
        <p:spPr>
          <a:xfrm>
            <a:off x="9296787" y="41759"/>
            <a:ext cx="2822154" cy="1400415"/>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1051" b="1" dirty="0"/>
              <a:t>Context 3 Securing or storing personal possessions: </a:t>
            </a:r>
            <a:r>
              <a:rPr lang="en-US" sz="1051" dirty="0"/>
              <a:t>This context really appeals me as I have a lot of personal items that need storing and securing in safe places. Sometimes I lose items, and this can be very annoying and frustrating. </a:t>
            </a:r>
            <a:endParaRPr lang="en-AE" sz="1051" dirty="0"/>
          </a:p>
        </p:txBody>
      </p:sp>
      <p:sp>
        <p:nvSpPr>
          <p:cNvPr id="64" name="Rectangle 63">
            <a:extLst>
              <a:ext uri="{FF2B5EF4-FFF2-40B4-BE49-F238E27FC236}">
                <a16:creationId xmlns:a16="http://schemas.microsoft.com/office/drawing/2014/main" id="{5F949679-066D-F435-80F6-0A51E9D39CDE}"/>
              </a:ext>
            </a:extLst>
          </p:cNvPr>
          <p:cNvSpPr/>
          <p:nvPr/>
        </p:nvSpPr>
        <p:spPr>
          <a:xfrm>
            <a:off x="5308924" y="4003655"/>
            <a:ext cx="2601248" cy="984995"/>
          </a:xfrm>
          <a:prstGeom prst="rect">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1" dirty="0">
                <a:solidFill>
                  <a:schemeClr val="accent6"/>
                </a:solidFill>
              </a:rPr>
              <a:t>Environment: this will help the environment as all the plastic from the suction cups will be recycled and the leather will be high quality leather from existing products such as bags. </a:t>
            </a:r>
            <a:endParaRPr lang="en-AE" sz="1051" dirty="0">
              <a:solidFill>
                <a:schemeClr val="accent6"/>
              </a:solidFill>
            </a:endParaRPr>
          </a:p>
        </p:txBody>
      </p:sp>
      <p:sp>
        <p:nvSpPr>
          <p:cNvPr id="71" name="Rectangle 70">
            <a:extLst>
              <a:ext uri="{FF2B5EF4-FFF2-40B4-BE49-F238E27FC236}">
                <a16:creationId xmlns:a16="http://schemas.microsoft.com/office/drawing/2014/main" id="{BA946A77-E09D-CF31-085A-A52A7F81ECAB}"/>
              </a:ext>
            </a:extLst>
          </p:cNvPr>
          <p:cNvSpPr/>
          <p:nvPr/>
        </p:nvSpPr>
        <p:spPr>
          <a:xfrm>
            <a:off x="5352375" y="3089779"/>
            <a:ext cx="2394749" cy="618997"/>
          </a:xfrm>
          <a:prstGeom prst="rect">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1" dirty="0">
                <a:solidFill>
                  <a:schemeClr val="accent6"/>
                </a:solidFill>
              </a:rPr>
              <a:t>Aesthetic:this comes in  many different colors and designs depending on the client's requirement. </a:t>
            </a:r>
            <a:endParaRPr lang="en-AE" sz="1051" dirty="0">
              <a:solidFill>
                <a:schemeClr val="accent6"/>
              </a:solidFill>
            </a:endParaRPr>
          </a:p>
        </p:txBody>
      </p:sp>
      <p:sp>
        <p:nvSpPr>
          <p:cNvPr id="74" name="Rectangle 73">
            <a:extLst>
              <a:ext uri="{FF2B5EF4-FFF2-40B4-BE49-F238E27FC236}">
                <a16:creationId xmlns:a16="http://schemas.microsoft.com/office/drawing/2014/main" id="{2EC928C7-96AC-B202-BD15-02C2B6046EC2}"/>
              </a:ext>
            </a:extLst>
          </p:cNvPr>
          <p:cNvSpPr/>
          <p:nvPr/>
        </p:nvSpPr>
        <p:spPr>
          <a:xfrm>
            <a:off x="5318440" y="1519258"/>
            <a:ext cx="2695861" cy="1178666"/>
          </a:xfrm>
          <a:prstGeom prst="rect">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1" dirty="0">
                <a:solidFill>
                  <a:schemeClr val="accent6"/>
                </a:solidFill>
              </a:rPr>
              <a:t>Manufacturing and material: the product will be made out of plastic and the storage will be made from leather. To secure to the deck suction cups will be used made from polyurethane. To release the suction cup you must pull the tab to let the air in an pull up slowly.</a:t>
            </a:r>
            <a:endParaRPr lang="en-AE" sz="1051" dirty="0">
              <a:solidFill>
                <a:schemeClr val="accent6"/>
              </a:solidFill>
            </a:endParaRPr>
          </a:p>
        </p:txBody>
      </p:sp>
      <p:sp>
        <p:nvSpPr>
          <p:cNvPr id="83" name="Rectangle 82">
            <a:extLst>
              <a:ext uri="{FF2B5EF4-FFF2-40B4-BE49-F238E27FC236}">
                <a16:creationId xmlns:a16="http://schemas.microsoft.com/office/drawing/2014/main" id="{CE7097D9-A3F4-1B9A-A709-039747761422}"/>
              </a:ext>
            </a:extLst>
          </p:cNvPr>
          <p:cNvSpPr/>
          <p:nvPr/>
        </p:nvSpPr>
        <p:spPr>
          <a:xfrm>
            <a:off x="73060" y="110012"/>
            <a:ext cx="2890643" cy="368807"/>
          </a:xfrm>
          <a:prstGeom prst="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Investigation of context</a:t>
            </a:r>
            <a:endParaRPr lang="en-AE" sz="2000" b="1" dirty="0">
              <a:solidFill>
                <a:schemeClr val="tx1"/>
              </a:solidFill>
            </a:endParaRPr>
          </a:p>
        </p:txBody>
      </p:sp>
      <p:sp>
        <p:nvSpPr>
          <p:cNvPr id="7" name="Rectangle 6">
            <a:extLst>
              <a:ext uri="{FF2B5EF4-FFF2-40B4-BE49-F238E27FC236}">
                <a16:creationId xmlns:a16="http://schemas.microsoft.com/office/drawing/2014/main" id="{E56193BA-83A5-5F66-2005-2B4E764E6D3E}"/>
              </a:ext>
            </a:extLst>
          </p:cNvPr>
          <p:cNvSpPr/>
          <p:nvPr/>
        </p:nvSpPr>
        <p:spPr>
          <a:xfrm>
            <a:off x="10746204" y="3399278"/>
            <a:ext cx="388515" cy="13716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sz="1351"/>
          </a:p>
        </p:txBody>
      </p:sp>
      <p:sp>
        <p:nvSpPr>
          <p:cNvPr id="11" name="Rectangle 10">
            <a:extLst>
              <a:ext uri="{FF2B5EF4-FFF2-40B4-BE49-F238E27FC236}">
                <a16:creationId xmlns:a16="http://schemas.microsoft.com/office/drawing/2014/main" id="{F8F7D9F7-4DD0-FE7B-8A3F-2E09C736065A}"/>
              </a:ext>
            </a:extLst>
          </p:cNvPr>
          <p:cNvSpPr/>
          <p:nvPr/>
        </p:nvSpPr>
        <p:spPr>
          <a:xfrm>
            <a:off x="11080087" y="2530122"/>
            <a:ext cx="429941" cy="13716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sz="1351"/>
          </a:p>
        </p:txBody>
      </p:sp>
      <p:sp>
        <p:nvSpPr>
          <p:cNvPr id="13" name="Rectangle 12">
            <a:extLst>
              <a:ext uri="{FF2B5EF4-FFF2-40B4-BE49-F238E27FC236}">
                <a16:creationId xmlns:a16="http://schemas.microsoft.com/office/drawing/2014/main" id="{3E110B08-4C5A-EE2D-752D-9DF7A710B430}"/>
              </a:ext>
            </a:extLst>
          </p:cNvPr>
          <p:cNvSpPr/>
          <p:nvPr/>
        </p:nvSpPr>
        <p:spPr>
          <a:xfrm>
            <a:off x="10208355" y="2174070"/>
            <a:ext cx="203763" cy="376791"/>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sz="1351"/>
          </a:p>
        </p:txBody>
      </p:sp>
      <p:sp>
        <p:nvSpPr>
          <p:cNvPr id="56" name="Rectangle 55">
            <a:extLst>
              <a:ext uri="{FF2B5EF4-FFF2-40B4-BE49-F238E27FC236}">
                <a16:creationId xmlns:a16="http://schemas.microsoft.com/office/drawing/2014/main" id="{C0877005-8973-C80E-F621-196FF1EE8C2E}"/>
              </a:ext>
            </a:extLst>
          </p:cNvPr>
          <p:cNvSpPr/>
          <p:nvPr/>
        </p:nvSpPr>
        <p:spPr>
          <a:xfrm>
            <a:off x="8140243" y="1560951"/>
            <a:ext cx="1528343" cy="1095280"/>
          </a:xfrm>
          <a:prstGeom prst="rect">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1" dirty="0">
                <a:solidFill>
                  <a:schemeClr val="accent6"/>
                </a:solidFill>
              </a:rPr>
              <a:t>Shape and size:these come in different sizes based on what the customer is looking for and the shape is made for items to fit into it. </a:t>
            </a:r>
            <a:endParaRPr lang="en-AE" sz="1051" dirty="0">
              <a:solidFill>
                <a:schemeClr val="accent6"/>
              </a:solidFill>
            </a:endParaRPr>
          </a:p>
        </p:txBody>
      </p:sp>
      <p:sp>
        <p:nvSpPr>
          <p:cNvPr id="58" name="Rectangle 57">
            <a:extLst>
              <a:ext uri="{FF2B5EF4-FFF2-40B4-BE49-F238E27FC236}">
                <a16:creationId xmlns:a16="http://schemas.microsoft.com/office/drawing/2014/main" id="{108FE8BE-5DEB-3113-B16D-F044F3B4E7A2}"/>
              </a:ext>
            </a:extLst>
          </p:cNvPr>
          <p:cNvSpPr/>
          <p:nvPr/>
        </p:nvSpPr>
        <p:spPr>
          <a:xfrm>
            <a:off x="9801486" y="1643953"/>
            <a:ext cx="1528343" cy="869233"/>
          </a:xfrm>
          <a:prstGeom prst="rect">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1" dirty="0" err="1">
                <a:solidFill>
                  <a:schemeClr val="accent6"/>
                </a:solidFill>
              </a:rPr>
              <a:t>Quality:all</a:t>
            </a:r>
            <a:r>
              <a:rPr lang="en-US" sz="1051" dirty="0">
                <a:solidFill>
                  <a:schemeClr val="accent6"/>
                </a:solidFill>
              </a:rPr>
              <a:t> of the  products will be very durable and high quality so that it can be stable and sturdy</a:t>
            </a:r>
            <a:endParaRPr lang="en-AE" sz="1051" dirty="0">
              <a:solidFill>
                <a:schemeClr val="accent6"/>
              </a:solidFill>
            </a:endParaRPr>
          </a:p>
        </p:txBody>
      </p:sp>
      <p:sp>
        <p:nvSpPr>
          <p:cNvPr id="16" name="Rectangle 15">
            <a:extLst>
              <a:ext uri="{FF2B5EF4-FFF2-40B4-BE49-F238E27FC236}">
                <a16:creationId xmlns:a16="http://schemas.microsoft.com/office/drawing/2014/main" id="{83E30510-7A82-E404-5655-FB060542FBE6}"/>
              </a:ext>
            </a:extLst>
          </p:cNvPr>
          <p:cNvSpPr/>
          <p:nvPr/>
        </p:nvSpPr>
        <p:spPr>
          <a:xfrm flipH="1">
            <a:off x="9544273" y="5625337"/>
            <a:ext cx="997515" cy="38501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sz="1351"/>
          </a:p>
        </p:txBody>
      </p:sp>
      <p:sp>
        <p:nvSpPr>
          <p:cNvPr id="20" name="Rectangle 19">
            <a:extLst>
              <a:ext uri="{FF2B5EF4-FFF2-40B4-BE49-F238E27FC236}">
                <a16:creationId xmlns:a16="http://schemas.microsoft.com/office/drawing/2014/main" id="{359F7D66-7375-D0C4-D8ED-0CF15F6E84F9}"/>
              </a:ext>
            </a:extLst>
          </p:cNvPr>
          <p:cNvSpPr/>
          <p:nvPr/>
        </p:nvSpPr>
        <p:spPr>
          <a:xfrm>
            <a:off x="11268205" y="4120400"/>
            <a:ext cx="388515" cy="13716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sz="1351"/>
          </a:p>
        </p:txBody>
      </p:sp>
      <p:sp>
        <p:nvSpPr>
          <p:cNvPr id="54" name="Rectangle 53">
            <a:extLst>
              <a:ext uri="{FF2B5EF4-FFF2-40B4-BE49-F238E27FC236}">
                <a16:creationId xmlns:a16="http://schemas.microsoft.com/office/drawing/2014/main" id="{5BE5E06A-3E1C-BBED-33B7-78BED08F93BD}"/>
              </a:ext>
            </a:extLst>
          </p:cNvPr>
          <p:cNvSpPr/>
          <p:nvPr/>
        </p:nvSpPr>
        <p:spPr>
          <a:xfrm>
            <a:off x="9638526" y="2705195"/>
            <a:ext cx="2340589" cy="895940"/>
          </a:xfrm>
          <a:prstGeom prst="rect">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1" dirty="0">
                <a:solidFill>
                  <a:schemeClr val="accent6"/>
                </a:solidFill>
              </a:rPr>
              <a:t>Function:this can store all types of items (phones &amp; wallets) depending on the products and can also be used on other vehicles like golf carts and trucks.</a:t>
            </a:r>
            <a:endParaRPr lang="en-AE" sz="1051" dirty="0">
              <a:solidFill>
                <a:schemeClr val="accent6"/>
              </a:solidFill>
            </a:endParaRPr>
          </a:p>
        </p:txBody>
      </p:sp>
      <p:sp>
        <p:nvSpPr>
          <p:cNvPr id="68" name="Rectangle 67">
            <a:extLst>
              <a:ext uri="{FF2B5EF4-FFF2-40B4-BE49-F238E27FC236}">
                <a16:creationId xmlns:a16="http://schemas.microsoft.com/office/drawing/2014/main" id="{A2785B44-DBCC-606B-F978-96DF5EAE16BC}"/>
              </a:ext>
            </a:extLst>
          </p:cNvPr>
          <p:cNvSpPr/>
          <p:nvPr/>
        </p:nvSpPr>
        <p:spPr>
          <a:xfrm>
            <a:off x="9801486" y="3788528"/>
            <a:ext cx="2340589" cy="769481"/>
          </a:xfrm>
          <a:prstGeom prst="rect">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1" dirty="0">
                <a:solidFill>
                  <a:schemeClr val="accent6"/>
                </a:solidFill>
              </a:rPr>
              <a:t>Cost this will cost around 10 dollars depending on the design as we use high quality leather and other materials for the suction cups.</a:t>
            </a:r>
            <a:endParaRPr lang="en-AE" sz="1051" dirty="0">
              <a:solidFill>
                <a:schemeClr val="accent6"/>
              </a:solidFill>
            </a:endParaRPr>
          </a:p>
        </p:txBody>
      </p:sp>
      <p:sp>
        <p:nvSpPr>
          <p:cNvPr id="66" name="Rectangle 65">
            <a:extLst>
              <a:ext uri="{FF2B5EF4-FFF2-40B4-BE49-F238E27FC236}">
                <a16:creationId xmlns:a16="http://schemas.microsoft.com/office/drawing/2014/main" id="{F902FF44-8B06-E8F0-AB64-2F838BFFCFE3}"/>
              </a:ext>
            </a:extLst>
          </p:cNvPr>
          <p:cNvSpPr/>
          <p:nvPr/>
        </p:nvSpPr>
        <p:spPr>
          <a:xfrm>
            <a:off x="8057834" y="4003655"/>
            <a:ext cx="1653649" cy="922162"/>
          </a:xfrm>
          <a:prstGeom prst="rect">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1" dirty="0">
                <a:solidFill>
                  <a:schemeClr val="accent6"/>
                </a:solidFill>
              </a:rPr>
              <a:t>Client: this is targeted at anybody who uses boats or vehicles that move at high speed. Ages 16 +</a:t>
            </a:r>
            <a:endParaRPr lang="en-AE" sz="1051" dirty="0">
              <a:solidFill>
                <a:schemeClr val="accent6"/>
              </a:solidFill>
            </a:endParaRPr>
          </a:p>
        </p:txBody>
      </p:sp>
      <p:sp>
        <p:nvSpPr>
          <p:cNvPr id="26" name="Rectangle 25">
            <a:extLst>
              <a:ext uri="{FF2B5EF4-FFF2-40B4-BE49-F238E27FC236}">
                <a16:creationId xmlns:a16="http://schemas.microsoft.com/office/drawing/2014/main" id="{0E4CE73E-A0C0-6C22-2C2B-A850D84067BB}"/>
              </a:ext>
            </a:extLst>
          </p:cNvPr>
          <p:cNvSpPr/>
          <p:nvPr/>
        </p:nvSpPr>
        <p:spPr>
          <a:xfrm>
            <a:off x="117213" y="5087526"/>
            <a:ext cx="2619850" cy="151495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051" dirty="0">
                <a:ln w="0"/>
                <a:solidFill>
                  <a:schemeClr val="tx1"/>
                </a:solidFill>
                <a:effectLst>
                  <a:outerShdw blurRad="38100" dist="19050" dir="2700000" algn="tl" rotWithShape="0">
                    <a:schemeClr val="dk1">
                      <a:alpha val="40000"/>
                    </a:schemeClr>
                  </a:outerShdw>
                </a:effectLst>
              </a:rPr>
              <a:t>Context Problem: The reason I have chosen this problem is I go boating regularly on my dad's boat. Items such as my wallet and phone are hard to secure and stop sliding about the deck. This problem I believe is on all boats as these expensive items and can be costly to replace if lost or broken. </a:t>
            </a:r>
          </a:p>
          <a:p>
            <a:pPr algn="ctr"/>
            <a:endParaRPr lang="en-AE" sz="1051" dirty="0">
              <a:ln w="0"/>
              <a:solidFill>
                <a:schemeClr val="tx1"/>
              </a:solidFill>
              <a:effectLst>
                <a:outerShdw blurRad="38100" dist="19050" dir="2700000" algn="tl" rotWithShape="0">
                  <a:schemeClr val="dk1">
                    <a:alpha val="40000"/>
                  </a:schemeClr>
                </a:outerShdw>
              </a:effectLst>
            </a:endParaRPr>
          </a:p>
        </p:txBody>
      </p:sp>
      <p:sp>
        <p:nvSpPr>
          <p:cNvPr id="28" name="Rectangle 27">
            <a:extLst>
              <a:ext uri="{FF2B5EF4-FFF2-40B4-BE49-F238E27FC236}">
                <a16:creationId xmlns:a16="http://schemas.microsoft.com/office/drawing/2014/main" id="{7356DEBA-778E-7142-0B8D-2FC80AD5DB48}"/>
              </a:ext>
            </a:extLst>
          </p:cNvPr>
          <p:cNvSpPr/>
          <p:nvPr/>
        </p:nvSpPr>
        <p:spPr>
          <a:xfrm>
            <a:off x="1801826" y="2417248"/>
            <a:ext cx="1166216" cy="1201583"/>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1" dirty="0"/>
              <a:t>Context 3: Securing or storing personal </a:t>
            </a:r>
            <a:r>
              <a:rPr lang="en-US" sz="1351" dirty="0" err="1"/>
              <a:t>possesions</a:t>
            </a:r>
            <a:endParaRPr lang="en-AE" sz="1351" dirty="0"/>
          </a:p>
        </p:txBody>
      </p:sp>
      <p:sp>
        <p:nvSpPr>
          <p:cNvPr id="30" name="Rectangle 29">
            <a:extLst>
              <a:ext uri="{FF2B5EF4-FFF2-40B4-BE49-F238E27FC236}">
                <a16:creationId xmlns:a16="http://schemas.microsoft.com/office/drawing/2014/main" id="{19C43068-3579-6B77-A320-BF5B7C82E799}"/>
              </a:ext>
            </a:extLst>
          </p:cNvPr>
          <p:cNvSpPr/>
          <p:nvPr/>
        </p:nvSpPr>
        <p:spPr>
          <a:xfrm>
            <a:off x="247113" y="945066"/>
            <a:ext cx="1249077" cy="1251968"/>
          </a:xfrm>
          <a:prstGeom prst="rect">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1" dirty="0">
                <a:solidFill>
                  <a:schemeClr val="accent6"/>
                </a:solidFill>
              </a:rPr>
              <a:t>Storing and securing my PC equipment so my younger siblings don’t take and use them. </a:t>
            </a:r>
            <a:endParaRPr lang="en-AE" sz="1051" dirty="0">
              <a:solidFill>
                <a:schemeClr val="accent6"/>
              </a:solidFill>
            </a:endParaRPr>
          </a:p>
        </p:txBody>
      </p:sp>
      <p:cxnSp>
        <p:nvCxnSpPr>
          <p:cNvPr id="32" name="Straight Connector 31">
            <a:extLst>
              <a:ext uri="{FF2B5EF4-FFF2-40B4-BE49-F238E27FC236}">
                <a16:creationId xmlns:a16="http://schemas.microsoft.com/office/drawing/2014/main" id="{B69F77D9-5808-DA4A-604D-71FEE2C1F529}"/>
              </a:ext>
            </a:extLst>
          </p:cNvPr>
          <p:cNvCxnSpPr>
            <a:cxnSpLocks/>
          </p:cNvCxnSpPr>
          <p:nvPr/>
        </p:nvCxnSpPr>
        <p:spPr>
          <a:xfrm>
            <a:off x="5204102" y="1519258"/>
            <a:ext cx="46859" cy="319982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0031CEF8-6FB9-5007-0903-609C62D77E11}"/>
              </a:ext>
            </a:extLst>
          </p:cNvPr>
          <p:cNvSpPr/>
          <p:nvPr/>
        </p:nvSpPr>
        <p:spPr>
          <a:xfrm>
            <a:off x="1963895" y="945066"/>
            <a:ext cx="1735593" cy="1251968"/>
          </a:xfrm>
          <a:prstGeom prst="rect">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1" dirty="0">
                <a:solidFill>
                  <a:schemeClr val="accent6"/>
                </a:solidFill>
              </a:rPr>
              <a:t>My football boots and accessories are an issue in my bedroom and need to be stored better. This is a problem as they look messy, and my mum gets upset. </a:t>
            </a:r>
            <a:endParaRPr lang="en-AE" sz="1051" dirty="0">
              <a:solidFill>
                <a:schemeClr val="accent6"/>
              </a:solidFill>
            </a:endParaRPr>
          </a:p>
        </p:txBody>
      </p:sp>
      <p:sp>
        <p:nvSpPr>
          <p:cNvPr id="34" name="Rectangle 33">
            <a:extLst>
              <a:ext uri="{FF2B5EF4-FFF2-40B4-BE49-F238E27FC236}">
                <a16:creationId xmlns:a16="http://schemas.microsoft.com/office/drawing/2014/main" id="{7BB97888-4486-DCFA-95A5-45FD1B1B58E0}"/>
              </a:ext>
            </a:extLst>
          </p:cNvPr>
          <p:cNvSpPr/>
          <p:nvPr/>
        </p:nvSpPr>
        <p:spPr>
          <a:xfrm>
            <a:off x="113326" y="2597788"/>
            <a:ext cx="1450809" cy="1251968"/>
          </a:xfrm>
          <a:prstGeom prst="rect">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1" dirty="0">
                <a:solidFill>
                  <a:schemeClr val="accent6"/>
                </a:solidFill>
              </a:rPr>
              <a:t>When I go on my dads boat my wallet and phone slide around a lot on the deck and sometimes fall off and get damaged. </a:t>
            </a:r>
            <a:endParaRPr lang="en-AE" sz="1051" dirty="0">
              <a:solidFill>
                <a:schemeClr val="accent6"/>
              </a:solidFill>
            </a:endParaRPr>
          </a:p>
        </p:txBody>
      </p:sp>
      <p:sp>
        <p:nvSpPr>
          <p:cNvPr id="35" name="Rectangle 34">
            <a:extLst>
              <a:ext uri="{FF2B5EF4-FFF2-40B4-BE49-F238E27FC236}">
                <a16:creationId xmlns:a16="http://schemas.microsoft.com/office/drawing/2014/main" id="{B2E175E0-3A0B-9A26-B61E-8096544DF9B6}"/>
              </a:ext>
            </a:extLst>
          </p:cNvPr>
          <p:cNvSpPr/>
          <p:nvPr/>
        </p:nvSpPr>
        <p:spPr>
          <a:xfrm>
            <a:off x="3331109" y="2520449"/>
            <a:ext cx="1450809" cy="1251968"/>
          </a:xfrm>
          <a:prstGeom prst="rect">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1" dirty="0">
                <a:solidFill>
                  <a:schemeClr val="accent6"/>
                </a:solidFill>
              </a:rPr>
              <a:t>I really like smelling good and I have a lot of perfume. A problem I have is that other family members try and use it a lot. </a:t>
            </a:r>
            <a:endParaRPr lang="en-AE" sz="1051" dirty="0">
              <a:solidFill>
                <a:schemeClr val="accent6"/>
              </a:solidFill>
            </a:endParaRPr>
          </a:p>
        </p:txBody>
      </p:sp>
      <p:sp>
        <p:nvSpPr>
          <p:cNvPr id="36" name="Rectangle 35">
            <a:extLst>
              <a:ext uri="{FF2B5EF4-FFF2-40B4-BE49-F238E27FC236}">
                <a16:creationId xmlns:a16="http://schemas.microsoft.com/office/drawing/2014/main" id="{0BEEE6F8-FF3D-1D9B-9EE5-12191EB22DF2}"/>
              </a:ext>
            </a:extLst>
          </p:cNvPr>
          <p:cNvSpPr/>
          <p:nvPr/>
        </p:nvSpPr>
        <p:spPr>
          <a:xfrm>
            <a:off x="729086" y="4085078"/>
            <a:ext cx="4002932" cy="804327"/>
          </a:xfrm>
          <a:prstGeom prst="rect">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1" dirty="0">
                <a:solidFill>
                  <a:schemeClr val="accent6"/>
                </a:solidFill>
              </a:rPr>
              <a:t>I really like being prepared for school and having all my books and equipment organized. Especially my pens and pencils. These go missing a lot and I would like a better solution to storing them. </a:t>
            </a:r>
            <a:endParaRPr lang="en-AE" sz="1051" dirty="0">
              <a:solidFill>
                <a:schemeClr val="accent6"/>
              </a:solidFill>
            </a:endParaRPr>
          </a:p>
        </p:txBody>
      </p:sp>
      <p:sp>
        <p:nvSpPr>
          <p:cNvPr id="37" name="Oval 36">
            <a:extLst>
              <a:ext uri="{FF2B5EF4-FFF2-40B4-BE49-F238E27FC236}">
                <a16:creationId xmlns:a16="http://schemas.microsoft.com/office/drawing/2014/main" id="{954A59AC-16FC-8246-275A-3F4ECF6E6728}"/>
              </a:ext>
            </a:extLst>
          </p:cNvPr>
          <p:cNvSpPr/>
          <p:nvPr/>
        </p:nvSpPr>
        <p:spPr>
          <a:xfrm>
            <a:off x="-160676" y="2525838"/>
            <a:ext cx="1852169" cy="1361120"/>
          </a:xfrm>
          <a:prstGeom prst="ellipse">
            <a:avLst/>
          </a:prstGeom>
          <a:no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40" name="Rectangle 39">
            <a:extLst>
              <a:ext uri="{FF2B5EF4-FFF2-40B4-BE49-F238E27FC236}">
                <a16:creationId xmlns:a16="http://schemas.microsoft.com/office/drawing/2014/main" id="{45A168E8-C79C-DC12-8AA7-D787FB9C3C2A}"/>
              </a:ext>
            </a:extLst>
          </p:cNvPr>
          <p:cNvSpPr/>
          <p:nvPr/>
        </p:nvSpPr>
        <p:spPr>
          <a:xfrm>
            <a:off x="2868954" y="5087525"/>
            <a:ext cx="2633549" cy="149822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051" dirty="0">
                <a:ln w="0"/>
                <a:solidFill>
                  <a:schemeClr val="tx1"/>
                </a:solidFill>
                <a:effectLst>
                  <a:outerShdw blurRad="38100" dist="19050" dir="2700000" algn="tl" rotWithShape="0">
                    <a:schemeClr val="dk1">
                      <a:alpha val="40000"/>
                    </a:schemeClr>
                  </a:outerShdw>
                </a:effectLst>
              </a:rPr>
              <a:t>Possible Solution: A product that stick to surfaces on boast to secure my personal items when the water can be rough and bumpy. The product could be held down using suction cups or clamping around safety bars. Items it should hold are phones , wallets, headphones, keys  and medication. </a:t>
            </a:r>
            <a:endParaRPr lang="en-AE" sz="1051" dirty="0">
              <a:ln w="0"/>
              <a:solidFill>
                <a:schemeClr val="tx1"/>
              </a:solidFill>
              <a:effectLst>
                <a:outerShdw blurRad="38100" dist="19050" dir="2700000" algn="tl" rotWithShape="0">
                  <a:schemeClr val="dk1">
                    <a:alpha val="40000"/>
                  </a:schemeClr>
                </a:outerShdw>
              </a:effectLst>
            </a:endParaRPr>
          </a:p>
        </p:txBody>
      </p:sp>
      <p:sp>
        <p:nvSpPr>
          <p:cNvPr id="42" name="Rectangle 41">
            <a:extLst>
              <a:ext uri="{FF2B5EF4-FFF2-40B4-BE49-F238E27FC236}">
                <a16:creationId xmlns:a16="http://schemas.microsoft.com/office/drawing/2014/main" id="{16E9098D-2CB6-171F-80D8-D41E0A5CBBF6}"/>
              </a:ext>
            </a:extLst>
          </p:cNvPr>
          <p:cNvSpPr/>
          <p:nvPr/>
        </p:nvSpPr>
        <p:spPr>
          <a:xfrm>
            <a:off x="8502188" y="5112342"/>
            <a:ext cx="3583638" cy="1610650"/>
          </a:xfrm>
          <a:prstGeom prst="rect">
            <a:avLst/>
          </a:prstGeom>
          <a:solidFill>
            <a:schemeClr val="tx2">
              <a:lumMod val="25000"/>
              <a:lumOff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1051" dirty="0">
                <a:ln w="0"/>
                <a:solidFill>
                  <a:schemeClr val="tx1"/>
                </a:solidFill>
                <a:effectLst>
                  <a:outerShdw blurRad="38100" dist="19050" dir="2700000" algn="tl" rotWithShape="0">
                    <a:schemeClr val="dk1">
                      <a:alpha val="40000"/>
                    </a:schemeClr>
                  </a:outerShdw>
                </a:effectLst>
              </a:rPr>
              <a:t>Evaluation: From this page I have learnt that context is most appealing to me as this is a key problem I encounter daily with loosing or damaging my personal items. From my analysis I have identified that one of these key areas is on my dads boat when use it at the weekends. Personal items can get damaged or broken very easily when the water is rough. In the past my phone was broken when it slid of and smashed on the floor on the boat.. </a:t>
            </a:r>
            <a:endParaRPr lang="en-AE" sz="1051" dirty="0">
              <a:ln w="0"/>
              <a:solidFill>
                <a:schemeClr val="tx1"/>
              </a:solidFill>
              <a:effectLst>
                <a:outerShdw blurRad="38100" dist="19050" dir="2700000" algn="tl" rotWithShape="0">
                  <a:schemeClr val="dk1">
                    <a:alpha val="40000"/>
                  </a:schemeClr>
                </a:outerShdw>
              </a:effectLst>
            </a:endParaRPr>
          </a:p>
        </p:txBody>
      </p:sp>
      <p:sp>
        <p:nvSpPr>
          <p:cNvPr id="44" name="Rectangle 43">
            <a:extLst>
              <a:ext uri="{FF2B5EF4-FFF2-40B4-BE49-F238E27FC236}">
                <a16:creationId xmlns:a16="http://schemas.microsoft.com/office/drawing/2014/main" id="{5211A4C6-DFA1-7C1C-1961-ECFA09C6287E}"/>
              </a:ext>
            </a:extLst>
          </p:cNvPr>
          <p:cNvSpPr/>
          <p:nvPr/>
        </p:nvSpPr>
        <p:spPr>
          <a:xfrm>
            <a:off x="5597246" y="5112342"/>
            <a:ext cx="2810324" cy="161065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051" dirty="0">
                <a:ln w="0"/>
                <a:solidFill>
                  <a:schemeClr val="tx1"/>
                </a:solidFill>
                <a:effectLst>
                  <a:outerShdw blurRad="38100" dist="19050" dir="2700000" algn="tl" rotWithShape="0">
                    <a:schemeClr val="dk1">
                      <a:alpha val="40000"/>
                    </a:schemeClr>
                  </a:outerShdw>
                </a:effectLst>
              </a:rPr>
              <a:t>Initial Design Brief: The context I have chosen is securing and storing my personal items, I am going to design and manufacture a product that with solve a key problem that I encounter when on my dads' boat. The products function is to  secure hold my personal items such as phone, wallet and air pods when on board the boat so they don’t slide about and get damaged. </a:t>
            </a:r>
            <a:endParaRPr lang="en-AE" sz="1051"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2008324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5B658FA-6836-B30D-92ED-0DDE212652C7}"/>
              </a:ext>
            </a:extLst>
          </p:cNvPr>
          <p:cNvSpPr/>
          <p:nvPr/>
        </p:nvSpPr>
        <p:spPr>
          <a:xfrm>
            <a:off x="-10481" y="0"/>
            <a:ext cx="12192000" cy="6864865"/>
          </a:xfrm>
          <a:prstGeom prst="rect">
            <a:avLst/>
          </a:prstGeom>
          <a:solidFill>
            <a:srgbClr val="EFEDE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E" dirty="0"/>
          </a:p>
        </p:txBody>
      </p:sp>
      <p:sp>
        <p:nvSpPr>
          <p:cNvPr id="13" name="Octagon 12">
            <a:extLst>
              <a:ext uri="{FF2B5EF4-FFF2-40B4-BE49-F238E27FC236}">
                <a16:creationId xmlns:a16="http://schemas.microsoft.com/office/drawing/2014/main" id="{8E44DB37-6089-BEDE-CEEC-A22F27E7D5F5}"/>
              </a:ext>
            </a:extLst>
          </p:cNvPr>
          <p:cNvSpPr/>
          <p:nvPr/>
        </p:nvSpPr>
        <p:spPr>
          <a:xfrm>
            <a:off x="3086223" y="2585474"/>
            <a:ext cx="2701683" cy="2599631"/>
          </a:xfrm>
          <a:prstGeom prst="octagon">
            <a:avLst/>
          </a:prstGeom>
          <a:solidFill>
            <a:schemeClr val="tx1">
              <a:lumMod val="65000"/>
              <a:lumOff val="3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lowchart: Connector 13">
            <a:extLst>
              <a:ext uri="{FF2B5EF4-FFF2-40B4-BE49-F238E27FC236}">
                <a16:creationId xmlns:a16="http://schemas.microsoft.com/office/drawing/2014/main" id="{9933B949-9605-C8DC-5EF0-0680BDD008ED}"/>
              </a:ext>
            </a:extLst>
          </p:cNvPr>
          <p:cNvSpPr/>
          <p:nvPr/>
        </p:nvSpPr>
        <p:spPr>
          <a:xfrm>
            <a:off x="3322475" y="2806357"/>
            <a:ext cx="2229183" cy="2157866"/>
          </a:xfrm>
          <a:prstGeom prst="flowChartConnector">
            <a:avLst/>
          </a:prstGeom>
          <a:noFill/>
          <a:ln w="19050">
            <a:solidFill>
              <a:schemeClr val="bg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Flowchart: Connector 14">
            <a:extLst>
              <a:ext uri="{FF2B5EF4-FFF2-40B4-BE49-F238E27FC236}">
                <a16:creationId xmlns:a16="http://schemas.microsoft.com/office/drawing/2014/main" id="{D398825C-E6A1-F355-85E0-E64A1F96AC8E}"/>
              </a:ext>
            </a:extLst>
          </p:cNvPr>
          <p:cNvSpPr/>
          <p:nvPr/>
        </p:nvSpPr>
        <p:spPr>
          <a:xfrm>
            <a:off x="3521451" y="2998967"/>
            <a:ext cx="1831232" cy="1772646"/>
          </a:xfrm>
          <a:prstGeom prst="flowChartConnector">
            <a:avLst/>
          </a:prstGeom>
          <a:solidFill>
            <a:schemeClr val="bg1"/>
          </a:solidFill>
          <a:ln w="19050">
            <a:noFill/>
            <a:prstDash val="sysDash"/>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TextBox 15">
            <a:extLst>
              <a:ext uri="{FF2B5EF4-FFF2-40B4-BE49-F238E27FC236}">
                <a16:creationId xmlns:a16="http://schemas.microsoft.com/office/drawing/2014/main" id="{984298A5-89A2-71AE-F997-D5914AE56F81}"/>
              </a:ext>
            </a:extLst>
          </p:cNvPr>
          <p:cNvSpPr txBox="1"/>
          <p:nvPr/>
        </p:nvSpPr>
        <p:spPr>
          <a:xfrm>
            <a:off x="3633495" y="3949358"/>
            <a:ext cx="1639819" cy="400110"/>
          </a:xfrm>
          <a:prstGeom prst="rect">
            <a:avLst/>
          </a:prstGeom>
          <a:noFill/>
        </p:spPr>
        <p:txBody>
          <a:bodyPr wrap="square" rtlCol="0">
            <a:spAutoFit/>
          </a:bodyPr>
          <a:lstStyle/>
          <a:p>
            <a:pPr algn="ctr"/>
            <a:r>
              <a:rPr lang="en-GB" sz="1000" dirty="0"/>
              <a:t>Securing or storing personal possessions</a:t>
            </a:r>
          </a:p>
        </p:txBody>
      </p:sp>
      <p:cxnSp>
        <p:nvCxnSpPr>
          <p:cNvPr id="18" name="Straight Connector 17">
            <a:extLst>
              <a:ext uri="{FF2B5EF4-FFF2-40B4-BE49-F238E27FC236}">
                <a16:creationId xmlns:a16="http://schemas.microsoft.com/office/drawing/2014/main" id="{545C0961-AD70-D344-6976-B46444147460}"/>
              </a:ext>
            </a:extLst>
          </p:cNvPr>
          <p:cNvCxnSpPr>
            <a:cxnSpLocks/>
          </p:cNvCxnSpPr>
          <p:nvPr/>
        </p:nvCxnSpPr>
        <p:spPr>
          <a:xfrm>
            <a:off x="3911839" y="3885290"/>
            <a:ext cx="1083132" cy="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6E60C808-0064-DF24-8792-24A345C82AD0}"/>
              </a:ext>
            </a:extLst>
          </p:cNvPr>
          <p:cNvSpPr txBox="1"/>
          <p:nvPr/>
        </p:nvSpPr>
        <p:spPr>
          <a:xfrm>
            <a:off x="3617156" y="3515958"/>
            <a:ext cx="1639819" cy="369332"/>
          </a:xfrm>
          <a:prstGeom prst="rect">
            <a:avLst/>
          </a:prstGeom>
          <a:noFill/>
        </p:spPr>
        <p:txBody>
          <a:bodyPr wrap="square" rtlCol="0">
            <a:spAutoFit/>
          </a:bodyPr>
          <a:lstStyle/>
          <a:p>
            <a:pPr algn="ctr"/>
            <a:r>
              <a:rPr lang="en-GB" dirty="0"/>
              <a:t>Context 3</a:t>
            </a:r>
          </a:p>
        </p:txBody>
      </p:sp>
      <p:grpSp>
        <p:nvGrpSpPr>
          <p:cNvPr id="21" name="Group 20">
            <a:extLst>
              <a:ext uri="{FF2B5EF4-FFF2-40B4-BE49-F238E27FC236}">
                <a16:creationId xmlns:a16="http://schemas.microsoft.com/office/drawing/2014/main" id="{5735CA9E-0E97-3582-A7C9-08AF6399BF03}"/>
              </a:ext>
            </a:extLst>
          </p:cNvPr>
          <p:cNvGrpSpPr/>
          <p:nvPr/>
        </p:nvGrpSpPr>
        <p:grpSpPr>
          <a:xfrm rot="20236731">
            <a:off x="3215694" y="1633273"/>
            <a:ext cx="944679" cy="1179432"/>
            <a:chOff x="2452530" y="843148"/>
            <a:chExt cx="944679" cy="1179432"/>
          </a:xfrm>
          <a:solidFill>
            <a:srgbClr val="92D050"/>
          </a:solidFill>
        </p:grpSpPr>
        <p:sp>
          <p:nvSpPr>
            <p:cNvPr id="11" name="Partial Circle 10">
              <a:extLst>
                <a:ext uri="{FF2B5EF4-FFF2-40B4-BE49-F238E27FC236}">
                  <a16:creationId xmlns:a16="http://schemas.microsoft.com/office/drawing/2014/main" id="{AD5397D6-6A69-FF7C-96BE-4F9AA3F60F45}"/>
                </a:ext>
              </a:extLst>
            </p:cNvPr>
            <p:cNvSpPr/>
            <p:nvPr/>
          </p:nvSpPr>
          <p:spPr>
            <a:xfrm rot="10800000">
              <a:off x="2452530" y="843148"/>
              <a:ext cx="944678" cy="955373"/>
            </a:xfrm>
            <a:prstGeom prst="pie">
              <a:avLst>
                <a:gd name="adj1" fmla="val 0"/>
                <a:gd name="adj2" fmla="val 10784084"/>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7" name="Trapezoid 6">
              <a:extLst>
                <a:ext uri="{FF2B5EF4-FFF2-40B4-BE49-F238E27FC236}">
                  <a16:creationId xmlns:a16="http://schemas.microsoft.com/office/drawing/2014/main" id="{4F38324B-C47E-FF35-FF8C-C4801E52CAAA}"/>
                </a:ext>
              </a:extLst>
            </p:cNvPr>
            <p:cNvSpPr/>
            <p:nvPr/>
          </p:nvSpPr>
          <p:spPr>
            <a:xfrm rot="10800000">
              <a:off x="2452531" y="1320127"/>
              <a:ext cx="944678" cy="702453"/>
            </a:xfrm>
            <a:prstGeom prst="trapezoid">
              <a:avLst>
                <a:gd name="adj" fmla="val 30473"/>
              </a:avLst>
            </a:prstGeom>
            <a:grp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2" name="Group 21">
            <a:extLst>
              <a:ext uri="{FF2B5EF4-FFF2-40B4-BE49-F238E27FC236}">
                <a16:creationId xmlns:a16="http://schemas.microsoft.com/office/drawing/2014/main" id="{8EC09A4D-E0CE-E810-62E2-FF4FA3F50DAE}"/>
              </a:ext>
            </a:extLst>
          </p:cNvPr>
          <p:cNvGrpSpPr/>
          <p:nvPr/>
        </p:nvGrpSpPr>
        <p:grpSpPr>
          <a:xfrm rot="17671295">
            <a:off x="2264347" y="2588157"/>
            <a:ext cx="944679" cy="1179432"/>
            <a:chOff x="2452530" y="843148"/>
            <a:chExt cx="944679" cy="1179432"/>
          </a:xfrm>
          <a:solidFill>
            <a:srgbClr val="33CCCC"/>
          </a:solidFill>
        </p:grpSpPr>
        <p:sp>
          <p:nvSpPr>
            <p:cNvPr id="23" name="Partial Circle 22">
              <a:extLst>
                <a:ext uri="{FF2B5EF4-FFF2-40B4-BE49-F238E27FC236}">
                  <a16:creationId xmlns:a16="http://schemas.microsoft.com/office/drawing/2014/main" id="{96DFF9ED-9EAC-B76B-B0F9-4FC33FAF663B}"/>
                </a:ext>
              </a:extLst>
            </p:cNvPr>
            <p:cNvSpPr/>
            <p:nvPr/>
          </p:nvSpPr>
          <p:spPr>
            <a:xfrm rot="10800000">
              <a:off x="2452530" y="843148"/>
              <a:ext cx="944678" cy="955373"/>
            </a:xfrm>
            <a:prstGeom prst="pie">
              <a:avLst>
                <a:gd name="adj1" fmla="val 0"/>
                <a:gd name="adj2" fmla="val 10784084"/>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4" name="Trapezoid 23">
              <a:extLst>
                <a:ext uri="{FF2B5EF4-FFF2-40B4-BE49-F238E27FC236}">
                  <a16:creationId xmlns:a16="http://schemas.microsoft.com/office/drawing/2014/main" id="{1D3DEA71-266D-5975-D753-8B58424F88DE}"/>
                </a:ext>
              </a:extLst>
            </p:cNvPr>
            <p:cNvSpPr/>
            <p:nvPr/>
          </p:nvSpPr>
          <p:spPr>
            <a:xfrm rot="10800000">
              <a:off x="2452531" y="1320127"/>
              <a:ext cx="944678" cy="702453"/>
            </a:xfrm>
            <a:prstGeom prst="trapezoid">
              <a:avLst>
                <a:gd name="adj" fmla="val 30473"/>
              </a:avLst>
            </a:prstGeom>
            <a:grp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35" name="Group 34">
            <a:extLst>
              <a:ext uri="{FF2B5EF4-FFF2-40B4-BE49-F238E27FC236}">
                <a16:creationId xmlns:a16="http://schemas.microsoft.com/office/drawing/2014/main" id="{9AA47ACF-61BE-47DC-76D9-9F88875CAAE6}"/>
              </a:ext>
            </a:extLst>
          </p:cNvPr>
          <p:cNvGrpSpPr/>
          <p:nvPr/>
        </p:nvGrpSpPr>
        <p:grpSpPr>
          <a:xfrm rot="12302657">
            <a:off x="3174652" y="4978942"/>
            <a:ext cx="944679" cy="1179432"/>
            <a:chOff x="2452530" y="843148"/>
            <a:chExt cx="944679" cy="1179432"/>
          </a:xfrm>
          <a:solidFill>
            <a:srgbClr val="0070C0"/>
          </a:solidFill>
        </p:grpSpPr>
        <p:sp>
          <p:nvSpPr>
            <p:cNvPr id="36" name="Partial Circle 35">
              <a:extLst>
                <a:ext uri="{FF2B5EF4-FFF2-40B4-BE49-F238E27FC236}">
                  <a16:creationId xmlns:a16="http://schemas.microsoft.com/office/drawing/2014/main" id="{6A917804-C6D0-13F3-E968-3CC51C9927B6}"/>
                </a:ext>
              </a:extLst>
            </p:cNvPr>
            <p:cNvSpPr/>
            <p:nvPr/>
          </p:nvSpPr>
          <p:spPr>
            <a:xfrm rot="10800000">
              <a:off x="2452530" y="843148"/>
              <a:ext cx="944678" cy="955373"/>
            </a:xfrm>
            <a:prstGeom prst="pie">
              <a:avLst>
                <a:gd name="adj1" fmla="val 0"/>
                <a:gd name="adj2" fmla="val 10784084"/>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37" name="Trapezoid 36">
              <a:extLst>
                <a:ext uri="{FF2B5EF4-FFF2-40B4-BE49-F238E27FC236}">
                  <a16:creationId xmlns:a16="http://schemas.microsoft.com/office/drawing/2014/main" id="{782D0092-DDAC-61B5-14E7-3CF94CE9109F}"/>
                </a:ext>
              </a:extLst>
            </p:cNvPr>
            <p:cNvSpPr/>
            <p:nvPr/>
          </p:nvSpPr>
          <p:spPr>
            <a:xfrm rot="10800000">
              <a:off x="2452531" y="1320127"/>
              <a:ext cx="944678" cy="702453"/>
            </a:xfrm>
            <a:prstGeom prst="trapezoid">
              <a:avLst>
                <a:gd name="adj" fmla="val 30473"/>
              </a:avLst>
            </a:prstGeom>
            <a:grp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38" name="Group 37">
            <a:extLst>
              <a:ext uri="{FF2B5EF4-FFF2-40B4-BE49-F238E27FC236}">
                <a16:creationId xmlns:a16="http://schemas.microsoft.com/office/drawing/2014/main" id="{5E57278C-554E-35B9-728F-5330D7897DA3}"/>
              </a:ext>
            </a:extLst>
          </p:cNvPr>
          <p:cNvGrpSpPr/>
          <p:nvPr/>
        </p:nvGrpSpPr>
        <p:grpSpPr>
          <a:xfrm rot="15223018">
            <a:off x="2197430" y="3954742"/>
            <a:ext cx="944679" cy="1179432"/>
            <a:chOff x="2452530" y="843148"/>
            <a:chExt cx="944679" cy="1179432"/>
          </a:xfrm>
          <a:solidFill>
            <a:srgbClr val="7030A0"/>
          </a:solidFill>
        </p:grpSpPr>
        <p:sp>
          <p:nvSpPr>
            <p:cNvPr id="39" name="Partial Circle 38">
              <a:extLst>
                <a:ext uri="{FF2B5EF4-FFF2-40B4-BE49-F238E27FC236}">
                  <a16:creationId xmlns:a16="http://schemas.microsoft.com/office/drawing/2014/main" id="{594B18D2-4C09-6753-5AB2-F2C54DFD8957}"/>
                </a:ext>
              </a:extLst>
            </p:cNvPr>
            <p:cNvSpPr/>
            <p:nvPr/>
          </p:nvSpPr>
          <p:spPr>
            <a:xfrm rot="10800000">
              <a:off x="2452530" y="843148"/>
              <a:ext cx="944678" cy="955373"/>
            </a:xfrm>
            <a:prstGeom prst="pie">
              <a:avLst>
                <a:gd name="adj1" fmla="val 0"/>
                <a:gd name="adj2" fmla="val 10784084"/>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40" name="Trapezoid 39">
              <a:extLst>
                <a:ext uri="{FF2B5EF4-FFF2-40B4-BE49-F238E27FC236}">
                  <a16:creationId xmlns:a16="http://schemas.microsoft.com/office/drawing/2014/main" id="{BC9A952F-20D0-BBC2-0ECD-19DA14F74655}"/>
                </a:ext>
              </a:extLst>
            </p:cNvPr>
            <p:cNvSpPr/>
            <p:nvPr/>
          </p:nvSpPr>
          <p:spPr>
            <a:xfrm rot="10800000">
              <a:off x="2452531" y="1320127"/>
              <a:ext cx="944678" cy="702453"/>
            </a:xfrm>
            <a:prstGeom prst="trapezoid">
              <a:avLst>
                <a:gd name="adj" fmla="val 30473"/>
              </a:avLst>
            </a:prstGeom>
            <a:grp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41" name="Group 40">
            <a:extLst>
              <a:ext uri="{FF2B5EF4-FFF2-40B4-BE49-F238E27FC236}">
                <a16:creationId xmlns:a16="http://schemas.microsoft.com/office/drawing/2014/main" id="{9C91E5BA-10B9-7EFF-79AA-D6C9F99933A0}"/>
              </a:ext>
            </a:extLst>
          </p:cNvPr>
          <p:cNvGrpSpPr/>
          <p:nvPr/>
        </p:nvGrpSpPr>
        <p:grpSpPr>
          <a:xfrm rot="1332006">
            <a:off x="4701848" y="1623748"/>
            <a:ext cx="944679" cy="1179432"/>
            <a:chOff x="2452530" y="843148"/>
            <a:chExt cx="944679" cy="1179432"/>
          </a:xfrm>
          <a:solidFill>
            <a:schemeClr val="accent6">
              <a:lumMod val="40000"/>
              <a:lumOff val="60000"/>
            </a:schemeClr>
          </a:solidFill>
        </p:grpSpPr>
        <p:sp>
          <p:nvSpPr>
            <p:cNvPr id="42" name="Partial Circle 41">
              <a:extLst>
                <a:ext uri="{FF2B5EF4-FFF2-40B4-BE49-F238E27FC236}">
                  <a16:creationId xmlns:a16="http://schemas.microsoft.com/office/drawing/2014/main" id="{B4AFE30F-117A-6473-C484-A5AE2F7204D6}"/>
                </a:ext>
              </a:extLst>
            </p:cNvPr>
            <p:cNvSpPr/>
            <p:nvPr/>
          </p:nvSpPr>
          <p:spPr>
            <a:xfrm rot="10800000">
              <a:off x="2452530" y="843148"/>
              <a:ext cx="944678" cy="955373"/>
            </a:xfrm>
            <a:prstGeom prst="pie">
              <a:avLst>
                <a:gd name="adj1" fmla="val 0"/>
                <a:gd name="adj2" fmla="val 10784084"/>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43" name="Trapezoid 42">
              <a:extLst>
                <a:ext uri="{FF2B5EF4-FFF2-40B4-BE49-F238E27FC236}">
                  <a16:creationId xmlns:a16="http://schemas.microsoft.com/office/drawing/2014/main" id="{0C9B25DC-FAC3-6C01-E939-DD082DBEBDE5}"/>
                </a:ext>
              </a:extLst>
            </p:cNvPr>
            <p:cNvSpPr/>
            <p:nvPr/>
          </p:nvSpPr>
          <p:spPr>
            <a:xfrm rot="10800000">
              <a:off x="2452531" y="1320127"/>
              <a:ext cx="944678" cy="702453"/>
            </a:xfrm>
            <a:prstGeom prst="trapezoid">
              <a:avLst>
                <a:gd name="adj" fmla="val 30473"/>
              </a:avLst>
            </a:prstGeom>
            <a:grp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04" name="Group 103">
            <a:extLst>
              <a:ext uri="{FF2B5EF4-FFF2-40B4-BE49-F238E27FC236}">
                <a16:creationId xmlns:a16="http://schemas.microsoft.com/office/drawing/2014/main" id="{7C8D7AD3-9E0B-783E-82FC-ECB6ED800C00}"/>
              </a:ext>
            </a:extLst>
          </p:cNvPr>
          <p:cNvGrpSpPr/>
          <p:nvPr/>
        </p:nvGrpSpPr>
        <p:grpSpPr>
          <a:xfrm rot="3852571">
            <a:off x="5669486" y="2581760"/>
            <a:ext cx="944679" cy="1179432"/>
            <a:chOff x="2452530" y="843148"/>
            <a:chExt cx="944679" cy="1179432"/>
          </a:xfrm>
          <a:solidFill>
            <a:srgbClr val="FFC000"/>
          </a:solidFill>
        </p:grpSpPr>
        <p:sp>
          <p:nvSpPr>
            <p:cNvPr id="105" name="Partial Circle 104">
              <a:extLst>
                <a:ext uri="{FF2B5EF4-FFF2-40B4-BE49-F238E27FC236}">
                  <a16:creationId xmlns:a16="http://schemas.microsoft.com/office/drawing/2014/main" id="{B0CDFE1B-434C-60B6-7951-170C78988A3A}"/>
                </a:ext>
              </a:extLst>
            </p:cNvPr>
            <p:cNvSpPr/>
            <p:nvPr/>
          </p:nvSpPr>
          <p:spPr>
            <a:xfrm rot="10800000">
              <a:off x="2452530" y="843148"/>
              <a:ext cx="944678" cy="955373"/>
            </a:xfrm>
            <a:prstGeom prst="pie">
              <a:avLst>
                <a:gd name="adj1" fmla="val 0"/>
                <a:gd name="adj2" fmla="val 10784084"/>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06" name="Trapezoid 105">
              <a:extLst>
                <a:ext uri="{FF2B5EF4-FFF2-40B4-BE49-F238E27FC236}">
                  <a16:creationId xmlns:a16="http://schemas.microsoft.com/office/drawing/2014/main" id="{5C8D37C4-5FE3-1036-BA8B-C3EEC3729197}"/>
                </a:ext>
              </a:extLst>
            </p:cNvPr>
            <p:cNvSpPr/>
            <p:nvPr/>
          </p:nvSpPr>
          <p:spPr>
            <a:xfrm rot="10800000">
              <a:off x="2452531" y="1320127"/>
              <a:ext cx="944678" cy="702453"/>
            </a:xfrm>
            <a:prstGeom prst="trapezoid">
              <a:avLst>
                <a:gd name="adj" fmla="val 30473"/>
              </a:avLst>
            </a:prstGeom>
            <a:grp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07" name="Group 106">
            <a:extLst>
              <a:ext uri="{FF2B5EF4-FFF2-40B4-BE49-F238E27FC236}">
                <a16:creationId xmlns:a16="http://schemas.microsoft.com/office/drawing/2014/main" id="{3570AE12-9288-BCD2-9A74-77795CD7F51B}"/>
              </a:ext>
            </a:extLst>
          </p:cNvPr>
          <p:cNvGrpSpPr/>
          <p:nvPr/>
        </p:nvGrpSpPr>
        <p:grpSpPr>
          <a:xfrm rot="6752119">
            <a:off x="5688919" y="4000122"/>
            <a:ext cx="944679" cy="1179432"/>
            <a:chOff x="2452530" y="843148"/>
            <a:chExt cx="944679" cy="1179432"/>
          </a:xfrm>
          <a:solidFill>
            <a:srgbClr val="FF0000"/>
          </a:solidFill>
        </p:grpSpPr>
        <p:sp>
          <p:nvSpPr>
            <p:cNvPr id="108" name="Partial Circle 107">
              <a:extLst>
                <a:ext uri="{FF2B5EF4-FFF2-40B4-BE49-F238E27FC236}">
                  <a16:creationId xmlns:a16="http://schemas.microsoft.com/office/drawing/2014/main" id="{EAC2F05A-6C81-7160-D408-5D730E83BDA4}"/>
                </a:ext>
              </a:extLst>
            </p:cNvPr>
            <p:cNvSpPr/>
            <p:nvPr/>
          </p:nvSpPr>
          <p:spPr>
            <a:xfrm rot="10800000">
              <a:off x="2452530" y="843148"/>
              <a:ext cx="944678" cy="955373"/>
            </a:xfrm>
            <a:prstGeom prst="pie">
              <a:avLst>
                <a:gd name="adj1" fmla="val 0"/>
                <a:gd name="adj2" fmla="val 10784084"/>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09" name="Trapezoid 108">
              <a:extLst>
                <a:ext uri="{FF2B5EF4-FFF2-40B4-BE49-F238E27FC236}">
                  <a16:creationId xmlns:a16="http://schemas.microsoft.com/office/drawing/2014/main" id="{76ED252B-B7D1-8FC8-E971-07DD26497ABE}"/>
                </a:ext>
              </a:extLst>
            </p:cNvPr>
            <p:cNvSpPr/>
            <p:nvPr/>
          </p:nvSpPr>
          <p:spPr>
            <a:xfrm rot="10800000">
              <a:off x="2452531" y="1320127"/>
              <a:ext cx="944678" cy="702453"/>
            </a:xfrm>
            <a:prstGeom prst="trapezoid">
              <a:avLst>
                <a:gd name="adj" fmla="val 30473"/>
              </a:avLst>
            </a:prstGeom>
            <a:grp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10" name="Group 109">
            <a:extLst>
              <a:ext uri="{FF2B5EF4-FFF2-40B4-BE49-F238E27FC236}">
                <a16:creationId xmlns:a16="http://schemas.microsoft.com/office/drawing/2014/main" id="{40F59F9B-0B8A-5AA4-D315-D9F7AD06C0AF}"/>
              </a:ext>
            </a:extLst>
          </p:cNvPr>
          <p:cNvGrpSpPr/>
          <p:nvPr/>
        </p:nvGrpSpPr>
        <p:grpSpPr>
          <a:xfrm rot="9401221">
            <a:off x="4735726" y="4977064"/>
            <a:ext cx="944679" cy="1179432"/>
            <a:chOff x="2452530" y="843148"/>
            <a:chExt cx="944679" cy="1179432"/>
          </a:xfrm>
          <a:solidFill>
            <a:srgbClr val="00B050"/>
          </a:solidFill>
        </p:grpSpPr>
        <p:sp>
          <p:nvSpPr>
            <p:cNvPr id="111" name="Partial Circle 110">
              <a:extLst>
                <a:ext uri="{FF2B5EF4-FFF2-40B4-BE49-F238E27FC236}">
                  <a16:creationId xmlns:a16="http://schemas.microsoft.com/office/drawing/2014/main" id="{054F5EE7-84B7-D984-69F9-8F0BE6255D55}"/>
                </a:ext>
              </a:extLst>
            </p:cNvPr>
            <p:cNvSpPr/>
            <p:nvPr/>
          </p:nvSpPr>
          <p:spPr>
            <a:xfrm rot="10800000">
              <a:off x="2452530" y="843148"/>
              <a:ext cx="944678" cy="955373"/>
            </a:xfrm>
            <a:prstGeom prst="pie">
              <a:avLst>
                <a:gd name="adj1" fmla="val 0"/>
                <a:gd name="adj2" fmla="val 10784084"/>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12" name="Trapezoid 111">
              <a:extLst>
                <a:ext uri="{FF2B5EF4-FFF2-40B4-BE49-F238E27FC236}">
                  <a16:creationId xmlns:a16="http://schemas.microsoft.com/office/drawing/2014/main" id="{FCE2A963-F493-569F-13F5-137AD791F192}"/>
                </a:ext>
              </a:extLst>
            </p:cNvPr>
            <p:cNvSpPr/>
            <p:nvPr/>
          </p:nvSpPr>
          <p:spPr>
            <a:xfrm rot="10800000">
              <a:off x="2452531" y="1320127"/>
              <a:ext cx="944678" cy="702453"/>
            </a:xfrm>
            <a:prstGeom prst="trapezoid">
              <a:avLst>
                <a:gd name="adj" fmla="val 30473"/>
              </a:avLst>
            </a:prstGeom>
            <a:grp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13" name="TextBox 112">
            <a:extLst>
              <a:ext uri="{FF2B5EF4-FFF2-40B4-BE49-F238E27FC236}">
                <a16:creationId xmlns:a16="http://schemas.microsoft.com/office/drawing/2014/main" id="{174BCB3E-612F-9CB5-3DAE-461FF8A2028A}"/>
              </a:ext>
            </a:extLst>
          </p:cNvPr>
          <p:cNvSpPr txBox="1"/>
          <p:nvPr/>
        </p:nvSpPr>
        <p:spPr>
          <a:xfrm rot="1285578">
            <a:off x="4853608" y="1807444"/>
            <a:ext cx="855427" cy="276999"/>
          </a:xfrm>
          <a:prstGeom prst="rect">
            <a:avLst/>
          </a:prstGeom>
          <a:noFill/>
        </p:spPr>
        <p:txBody>
          <a:bodyPr wrap="square" rtlCol="0">
            <a:spAutoFit/>
          </a:bodyPr>
          <a:lstStyle/>
          <a:p>
            <a:r>
              <a:rPr lang="en-GB" sz="1200" b="1" dirty="0">
                <a:solidFill>
                  <a:schemeClr val="bg1"/>
                </a:solidFill>
              </a:rPr>
              <a:t>Aesthetics</a:t>
            </a:r>
          </a:p>
        </p:txBody>
      </p:sp>
      <p:pic>
        <p:nvPicPr>
          <p:cNvPr id="121" name="Graphic 120" descr="Pencil with solid fill">
            <a:extLst>
              <a:ext uri="{FF2B5EF4-FFF2-40B4-BE49-F238E27FC236}">
                <a16:creationId xmlns:a16="http://schemas.microsoft.com/office/drawing/2014/main" id="{533E385B-11AF-89E7-103A-F9762F8ACA1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59116">
            <a:off x="4885679" y="2229431"/>
            <a:ext cx="396795" cy="396795"/>
          </a:xfrm>
          <a:prstGeom prst="rect">
            <a:avLst/>
          </a:prstGeom>
        </p:spPr>
      </p:pic>
      <p:sp>
        <p:nvSpPr>
          <p:cNvPr id="122" name="TextBox 121">
            <a:extLst>
              <a:ext uri="{FF2B5EF4-FFF2-40B4-BE49-F238E27FC236}">
                <a16:creationId xmlns:a16="http://schemas.microsoft.com/office/drawing/2014/main" id="{9D821E6E-C5ED-4D59-35F4-29BBD4EC4C07}"/>
              </a:ext>
            </a:extLst>
          </p:cNvPr>
          <p:cNvSpPr txBox="1"/>
          <p:nvPr/>
        </p:nvSpPr>
        <p:spPr>
          <a:xfrm rot="3913879">
            <a:off x="6149892" y="2860467"/>
            <a:ext cx="513282" cy="276999"/>
          </a:xfrm>
          <a:prstGeom prst="rect">
            <a:avLst/>
          </a:prstGeom>
          <a:noFill/>
        </p:spPr>
        <p:txBody>
          <a:bodyPr wrap="square" rtlCol="0">
            <a:spAutoFit/>
          </a:bodyPr>
          <a:lstStyle/>
          <a:p>
            <a:r>
              <a:rPr lang="en-GB" sz="1200" b="1" dirty="0">
                <a:solidFill>
                  <a:schemeClr val="bg1"/>
                </a:solidFill>
              </a:rPr>
              <a:t> Cost</a:t>
            </a:r>
          </a:p>
        </p:txBody>
      </p:sp>
      <p:pic>
        <p:nvPicPr>
          <p:cNvPr id="124" name="Graphic 123" descr="Coins with solid fill">
            <a:extLst>
              <a:ext uri="{FF2B5EF4-FFF2-40B4-BE49-F238E27FC236}">
                <a16:creationId xmlns:a16="http://schemas.microsoft.com/office/drawing/2014/main" id="{C1BEA6CD-9720-D9BE-AA98-2907FCAF3DB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3858520">
            <a:off x="5713885" y="3035732"/>
            <a:ext cx="464675" cy="464675"/>
          </a:xfrm>
          <a:prstGeom prst="rect">
            <a:avLst/>
          </a:prstGeom>
        </p:spPr>
      </p:pic>
      <p:sp>
        <p:nvSpPr>
          <p:cNvPr id="125" name="TextBox 124">
            <a:extLst>
              <a:ext uri="{FF2B5EF4-FFF2-40B4-BE49-F238E27FC236}">
                <a16:creationId xmlns:a16="http://schemas.microsoft.com/office/drawing/2014/main" id="{02227B93-0F49-DF66-B787-F954D7243953}"/>
              </a:ext>
            </a:extLst>
          </p:cNvPr>
          <p:cNvSpPr txBox="1"/>
          <p:nvPr/>
        </p:nvSpPr>
        <p:spPr>
          <a:xfrm rot="6778517">
            <a:off x="5938295" y="4562339"/>
            <a:ext cx="936475" cy="246221"/>
          </a:xfrm>
          <a:prstGeom prst="rect">
            <a:avLst/>
          </a:prstGeom>
          <a:noFill/>
        </p:spPr>
        <p:txBody>
          <a:bodyPr wrap="square" rtlCol="0">
            <a:spAutoFit/>
          </a:bodyPr>
          <a:lstStyle/>
          <a:p>
            <a:r>
              <a:rPr lang="en-GB" sz="1000" b="1" dirty="0">
                <a:solidFill>
                  <a:schemeClr val="bg1"/>
                </a:solidFill>
              </a:rPr>
              <a:t> Shape &amp; Size</a:t>
            </a:r>
          </a:p>
        </p:txBody>
      </p:sp>
      <p:pic>
        <p:nvPicPr>
          <p:cNvPr id="128" name="Graphic 127" descr="Pyramid Shape with solid fill">
            <a:extLst>
              <a:ext uri="{FF2B5EF4-FFF2-40B4-BE49-F238E27FC236}">
                <a16:creationId xmlns:a16="http://schemas.microsoft.com/office/drawing/2014/main" id="{C16CA19E-F65C-6D56-2B82-0CE4296E4F6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8328838">
            <a:off x="5710847" y="4235674"/>
            <a:ext cx="510870" cy="459638"/>
          </a:xfrm>
          <a:prstGeom prst="rect">
            <a:avLst/>
          </a:prstGeom>
        </p:spPr>
      </p:pic>
      <p:sp>
        <p:nvSpPr>
          <p:cNvPr id="129" name="TextBox 128">
            <a:extLst>
              <a:ext uri="{FF2B5EF4-FFF2-40B4-BE49-F238E27FC236}">
                <a16:creationId xmlns:a16="http://schemas.microsoft.com/office/drawing/2014/main" id="{EE235C7D-484C-4D4A-7A9B-C35E53ACC737}"/>
              </a:ext>
            </a:extLst>
          </p:cNvPr>
          <p:cNvSpPr txBox="1"/>
          <p:nvPr/>
        </p:nvSpPr>
        <p:spPr>
          <a:xfrm rot="9369332">
            <a:off x="4863258" y="5704632"/>
            <a:ext cx="869149" cy="246221"/>
          </a:xfrm>
          <a:prstGeom prst="rect">
            <a:avLst/>
          </a:prstGeom>
          <a:noFill/>
        </p:spPr>
        <p:txBody>
          <a:bodyPr wrap="square" rtlCol="0">
            <a:spAutoFit/>
          </a:bodyPr>
          <a:lstStyle/>
          <a:p>
            <a:r>
              <a:rPr lang="en-GB" sz="1000" b="1" dirty="0">
                <a:solidFill>
                  <a:schemeClr val="bg1"/>
                </a:solidFill>
              </a:rPr>
              <a:t>Environment</a:t>
            </a:r>
          </a:p>
        </p:txBody>
      </p:sp>
      <p:pic>
        <p:nvPicPr>
          <p:cNvPr id="131" name="Graphic 130" descr="Succulent with solid fill">
            <a:extLst>
              <a:ext uri="{FF2B5EF4-FFF2-40B4-BE49-F238E27FC236}">
                <a16:creationId xmlns:a16="http://schemas.microsoft.com/office/drawing/2014/main" id="{F44BCCF9-9D09-9620-A119-5D72F3FF3E1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9287328">
            <a:off x="4872158" y="5120165"/>
            <a:ext cx="495145" cy="495145"/>
          </a:xfrm>
          <a:prstGeom prst="rect">
            <a:avLst/>
          </a:prstGeom>
        </p:spPr>
      </p:pic>
      <p:sp>
        <p:nvSpPr>
          <p:cNvPr id="132" name="TextBox 131">
            <a:extLst>
              <a:ext uri="{FF2B5EF4-FFF2-40B4-BE49-F238E27FC236}">
                <a16:creationId xmlns:a16="http://schemas.microsoft.com/office/drawing/2014/main" id="{A5A81498-AE87-27CE-C19C-1C34B5A0714C}"/>
              </a:ext>
            </a:extLst>
          </p:cNvPr>
          <p:cNvSpPr txBox="1"/>
          <p:nvPr/>
        </p:nvSpPr>
        <p:spPr>
          <a:xfrm rot="12359243">
            <a:off x="3202788" y="5704630"/>
            <a:ext cx="652743" cy="246221"/>
          </a:xfrm>
          <a:prstGeom prst="rect">
            <a:avLst/>
          </a:prstGeom>
          <a:noFill/>
        </p:spPr>
        <p:txBody>
          <a:bodyPr wrap="square" rtlCol="0">
            <a:spAutoFit/>
          </a:bodyPr>
          <a:lstStyle/>
          <a:p>
            <a:r>
              <a:rPr lang="en-GB" sz="1000" b="1" dirty="0">
                <a:solidFill>
                  <a:schemeClr val="bg1"/>
                </a:solidFill>
              </a:rPr>
              <a:t>Function</a:t>
            </a:r>
          </a:p>
        </p:txBody>
      </p:sp>
      <p:pic>
        <p:nvPicPr>
          <p:cNvPr id="134" name="Graphic 133" descr="Single gear with solid fill">
            <a:extLst>
              <a:ext uri="{FF2B5EF4-FFF2-40B4-BE49-F238E27FC236}">
                <a16:creationId xmlns:a16="http://schemas.microsoft.com/office/drawing/2014/main" id="{46141D1B-B4EC-9B28-224A-741A0DC938C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475708" y="5116374"/>
            <a:ext cx="517567" cy="494195"/>
          </a:xfrm>
          <a:prstGeom prst="rect">
            <a:avLst/>
          </a:prstGeom>
        </p:spPr>
      </p:pic>
      <p:sp>
        <p:nvSpPr>
          <p:cNvPr id="135" name="TextBox 134">
            <a:extLst>
              <a:ext uri="{FF2B5EF4-FFF2-40B4-BE49-F238E27FC236}">
                <a16:creationId xmlns:a16="http://schemas.microsoft.com/office/drawing/2014/main" id="{5603089F-F9E9-BBF4-CAA1-07FF199822C4}"/>
              </a:ext>
            </a:extLst>
          </p:cNvPr>
          <p:cNvSpPr txBox="1"/>
          <p:nvPr/>
        </p:nvSpPr>
        <p:spPr>
          <a:xfrm rot="15215459">
            <a:off x="2076648" y="4493257"/>
            <a:ext cx="652743" cy="246221"/>
          </a:xfrm>
          <a:prstGeom prst="rect">
            <a:avLst/>
          </a:prstGeom>
          <a:noFill/>
        </p:spPr>
        <p:txBody>
          <a:bodyPr wrap="square" rtlCol="0">
            <a:spAutoFit/>
          </a:bodyPr>
          <a:lstStyle/>
          <a:p>
            <a:r>
              <a:rPr lang="en-GB" sz="1000" b="1" dirty="0">
                <a:solidFill>
                  <a:schemeClr val="bg1"/>
                </a:solidFill>
              </a:rPr>
              <a:t>Material</a:t>
            </a:r>
          </a:p>
        </p:txBody>
      </p:sp>
      <p:pic>
        <p:nvPicPr>
          <p:cNvPr id="139" name="Graphic 138" descr="Inventory with solid fill">
            <a:extLst>
              <a:ext uri="{FF2B5EF4-FFF2-40B4-BE49-F238E27FC236}">
                <a16:creationId xmlns:a16="http://schemas.microsoft.com/office/drawing/2014/main" id="{1E9DCA06-E008-E73B-7F92-9D37E220BAE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rot="14918620">
            <a:off x="2612036" y="4237586"/>
            <a:ext cx="501815" cy="501815"/>
          </a:xfrm>
          <a:prstGeom prst="rect">
            <a:avLst/>
          </a:prstGeom>
        </p:spPr>
      </p:pic>
      <p:sp>
        <p:nvSpPr>
          <p:cNvPr id="140" name="TextBox 139">
            <a:extLst>
              <a:ext uri="{FF2B5EF4-FFF2-40B4-BE49-F238E27FC236}">
                <a16:creationId xmlns:a16="http://schemas.microsoft.com/office/drawing/2014/main" id="{1C7EA1E8-951A-CE7E-0159-54AF26ED96AA}"/>
              </a:ext>
            </a:extLst>
          </p:cNvPr>
          <p:cNvSpPr txBox="1"/>
          <p:nvPr/>
        </p:nvSpPr>
        <p:spPr>
          <a:xfrm rot="17548479">
            <a:off x="2168399" y="2936301"/>
            <a:ext cx="595035" cy="276999"/>
          </a:xfrm>
          <a:prstGeom prst="rect">
            <a:avLst/>
          </a:prstGeom>
          <a:noFill/>
        </p:spPr>
        <p:txBody>
          <a:bodyPr wrap="square" rtlCol="0">
            <a:spAutoFit/>
          </a:bodyPr>
          <a:lstStyle/>
          <a:p>
            <a:r>
              <a:rPr lang="en-GB" sz="1200" b="1" dirty="0">
                <a:solidFill>
                  <a:schemeClr val="bg1"/>
                </a:solidFill>
              </a:rPr>
              <a:t> Client</a:t>
            </a:r>
          </a:p>
        </p:txBody>
      </p:sp>
      <p:sp>
        <p:nvSpPr>
          <p:cNvPr id="141" name="TextBox 140">
            <a:extLst>
              <a:ext uri="{FF2B5EF4-FFF2-40B4-BE49-F238E27FC236}">
                <a16:creationId xmlns:a16="http://schemas.microsoft.com/office/drawing/2014/main" id="{532FCAE2-327C-36DA-F6A9-C0FC2BC5D7E5}"/>
              </a:ext>
            </a:extLst>
          </p:cNvPr>
          <p:cNvSpPr txBox="1"/>
          <p:nvPr/>
        </p:nvSpPr>
        <p:spPr>
          <a:xfrm rot="20175199">
            <a:off x="3272460" y="1811877"/>
            <a:ext cx="538930" cy="276999"/>
          </a:xfrm>
          <a:prstGeom prst="rect">
            <a:avLst/>
          </a:prstGeom>
          <a:noFill/>
        </p:spPr>
        <p:txBody>
          <a:bodyPr wrap="square" rtlCol="0">
            <a:spAutoFit/>
          </a:bodyPr>
          <a:lstStyle/>
          <a:p>
            <a:r>
              <a:rPr lang="en-GB" sz="1200" b="1" dirty="0">
                <a:solidFill>
                  <a:schemeClr val="bg1"/>
                </a:solidFill>
              </a:rPr>
              <a:t> Safe</a:t>
            </a:r>
          </a:p>
        </p:txBody>
      </p:sp>
      <p:pic>
        <p:nvPicPr>
          <p:cNvPr id="143" name="Graphic 142" descr="Target Audience with solid fill">
            <a:extLst>
              <a:ext uri="{FF2B5EF4-FFF2-40B4-BE49-F238E27FC236}">
                <a16:creationId xmlns:a16="http://schemas.microsoft.com/office/drawing/2014/main" id="{A8028340-9D1F-B728-6E05-E8AA18B19319}"/>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rot="17716481">
            <a:off x="2655189" y="2989791"/>
            <a:ext cx="548428" cy="548428"/>
          </a:xfrm>
          <a:prstGeom prst="rect">
            <a:avLst/>
          </a:prstGeom>
        </p:spPr>
      </p:pic>
      <p:sp>
        <p:nvSpPr>
          <p:cNvPr id="147" name="TextBox 146">
            <a:extLst>
              <a:ext uri="{FF2B5EF4-FFF2-40B4-BE49-F238E27FC236}">
                <a16:creationId xmlns:a16="http://schemas.microsoft.com/office/drawing/2014/main" id="{8BE55E0A-FC97-CD5D-5D7D-FFA3453B0723}"/>
              </a:ext>
            </a:extLst>
          </p:cNvPr>
          <p:cNvSpPr txBox="1"/>
          <p:nvPr/>
        </p:nvSpPr>
        <p:spPr>
          <a:xfrm>
            <a:off x="17576" y="785202"/>
            <a:ext cx="3323241" cy="1754326"/>
          </a:xfrm>
          <a:prstGeom prst="rect">
            <a:avLst/>
          </a:prstGeom>
          <a:noFill/>
        </p:spPr>
        <p:txBody>
          <a:bodyPr wrap="square" rtlCol="0">
            <a:spAutoFit/>
          </a:bodyPr>
          <a:lstStyle/>
          <a:p>
            <a:r>
              <a:rPr lang="en-GB" sz="1200" dirty="0"/>
              <a:t>This product would be very safe as It would not fall out of place and none of the items it is holding would fall out of place even in choppy waters. This would also be shatter proof so if someone did happen to drop it they would be safe from sharp material. We have also considered giving the corners of this shape smooth edges so that no one could hit and hurt themselves on a corner.</a:t>
            </a:r>
          </a:p>
        </p:txBody>
      </p:sp>
      <p:sp>
        <p:nvSpPr>
          <p:cNvPr id="149" name="TextBox 148">
            <a:extLst>
              <a:ext uri="{FF2B5EF4-FFF2-40B4-BE49-F238E27FC236}">
                <a16:creationId xmlns:a16="http://schemas.microsoft.com/office/drawing/2014/main" id="{42EA8DA5-660A-D215-4EFB-CBF66A5121F5}"/>
              </a:ext>
            </a:extLst>
          </p:cNvPr>
          <p:cNvSpPr txBox="1"/>
          <p:nvPr/>
        </p:nvSpPr>
        <p:spPr>
          <a:xfrm>
            <a:off x="99595" y="2602350"/>
            <a:ext cx="2078181" cy="1754326"/>
          </a:xfrm>
          <a:prstGeom prst="rect">
            <a:avLst/>
          </a:prstGeom>
          <a:noFill/>
        </p:spPr>
        <p:txBody>
          <a:bodyPr wrap="square" rtlCol="0">
            <a:spAutoFit/>
          </a:bodyPr>
          <a:lstStyle/>
          <a:p>
            <a:r>
              <a:rPr lang="en-GB" sz="1200" dirty="0"/>
              <a:t>This product is aimed at people between the ages of 12-70 and specifically boat owners or people who are on boats often. The product should be able to hold personal items securely and potentially be waterproof to protect the items.</a:t>
            </a:r>
          </a:p>
        </p:txBody>
      </p:sp>
      <p:sp>
        <p:nvSpPr>
          <p:cNvPr id="151" name="TextBox 150">
            <a:extLst>
              <a:ext uri="{FF2B5EF4-FFF2-40B4-BE49-F238E27FC236}">
                <a16:creationId xmlns:a16="http://schemas.microsoft.com/office/drawing/2014/main" id="{48051C24-73A3-BB09-EA47-88FF18377D31}"/>
              </a:ext>
            </a:extLst>
          </p:cNvPr>
          <p:cNvSpPr txBox="1"/>
          <p:nvPr/>
        </p:nvSpPr>
        <p:spPr>
          <a:xfrm>
            <a:off x="-10481" y="4312177"/>
            <a:ext cx="2292139" cy="1569660"/>
          </a:xfrm>
          <a:prstGeom prst="rect">
            <a:avLst/>
          </a:prstGeom>
          <a:noFill/>
        </p:spPr>
        <p:txBody>
          <a:bodyPr wrap="square" rtlCol="0">
            <a:spAutoFit/>
          </a:bodyPr>
          <a:lstStyle/>
          <a:p>
            <a:r>
              <a:rPr lang="en-GB" sz="1200" dirty="0"/>
              <a:t>This product will most likely be made out of recycled materials and also durable and long lasting material to ensure great quality. Some of these materials could be fishing nets or plastic, I have chosen plastic as it is cheap reusable and durable.</a:t>
            </a:r>
          </a:p>
        </p:txBody>
      </p:sp>
      <p:sp>
        <p:nvSpPr>
          <p:cNvPr id="153" name="TextBox 152">
            <a:extLst>
              <a:ext uri="{FF2B5EF4-FFF2-40B4-BE49-F238E27FC236}">
                <a16:creationId xmlns:a16="http://schemas.microsoft.com/office/drawing/2014/main" id="{2365136A-784D-3AC7-2530-0BD0BE0CBA8E}"/>
              </a:ext>
            </a:extLst>
          </p:cNvPr>
          <p:cNvSpPr txBox="1"/>
          <p:nvPr/>
        </p:nvSpPr>
        <p:spPr>
          <a:xfrm>
            <a:off x="411102" y="5761842"/>
            <a:ext cx="2929931" cy="1015663"/>
          </a:xfrm>
          <a:prstGeom prst="rect">
            <a:avLst/>
          </a:prstGeom>
          <a:noFill/>
        </p:spPr>
        <p:txBody>
          <a:bodyPr wrap="square" rtlCol="0">
            <a:spAutoFit/>
          </a:bodyPr>
          <a:lstStyle/>
          <a:p>
            <a:r>
              <a:rPr lang="en-GB" sz="1200" dirty="0"/>
              <a:t>This product is used to store and organise items on a boat such as fishing gear, confectionary and electronic devices this is made to make fishermen and boat owners lives easier and more practical.</a:t>
            </a:r>
          </a:p>
        </p:txBody>
      </p:sp>
      <p:sp>
        <p:nvSpPr>
          <p:cNvPr id="155" name="TextBox 154">
            <a:extLst>
              <a:ext uri="{FF2B5EF4-FFF2-40B4-BE49-F238E27FC236}">
                <a16:creationId xmlns:a16="http://schemas.microsoft.com/office/drawing/2014/main" id="{5D4C24DE-C6B5-6165-FA77-31A3BE1B3664}"/>
              </a:ext>
            </a:extLst>
          </p:cNvPr>
          <p:cNvSpPr txBox="1"/>
          <p:nvPr/>
        </p:nvSpPr>
        <p:spPr>
          <a:xfrm>
            <a:off x="3682945" y="251612"/>
            <a:ext cx="5214535" cy="1200329"/>
          </a:xfrm>
          <a:prstGeom prst="rect">
            <a:avLst/>
          </a:prstGeom>
          <a:noFill/>
        </p:spPr>
        <p:txBody>
          <a:bodyPr wrap="square" rtlCol="0">
            <a:spAutoFit/>
          </a:bodyPr>
          <a:lstStyle/>
          <a:p>
            <a:r>
              <a:rPr lang="en-GB" sz="1200" dirty="0"/>
              <a:t>I would like for my product to fit the aesthetic of the boat and look like something on a boat or to do with the boat such as a fishing pole. I would like this product to be not too heavy so that it is easily portable yet not too light to the point where wind can move it. I think that generally the colours should be lighter to fit a hot summer day however generally should fit the colours of the boat and it should have a sleek smooth texture to give it a modern look.</a:t>
            </a:r>
          </a:p>
        </p:txBody>
      </p:sp>
      <p:sp>
        <p:nvSpPr>
          <p:cNvPr id="157" name="TextBox 156">
            <a:extLst>
              <a:ext uri="{FF2B5EF4-FFF2-40B4-BE49-F238E27FC236}">
                <a16:creationId xmlns:a16="http://schemas.microsoft.com/office/drawing/2014/main" id="{B6D5F5AE-2E30-5619-5623-E55816DD9E7A}"/>
              </a:ext>
            </a:extLst>
          </p:cNvPr>
          <p:cNvSpPr txBox="1"/>
          <p:nvPr/>
        </p:nvSpPr>
        <p:spPr>
          <a:xfrm>
            <a:off x="6717032" y="1634745"/>
            <a:ext cx="1906692" cy="2677656"/>
          </a:xfrm>
          <a:prstGeom prst="rect">
            <a:avLst/>
          </a:prstGeom>
          <a:noFill/>
        </p:spPr>
        <p:txBody>
          <a:bodyPr wrap="square" rtlCol="0">
            <a:spAutoFit/>
          </a:bodyPr>
          <a:lstStyle/>
          <a:p>
            <a:r>
              <a:rPr lang="en-GB" sz="1200" dirty="0"/>
              <a:t>I hope that my product will be affordable enough to all however still be high quality I am aiming for a price between 50-75 AED. Although these prices may seem high to some I think that it is justified by the fact that we will be trying to use recycled materials which will cost a lot of money to clean and sort and those factories will be expensive.</a:t>
            </a:r>
          </a:p>
        </p:txBody>
      </p:sp>
      <p:sp>
        <p:nvSpPr>
          <p:cNvPr id="167" name="Rectangle 166">
            <a:extLst>
              <a:ext uri="{FF2B5EF4-FFF2-40B4-BE49-F238E27FC236}">
                <a16:creationId xmlns:a16="http://schemas.microsoft.com/office/drawing/2014/main" id="{C6BF87BE-4B3D-396B-9FE3-170295A8EA3C}"/>
              </a:ext>
            </a:extLst>
          </p:cNvPr>
          <p:cNvSpPr/>
          <p:nvPr/>
        </p:nvSpPr>
        <p:spPr>
          <a:xfrm>
            <a:off x="99595" y="134755"/>
            <a:ext cx="3050024" cy="669131"/>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t>Securing or storing items</a:t>
            </a:r>
            <a:endParaRPr lang="en-AE" sz="2000" b="1" dirty="0"/>
          </a:p>
        </p:txBody>
      </p:sp>
      <p:sp>
        <p:nvSpPr>
          <p:cNvPr id="174" name="Freeform: Shape 173">
            <a:extLst>
              <a:ext uri="{FF2B5EF4-FFF2-40B4-BE49-F238E27FC236}">
                <a16:creationId xmlns:a16="http://schemas.microsoft.com/office/drawing/2014/main" id="{BBEE9810-FEFF-46CD-445F-268436A0CF49}"/>
              </a:ext>
            </a:extLst>
          </p:cNvPr>
          <p:cNvSpPr/>
          <p:nvPr/>
        </p:nvSpPr>
        <p:spPr>
          <a:xfrm>
            <a:off x="10112219" y="1959316"/>
            <a:ext cx="1730923" cy="891360"/>
          </a:xfrm>
          <a:custGeom>
            <a:avLst/>
            <a:gdLst>
              <a:gd name="connsiteX0" fmla="*/ 483535 w 1577935"/>
              <a:gd name="connsiteY0" fmla="*/ 0 h 793287"/>
              <a:gd name="connsiteX1" fmla="*/ 53585 w 1577935"/>
              <a:gd name="connsiteY1" fmla="*/ 181668 h 793287"/>
              <a:gd name="connsiteX2" fmla="*/ 1561437 w 1577935"/>
              <a:gd name="connsiteY2" fmla="*/ 308837 h 793287"/>
              <a:gd name="connsiteX3" fmla="*/ 858984 w 1577935"/>
              <a:gd name="connsiteY3" fmla="*/ 793287 h 793287"/>
            </a:gdLst>
            <a:ahLst/>
            <a:cxnLst>
              <a:cxn ang="0">
                <a:pos x="connsiteX0" y="connsiteY0"/>
              </a:cxn>
              <a:cxn ang="0">
                <a:pos x="connsiteX1" y="connsiteY1"/>
              </a:cxn>
              <a:cxn ang="0">
                <a:pos x="connsiteX2" y="connsiteY2"/>
              </a:cxn>
              <a:cxn ang="0">
                <a:pos x="connsiteX3" y="connsiteY3"/>
              </a:cxn>
            </a:cxnLst>
            <a:rect l="l" t="t" r="r" b="b"/>
            <a:pathLst>
              <a:path w="1577935" h="793287">
                <a:moveTo>
                  <a:pt x="483535" y="0"/>
                </a:moveTo>
                <a:cubicBezTo>
                  <a:pt x="178735" y="65097"/>
                  <a:pt x="-126065" y="130195"/>
                  <a:pt x="53585" y="181668"/>
                </a:cubicBezTo>
                <a:cubicBezTo>
                  <a:pt x="233235" y="233141"/>
                  <a:pt x="1427204" y="206901"/>
                  <a:pt x="1561437" y="308837"/>
                </a:cubicBezTo>
                <a:cubicBezTo>
                  <a:pt x="1695670" y="410774"/>
                  <a:pt x="970004" y="691351"/>
                  <a:pt x="858984" y="793287"/>
                </a:cubicBezTo>
              </a:path>
            </a:pathLst>
          </a:custGeom>
          <a:no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3" name="Rectangle 162">
            <a:extLst>
              <a:ext uri="{FF2B5EF4-FFF2-40B4-BE49-F238E27FC236}">
                <a16:creationId xmlns:a16="http://schemas.microsoft.com/office/drawing/2014/main" id="{0EE48958-68FB-34A6-65E1-CA8DD2723E2D}"/>
              </a:ext>
            </a:extLst>
          </p:cNvPr>
          <p:cNvSpPr/>
          <p:nvPr/>
        </p:nvSpPr>
        <p:spPr>
          <a:xfrm>
            <a:off x="9087256" y="158589"/>
            <a:ext cx="2691441" cy="1845774"/>
          </a:xfrm>
          <a:prstGeom prst="rect">
            <a:avLst/>
          </a:prstGeom>
          <a:ln>
            <a:solidFill>
              <a:schemeClr val="tx1">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300">
                <a:ln w="0"/>
                <a:solidFill>
                  <a:schemeClr val="tx1"/>
                </a:solidFill>
              </a:rPr>
              <a:t>(Context 2) Playing Games: people getting bored on chairlifts can be dangerous as when people try to play games with friends, they may fall off.to prevent this we have made a screen that comes up from the side of the chair to keep company.</a:t>
            </a:r>
            <a:endParaRPr lang="en-AE" sz="1300">
              <a:ln w="0"/>
              <a:solidFill>
                <a:schemeClr val="tx1"/>
              </a:solidFill>
            </a:endParaRPr>
          </a:p>
        </p:txBody>
      </p:sp>
      <p:sp>
        <p:nvSpPr>
          <p:cNvPr id="177" name="Freeform: Shape 176">
            <a:extLst>
              <a:ext uri="{FF2B5EF4-FFF2-40B4-BE49-F238E27FC236}">
                <a16:creationId xmlns:a16="http://schemas.microsoft.com/office/drawing/2014/main" id="{2DEEFF46-50C4-AA85-1DBC-672741D962B9}"/>
              </a:ext>
            </a:extLst>
          </p:cNvPr>
          <p:cNvSpPr/>
          <p:nvPr/>
        </p:nvSpPr>
        <p:spPr>
          <a:xfrm>
            <a:off x="9278128" y="4317664"/>
            <a:ext cx="1083053" cy="532895"/>
          </a:xfrm>
          <a:custGeom>
            <a:avLst/>
            <a:gdLst>
              <a:gd name="connsiteX0" fmla="*/ 0 w 1314071"/>
              <a:gd name="connsiteY0" fmla="*/ 0 h 532895"/>
              <a:gd name="connsiteX1" fmla="*/ 333060 w 1314071"/>
              <a:gd name="connsiteY1" fmla="*/ 314892 h 532895"/>
              <a:gd name="connsiteX2" fmla="*/ 878066 w 1314071"/>
              <a:gd name="connsiteY2" fmla="*/ 139279 h 532895"/>
              <a:gd name="connsiteX3" fmla="*/ 1314071 w 1314071"/>
              <a:gd name="connsiteY3" fmla="*/ 532895 h 532895"/>
            </a:gdLst>
            <a:ahLst/>
            <a:cxnLst>
              <a:cxn ang="0">
                <a:pos x="connsiteX0" y="connsiteY0"/>
              </a:cxn>
              <a:cxn ang="0">
                <a:pos x="connsiteX1" y="connsiteY1"/>
              </a:cxn>
              <a:cxn ang="0">
                <a:pos x="connsiteX2" y="connsiteY2"/>
              </a:cxn>
              <a:cxn ang="0">
                <a:pos x="connsiteX3" y="connsiteY3"/>
              </a:cxn>
            </a:cxnLst>
            <a:rect l="l" t="t" r="r" b="b"/>
            <a:pathLst>
              <a:path w="1314071" h="532895">
                <a:moveTo>
                  <a:pt x="0" y="0"/>
                </a:moveTo>
                <a:cubicBezTo>
                  <a:pt x="93358" y="145839"/>
                  <a:pt x="186716" y="291679"/>
                  <a:pt x="333060" y="314892"/>
                </a:cubicBezTo>
                <a:cubicBezTo>
                  <a:pt x="479404" y="338105"/>
                  <a:pt x="714564" y="102945"/>
                  <a:pt x="878066" y="139279"/>
                </a:cubicBezTo>
                <a:cubicBezTo>
                  <a:pt x="1041568" y="175613"/>
                  <a:pt x="1177819" y="354254"/>
                  <a:pt x="1314071" y="532895"/>
                </a:cubicBezTo>
              </a:path>
            </a:pathLst>
          </a:custGeom>
          <a:no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4" name="Rectangle 163">
            <a:extLst>
              <a:ext uri="{FF2B5EF4-FFF2-40B4-BE49-F238E27FC236}">
                <a16:creationId xmlns:a16="http://schemas.microsoft.com/office/drawing/2014/main" id="{39677296-D24A-3264-1C05-B1F9812CAA94}"/>
              </a:ext>
            </a:extLst>
          </p:cNvPr>
          <p:cNvSpPr/>
          <p:nvPr/>
        </p:nvSpPr>
        <p:spPr>
          <a:xfrm>
            <a:off x="9365446" y="4853636"/>
            <a:ext cx="2691441" cy="1858440"/>
          </a:xfrm>
          <a:prstGeom prst="rect">
            <a:avLst/>
          </a:prstGeom>
          <a:solidFill>
            <a:srgbClr val="92D050"/>
          </a:solidFill>
          <a:ln>
            <a:solidFill>
              <a:srgbClr val="92D05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1200" b="1" u="sng" dirty="0"/>
              <a:t>(Context 3) Securing or storing personal possessions:</a:t>
            </a:r>
            <a:r>
              <a:rPr lang="en-US" sz="1200" b="1" dirty="0"/>
              <a:t> </a:t>
            </a:r>
            <a:r>
              <a:rPr lang="en-US" sz="1200" dirty="0"/>
              <a:t>This context really appeals me as I have a lot of personal items that need storing and securing in safe places. Sometimes I lose items, and this can be very annoying and frustrating. </a:t>
            </a:r>
            <a:endParaRPr lang="en-AE" sz="1200" dirty="0"/>
          </a:p>
        </p:txBody>
      </p:sp>
      <p:sp>
        <p:nvSpPr>
          <p:cNvPr id="162" name="Rectangle 161">
            <a:extLst>
              <a:ext uri="{FF2B5EF4-FFF2-40B4-BE49-F238E27FC236}">
                <a16:creationId xmlns:a16="http://schemas.microsoft.com/office/drawing/2014/main" id="{C9BBA3C4-B445-0368-EC74-1DCA4928EEA3}"/>
              </a:ext>
            </a:extLst>
          </p:cNvPr>
          <p:cNvSpPr/>
          <p:nvPr/>
        </p:nvSpPr>
        <p:spPr>
          <a:xfrm>
            <a:off x="8681560" y="2515142"/>
            <a:ext cx="2691441" cy="1853093"/>
          </a:xfrm>
          <a:prstGeom prst="rect">
            <a:avLst/>
          </a:prstGeom>
          <a:ln>
            <a:solidFill>
              <a:schemeClr val="tx1">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a:ln w="0"/>
                <a:solidFill>
                  <a:schemeClr val="tx1"/>
                </a:solidFill>
              </a:rPr>
              <a:t>(Context 1) Climate Change: Recycling bins where you recycle a bottle, you can vote on famous topics such as sports games or movies this will help people get involved in this especially if they are passionate in the topic</a:t>
            </a:r>
            <a:r>
              <a:rPr lang="en-US" sz="1200">
                <a:solidFill>
                  <a:schemeClr val="bg1"/>
                </a:solidFill>
              </a:rPr>
              <a:t>.</a:t>
            </a:r>
            <a:endParaRPr lang="en-AE" sz="1200">
              <a:solidFill>
                <a:schemeClr val="bg1"/>
              </a:solidFill>
            </a:endParaRPr>
          </a:p>
        </p:txBody>
      </p:sp>
      <p:sp>
        <p:nvSpPr>
          <p:cNvPr id="4" name="TextBox 3">
            <a:extLst>
              <a:ext uri="{FF2B5EF4-FFF2-40B4-BE49-F238E27FC236}">
                <a16:creationId xmlns:a16="http://schemas.microsoft.com/office/drawing/2014/main" id="{EFB667AC-A806-3C87-E21B-69E4469BF741}"/>
              </a:ext>
            </a:extLst>
          </p:cNvPr>
          <p:cNvSpPr txBox="1"/>
          <p:nvPr/>
        </p:nvSpPr>
        <p:spPr>
          <a:xfrm>
            <a:off x="6869364" y="4422987"/>
            <a:ext cx="2408764" cy="1384995"/>
          </a:xfrm>
          <a:prstGeom prst="rect">
            <a:avLst/>
          </a:prstGeom>
          <a:noFill/>
        </p:spPr>
        <p:txBody>
          <a:bodyPr wrap="square" rtlCol="0">
            <a:spAutoFit/>
          </a:bodyPr>
          <a:lstStyle/>
          <a:p>
            <a:r>
              <a:rPr lang="en-GB" sz="1200" dirty="0"/>
              <a:t>This product should be big enough to store as many items as possible however not get in the way of anyone on board. This product should be at the average persons torso so that it is comfortable to use yet still be a good size	</a:t>
            </a:r>
          </a:p>
        </p:txBody>
      </p:sp>
      <p:sp>
        <p:nvSpPr>
          <p:cNvPr id="5" name="TextBox 4">
            <a:extLst>
              <a:ext uri="{FF2B5EF4-FFF2-40B4-BE49-F238E27FC236}">
                <a16:creationId xmlns:a16="http://schemas.microsoft.com/office/drawing/2014/main" id="{844C812C-EA5C-9CD4-B70D-EB9DBFACFCEF}"/>
              </a:ext>
            </a:extLst>
          </p:cNvPr>
          <p:cNvSpPr txBox="1"/>
          <p:nvPr/>
        </p:nvSpPr>
        <p:spPr>
          <a:xfrm>
            <a:off x="4493918" y="6034844"/>
            <a:ext cx="4728657" cy="830997"/>
          </a:xfrm>
          <a:prstGeom prst="rect">
            <a:avLst/>
          </a:prstGeom>
          <a:noFill/>
        </p:spPr>
        <p:txBody>
          <a:bodyPr wrap="square" rtlCol="0">
            <a:spAutoFit/>
          </a:bodyPr>
          <a:lstStyle/>
          <a:p>
            <a:r>
              <a:rPr lang="en-GB" sz="1200" dirty="0"/>
              <a:t>I would love for this product to be as eco-friendly as possible and possibly be made out of recycled material such as fishing nets, lines and plastic. This product is also very durable and can be used 100 of times before it </a:t>
            </a:r>
            <a:r>
              <a:rPr lang="en-GB" sz="1200" dirty="0" err="1"/>
              <a:t>evan</a:t>
            </a:r>
            <a:r>
              <a:rPr lang="en-GB" sz="1200" dirty="0"/>
              <a:t> starts to break.</a:t>
            </a:r>
          </a:p>
        </p:txBody>
      </p:sp>
      <p:pic>
        <p:nvPicPr>
          <p:cNvPr id="2054" name="Picture 6" descr="Warning PNGs for Free Download">
            <a:extLst>
              <a:ext uri="{FF2B5EF4-FFF2-40B4-BE49-F238E27FC236}">
                <a16:creationId xmlns:a16="http://schemas.microsoft.com/office/drawing/2014/main" id="{4BAE80F7-9AFB-6CE7-4371-A3CCC4273FAC}"/>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rot="20300767">
            <a:off x="3510702" y="2153760"/>
            <a:ext cx="489269" cy="489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3748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B017CED9-5925-8FDA-EE1A-9CAC70B4BB76}"/>
              </a:ext>
            </a:extLst>
          </p:cNvPr>
          <p:cNvSpPr/>
          <p:nvPr/>
        </p:nvSpPr>
        <p:spPr>
          <a:xfrm>
            <a:off x="2435101" y="0"/>
            <a:ext cx="1741725" cy="3361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tx1"/>
                </a:solidFill>
                <a:latin typeface="Dubai" panose="020B0503030403030204" pitchFamily="34" charset="-78"/>
                <a:cs typeface="Dubai" panose="020B0503030403030204" pitchFamily="34" charset="-78"/>
              </a:rPr>
              <a:t>Research plan</a:t>
            </a:r>
            <a:endParaRPr lang="en-AE" dirty="0">
              <a:solidFill>
                <a:schemeClr val="tx1"/>
              </a:solidFill>
              <a:latin typeface="Dubai" panose="020B0503030403030204" pitchFamily="34" charset="-78"/>
              <a:cs typeface="Dubai" panose="020B0503030403030204" pitchFamily="34" charset="-78"/>
            </a:endParaRPr>
          </a:p>
        </p:txBody>
      </p:sp>
      <p:graphicFrame>
        <p:nvGraphicFramePr>
          <p:cNvPr id="6" name="Table 5">
            <a:extLst>
              <a:ext uri="{FF2B5EF4-FFF2-40B4-BE49-F238E27FC236}">
                <a16:creationId xmlns:a16="http://schemas.microsoft.com/office/drawing/2014/main" id="{7502466D-DE2C-85D0-B574-E0E5BA754A66}"/>
              </a:ext>
            </a:extLst>
          </p:cNvPr>
          <p:cNvGraphicFramePr>
            <a:graphicFrameLocks noGrp="1"/>
          </p:cNvGraphicFramePr>
          <p:nvPr>
            <p:extLst>
              <p:ext uri="{D42A27DB-BD31-4B8C-83A1-F6EECF244321}">
                <p14:modId xmlns:p14="http://schemas.microsoft.com/office/powerpoint/2010/main" val="4101908903"/>
              </p:ext>
            </p:extLst>
          </p:nvPr>
        </p:nvGraphicFramePr>
        <p:xfrm>
          <a:off x="20894" y="352593"/>
          <a:ext cx="6581487" cy="6327195"/>
        </p:xfrm>
        <a:graphic>
          <a:graphicData uri="http://schemas.openxmlformats.org/drawingml/2006/table">
            <a:tbl>
              <a:tblPr firstRow="1" bandRow="1">
                <a:tableStyleId>{93296810-A885-4BE3-A3E7-6D5BEEA58F35}</a:tableStyleId>
              </a:tblPr>
              <a:tblGrid>
                <a:gridCol w="1214167">
                  <a:extLst>
                    <a:ext uri="{9D8B030D-6E8A-4147-A177-3AD203B41FA5}">
                      <a16:colId xmlns:a16="http://schemas.microsoft.com/office/drawing/2014/main" val="634483978"/>
                    </a:ext>
                  </a:extLst>
                </a:gridCol>
                <a:gridCol w="3091978">
                  <a:extLst>
                    <a:ext uri="{9D8B030D-6E8A-4147-A177-3AD203B41FA5}">
                      <a16:colId xmlns:a16="http://schemas.microsoft.com/office/drawing/2014/main" val="896390544"/>
                    </a:ext>
                  </a:extLst>
                </a:gridCol>
                <a:gridCol w="2275342">
                  <a:extLst>
                    <a:ext uri="{9D8B030D-6E8A-4147-A177-3AD203B41FA5}">
                      <a16:colId xmlns:a16="http://schemas.microsoft.com/office/drawing/2014/main" val="2431870285"/>
                    </a:ext>
                  </a:extLst>
                </a:gridCol>
              </a:tblGrid>
              <a:tr h="240100">
                <a:tc>
                  <a:txBody>
                    <a:bodyPr/>
                    <a:lstStyle/>
                    <a:p>
                      <a:r>
                        <a:rPr lang="en-US" sz="1050" dirty="0">
                          <a:solidFill>
                            <a:schemeClr val="tx1"/>
                          </a:solidFill>
                        </a:rPr>
                        <a:t>Research point</a:t>
                      </a:r>
                      <a:endParaRPr lang="en-AE" sz="1050" dirty="0">
                        <a:solidFill>
                          <a:schemeClr val="tx1"/>
                        </a:solidFill>
                      </a:endParaRPr>
                    </a:p>
                  </a:txBody>
                  <a:tcPr/>
                </a:tc>
                <a:tc>
                  <a:txBody>
                    <a:bodyPr/>
                    <a:lstStyle/>
                    <a:p>
                      <a:r>
                        <a:rPr lang="en-US" sz="1050" dirty="0">
                          <a:solidFill>
                            <a:schemeClr val="tx1"/>
                          </a:solidFill>
                        </a:rPr>
                        <a:t>Primary</a:t>
                      </a:r>
                      <a:endParaRPr lang="en-AE" sz="1050" dirty="0">
                        <a:solidFill>
                          <a:schemeClr val="tx1"/>
                        </a:solidFill>
                      </a:endParaRPr>
                    </a:p>
                  </a:txBody>
                  <a:tcPr/>
                </a:tc>
                <a:tc>
                  <a:txBody>
                    <a:bodyPr/>
                    <a:lstStyle/>
                    <a:p>
                      <a:r>
                        <a:rPr lang="en-US" sz="1050" dirty="0">
                          <a:solidFill>
                            <a:schemeClr val="tx1"/>
                          </a:solidFill>
                        </a:rPr>
                        <a:t>Secondary</a:t>
                      </a:r>
                      <a:endParaRPr lang="en-AE" sz="1050" dirty="0">
                        <a:solidFill>
                          <a:schemeClr val="tx1"/>
                        </a:solidFill>
                      </a:endParaRPr>
                    </a:p>
                  </a:txBody>
                  <a:tcPr/>
                </a:tc>
                <a:extLst>
                  <a:ext uri="{0D108BD9-81ED-4DB2-BD59-A6C34878D82A}">
                    <a16:rowId xmlns:a16="http://schemas.microsoft.com/office/drawing/2014/main" val="1470784730"/>
                  </a:ext>
                </a:extLst>
              </a:tr>
              <a:tr h="508447">
                <a:tc>
                  <a:txBody>
                    <a:bodyPr/>
                    <a:lstStyle/>
                    <a:p>
                      <a:r>
                        <a:rPr lang="en-US" sz="900" dirty="0">
                          <a:solidFill>
                            <a:schemeClr val="tx1"/>
                          </a:solidFill>
                        </a:rPr>
                        <a:t>The material used</a:t>
                      </a:r>
                      <a:endParaRPr lang="en-AE" sz="900" dirty="0">
                        <a:solidFill>
                          <a:schemeClr val="tx1"/>
                        </a:solidFill>
                      </a:endParaRPr>
                    </a:p>
                  </a:txBody>
                  <a:tcPr/>
                </a:tc>
                <a:tc>
                  <a:txBody>
                    <a:bodyPr/>
                    <a:lstStyle/>
                    <a:p>
                      <a:r>
                        <a:rPr lang="en-US" sz="900" dirty="0">
                          <a:solidFill>
                            <a:schemeClr val="tx1"/>
                          </a:solidFill>
                        </a:rPr>
                        <a:t>I will test out multiple materials in the workshop to see which ones are most suitable to be used by young children.</a:t>
                      </a:r>
                      <a:endParaRPr lang="en-AE" sz="900" dirty="0">
                        <a:solidFill>
                          <a:schemeClr val="tx1"/>
                        </a:solidFill>
                      </a:endParaRPr>
                    </a:p>
                  </a:txBody>
                  <a:tcPr/>
                </a:tc>
                <a:tc>
                  <a:txBody>
                    <a:bodyPr/>
                    <a:lstStyle/>
                    <a:p>
                      <a:r>
                        <a:rPr lang="en-US" sz="900" dirty="0">
                          <a:solidFill>
                            <a:schemeClr val="tx1"/>
                          </a:solidFill>
                          <a:hlinkClick r:id="rId2"/>
                        </a:rPr>
                        <a:t>https://www.morganscloud.com/2019/05/30/hull-materials-which-is-best/</a:t>
                      </a:r>
                      <a:endParaRPr lang="en-AE" sz="900" dirty="0">
                        <a:solidFill>
                          <a:schemeClr val="tx1"/>
                        </a:solidFill>
                      </a:endParaRPr>
                    </a:p>
                  </a:txBody>
                  <a:tcPr/>
                </a:tc>
                <a:extLst>
                  <a:ext uri="{0D108BD9-81ED-4DB2-BD59-A6C34878D82A}">
                    <a16:rowId xmlns:a16="http://schemas.microsoft.com/office/drawing/2014/main" val="2100734132"/>
                  </a:ext>
                </a:extLst>
              </a:tr>
              <a:tr h="508447">
                <a:tc>
                  <a:txBody>
                    <a:bodyPr/>
                    <a:lstStyle/>
                    <a:p>
                      <a:r>
                        <a:rPr lang="en-US" sz="900" dirty="0">
                          <a:solidFill>
                            <a:schemeClr val="tx1"/>
                          </a:solidFill>
                        </a:rPr>
                        <a:t>Skills learned</a:t>
                      </a:r>
                      <a:endParaRPr lang="en-AE" sz="900" dirty="0">
                        <a:solidFill>
                          <a:schemeClr val="tx1"/>
                        </a:solidFill>
                      </a:endParaRPr>
                    </a:p>
                  </a:txBody>
                  <a:tcPr/>
                </a:tc>
                <a:tc>
                  <a:txBody>
                    <a:bodyPr/>
                    <a:lstStyle/>
                    <a:p>
                      <a:r>
                        <a:rPr lang="en-US" sz="900" dirty="0">
                          <a:solidFill>
                            <a:schemeClr val="tx1"/>
                          </a:solidFill>
                        </a:rPr>
                        <a:t>I will ask people who own boats or yachts what they would like to have on a boat tidy so I can see what to incorporate in my design </a:t>
                      </a:r>
                      <a:endParaRPr lang="en-AE" sz="900" dirty="0">
                        <a:solidFill>
                          <a:schemeClr val="tx1"/>
                        </a:solidFill>
                      </a:endParaRPr>
                    </a:p>
                  </a:txBody>
                  <a:tcPr/>
                </a:tc>
                <a:tc>
                  <a:txBody>
                    <a:bodyPr/>
                    <a:lstStyle/>
                    <a:p>
                      <a:r>
                        <a:rPr lang="en-US" sz="900" dirty="0">
                          <a:solidFill>
                            <a:schemeClr val="tx1"/>
                          </a:solidFill>
                          <a:hlinkClick r:id="rId3"/>
                        </a:rPr>
                        <a:t>https://betterboat.com/blogs/boating/boat-tools</a:t>
                      </a:r>
                      <a:endParaRPr lang="en-US" sz="900" dirty="0">
                        <a:solidFill>
                          <a:schemeClr val="tx1"/>
                        </a:solidFill>
                      </a:endParaRPr>
                    </a:p>
                  </a:txBody>
                  <a:tcPr/>
                </a:tc>
                <a:extLst>
                  <a:ext uri="{0D108BD9-81ED-4DB2-BD59-A6C34878D82A}">
                    <a16:rowId xmlns:a16="http://schemas.microsoft.com/office/drawing/2014/main" val="2900567733"/>
                  </a:ext>
                </a:extLst>
              </a:tr>
              <a:tr h="367211">
                <a:tc>
                  <a:txBody>
                    <a:bodyPr/>
                    <a:lstStyle/>
                    <a:p>
                      <a:r>
                        <a:rPr lang="en-US" sz="900" dirty="0">
                          <a:solidFill>
                            <a:schemeClr val="tx1"/>
                          </a:solidFill>
                        </a:rPr>
                        <a:t>Cost</a:t>
                      </a:r>
                      <a:endParaRPr lang="en-AE" sz="900" dirty="0">
                        <a:solidFill>
                          <a:schemeClr val="tx1"/>
                        </a:solidFill>
                      </a:endParaRPr>
                    </a:p>
                  </a:txBody>
                  <a:tcPr/>
                </a:tc>
                <a:tc>
                  <a:txBody>
                    <a:bodyPr/>
                    <a:lstStyle/>
                    <a:p>
                      <a:r>
                        <a:rPr lang="en-US" sz="900" dirty="0">
                          <a:solidFill>
                            <a:schemeClr val="tx1"/>
                          </a:solidFill>
                        </a:rPr>
                        <a:t>I will ask boat owners how much they would pay for the product.</a:t>
                      </a:r>
                      <a:endParaRPr lang="en-AE" sz="900" dirty="0">
                        <a:solidFill>
                          <a:schemeClr val="tx1"/>
                        </a:solidFill>
                      </a:endParaRPr>
                    </a:p>
                  </a:txBody>
                  <a:tcPr/>
                </a:tc>
                <a:tc>
                  <a:txBody>
                    <a:bodyPr/>
                    <a:lstStyle/>
                    <a:p>
                      <a:r>
                        <a:rPr lang="en-US" sz="900" dirty="0">
                          <a:solidFill>
                            <a:schemeClr val="tx1"/>
                          </a:solidFill>
                          <a:hlinkClick r:id="rId4"/>
                        </a:rPr>
                        <a:t>https://wwf.panda.org/wwf_news/?10004441/lifetime-cost-plastic</a:t>
                      </a:r>
                      <a:endParaRPr lang="en-AE" sz="900" dirty="0">
                        <a:solidFill>
                          <a:schemeClr val="tx1"/>
                        </a:solidFill>
                      </a:endParaRPr>
                    </a:p>
                  </a:txBody>
                  <a:tcPr/>
                </a:tc>
                <a:extLst>
                  <a:ext uri="{0D108BD9-81ED-4DB2-BD59-A6C34878D82A}">
                    <a16:rowId xmlns:a16="http://schemas.microsoft.com/office/drawing/2014/main" val="1034253931"/>
                  </a:ext>
                </a:extLst>
              </a:tr>
              <a:tr h="367211">
                <a:tc>
                  <a:txBody>
                    <a:bodyPr/>
                    <a:lstStyle/>
                    <a:p>
                      <a:r>
                        <a:rPr lang="en-US" sz="900" dirty="0">
                          <a:solidFill>
                            <a:schemeClr val="tx1"/>
                          </a:solidFill>
                        </a:rPr>
                        <a:t>Color</a:t>
                      </a:r>
                      <a:endParaRPr lang="en-AE" sz="900" dirty="0">
                        <a:solidFill>
                          <a:schemeClr val="tx1"/>
                        </a:solidFill>
                      </a:endParaRPr>
                    </a:p>
                  </a:txBody>
                  <a:tcPr/>
                </a:tc>
                <a:tc>
                  <a:txBody>
                    <a:bodyPr/>
                    <a:lstStyle/>
                    <a:p>
                      <a:r>
                        <a:rPr lang="en-US" sz="900" dirty="0">
                          <a:solidFill>
                            <a:schemeClr val="tx1"/>
                          </a:solidFill>
                        </a:rPr>
                        <a:t>I will ask random people what color they would prefer and based on that offer a range of colorways</a:t>
                      </a:r>
                      <a:endParaRPr lang="en-AE" sz="900" dirty="0">
                        <a:solidFill>
                          <a:schemeClr val="tx1"/>
                        </a:solidFill>
                      </a:endParaRPr>
                    </a:p>
                  </a:txBody>
                  <a:tcPr/>
                </a:tc>
                <a:tc>
                  <a:txBody>
                    <a:bodyPr/>
                    <a:lstStyle/>
                    <a:p>
                      <a:r>
                        <a:rPr lang="en-US" sz="900" dirty="0">
                          <a:hlinkClick r:id="rId5"/>
                        </a:rPr>
                        <a:t>What are the colors ranked by popularity? (colorwithleo.com)</a:t>
                      </a:r>
                      <a:endParaRPr lang="en-AE" sz="900" dirty="0">
                        <a:solidFill>
                          <a:schemeClr val="tx1"/>
                        </a:solidFill>
                      </a:endParaRPr>
                    </a:p>
                  </a:txBody>
                  <a:tcPr/>
                </a:tc>
                <a:extLst>
                  <a:ext uri="{0D108BD9-81ED-4DB2-BD59-A6C34878D82A}">
                    <a16:rowId xmlns:a16="http://schemas.microsoft.com/office/drawing/2014/main" val="3726857934"/>
                  </a:ext>
                </a:extLst>
              </a:tr>
              <a:tr h="508447">
                <a:tc>
                  <a:txBody>
                    <a:bodyPr/>
                    <a:lstStyle/>
                    <a:p>
                      <a:r>
                        <a:rPr lang="en-US" sz="900" dirty="0">
                          <a:solidFill>
                            <a:schemeClr val="tx1"/>
                          </a:solidFill>
                        </a:rPr>
                        <a:t>Important points</a:t>
                      </a:r>
                      <a:endParaRPr lang="en-AE" sz="900" dirty="0">
                        <a:solidFill>
                          <a:schemeClr val="tx1"/>
                        </a:solidFill>
                      </a:endParaRPr>
                    </a:p>
                  </a:txBody>
                  <a:tcPr/>
                </a:tc>
                <a:tc>
                  <a:txBody>
                    <a:bodyPr/>
                    <a:lstStyle/>
                    <a:p>
                      <a:r>
                        <a:rPr lang="en-US" sz="900" dirty="0">
                          <a:solidFill>
                            <a:schemeClr val="tx1"/>
                          </a:solidFill>
                        </a:rPr>
                        <a:t>I will compare the size of the product to the boat to check the optimum shape.</a:t>
                      </a:r>
                      <a:endParaRPr lang="en-AE" sz="900" dirty="0">
                        <a:solidFill>
                          <a:schemeClr val="tx1"/>
                        </a:solidFill>
                      </a:endParaRPr>
                    </a:p>
                  </a:txBody>
                  <a:tcPr/>
                </a:tc>
                <a:tc>
                  <a:txBody>
                    <a:bodyPr/>
                    <a:lstStyle/>
                    <a:p>
                      <a:r>
                        <a:rPr lang="en-US" sz="900" dirty="0">
                          <a:hlinkClick r:id="rId6"/>
                        </a:rPr>
                        <a:t>Boat Size: Chart, Length Classifications and How to Measure (driveaboatusa.com)</a:t>
                      </a:r>
                      <a:endParaRPr lang="en-AE" sz="900" dirty="0">
                        <a:solidFill>
                          <a:schemeClr val="tx1"/>
                        </a:solidFill>
                      </a:endParaRPr>
                    </a:p>
                  </a:txBody>
                  <a:tcPr/>
                </a:tc>
                <a:extLst>
                  <a:ext uri="{0D108BD9-81ED-4DB2-BD59-A6C34878D82A}">
                    <a16:rowId xmlns:a16="http://schemas.microsoft.com/office/drawing/2014/main" val="1047717073"/>
                  </a:ext>
                </a:extLst>
              </a:tr>
              <a:tr h="367211">
                <a:tc>
                  <a:txBody>
                    <a:bodyPr/>
                    <a:lstStyle/>
                    <a:p>
                      <a:r>
                        <a:rPr lang="en-US" sz="900" dirty="0">
                          <a:solidFill>
                            <a:schemeClr val="tx1"/>
                          </a:solidFill>
                        </a:rPr>
                        <a:t>Design</a:t>
                      </a:r>
                      <a:endParaRPr lang="en-AE" sz="900" dirty="0">
                        <a:solidFill>
                          <a:schemeClr val="tx1"/>
                        </a:solidFill>
                      </a:endParaRPr>
                    </a:p>
                  </a:txBody>
                  <a:tcPr/>
                </a:tc>
                <a:tc>
                  <a:txBody>
                    <a:bodyPr/>
                    <a:lstStyle/>
                    <a:p>
                      <a:r>
                        <a:rPr lang="en-US" sz="900" dirty="0">
                          <a:solidFill>
                            <a:schemeClr val="tx1"/>
                          </a:solidFill>
                        </a:rPr>
                        <a:t>I will look at other similar products and inspire my product off theirs</a:t>
                      </a:r>
                      <a:endParaRPr lang="en-AE" sz="900" dirty="0">
                        <a:solidFill>
                          <a:schemeClr val="tx1"/>
                        </a:solidFill>
                      </a:endParaRPr>
                    </a:p>
                  </a:txBody>
                  <a:tcPr/>
                </a:tc>
                <a:tc>
                  <a:txBody>
                    <a:bodyPr/>
                    <a:lstStyle/>
                    <a:p>
                      <a:r>
                        <a:rPr lang="en-US" sz="900" dirty="0">
                          <a:hlinkClick r:id="rId7"/>
                        </a:rPr>
                        <a:t>boat organizer for sale | eBay</a:t>
                      </a:r>
                      <a:endParaRPr lang="en-AE" sz="900" dirty="0">
                        <a:solidFill>
                          <a:schemeClr val="tx1"/>
                        </a:solidFill>
                      </a:endParaRPr>
                    </a:p>
                  </a:txBody>
                  <a:tcPr/>
                </a:tc>
                <a:extLst>
                  <a:ext uri="{0D108BD9-81ED-4DB2-BD59-A6C34878D82A}">
                    <a16:rowId xmlns:a16="http://schemas.microsoft.com/office/drawing/2014/main" val="4245027092"/>
                  </a:ext>
                </a:extLst>
              </a:tr>
              <a:tr h="367211">
                <a:tc>
                  <a:txBody>
                    <a:bodyPr/>
                    <a:lstStyle/>
                    <a:p>
                      <a:r>
                        <a:rPr lang="en-US" sz="900" dirty="0">
                          <a:solidFill>
                            <a:schemeClr val="tx1"/>
                          </a:solidFill>
                        </a:rPr>
                        <a:t>Client</a:t>
                      </a:r>
                      <a:endParaRPr lang="en-AE" sz="900" dirty="0">
                        <a:solidFill>
                          <a:schemeClr val="tx1"/>
                        </a:solidFill>
                      </a:endParaRPr>
                    </a:p>
                  </a:txBody>
                  <a:tcPr/>
                </a:tc>
                <a:tc>
                  <a:txBody>
                    <a:bodyPr/>
                    <a:lstStyle/>
                    <a:p>
                      <a:r>
                        <a:rPr lang="en-US" sz="900" dirty="0">
                          <a:solidFill>
                            <a:schemeClr val="tx1"/>
                          </a:solidFill>
                        </a:rPr>
                        <a:t>Speak with my client regularly to discuss his requirements and his opinion throughout the process. </a:t>
                      </a:r>
                      <a:endParaRPr lang="en-AE" sz="900" dirty="0">
                        <a:solidFill>
                          <a:schemeClr val="tx1"/>
                        </a:solidFill>
                      </a:endParaRPr>
                    </a:p>
                  </a:txBody>
                  <a:tcPr/>
                </a:tc>
                <a:tc>
                  <a:txBody>
                    <a:bodyPr/>
                    <a:lstStyle/>
                    <a:p>
                      <a:endParaRPr lang="en-AE" sz="900" dirty="0">
                        <a:solidFill>
                          <a:schemeClr val="tx1"/>
                        </a:solidFill>
                      </a:endParaRPr>
                    </a:p>
                  </a:txBody>
                  <a:tcPr/>
                </a:tc>
                <a:extLst>
                  <a:ext uri="{0D108BD9-81ED-4DB2-BD59-A6C34878D82A}">
                    <a16:rowId xmlns:a16="http://schemas.microsoft.com/office/drawing/2014/main" val="2041405217"/>
                  </a:ext>
                </a:extLst>
              </a:tr>
              <a:tr h="310717">
                <a:tc gridSpan="3">
                  <a:txBody>
                    <a:bodyPr/>
                    <a:lstStyle/>
                    <a:p>
                      <a:r>
                        <a:rPr lang="en-US" sz="1400" b="1" dirty="0">
                          <a:solidFill>
                            <a:schemeClr val="tx1"/>
                          </a:solidFill>
                        </a:rPr>
                        <a:t>Initial Specification </a:t>
                      </a:r>
                      <a:endParaRPr lang="en-AE" sz="1400" b="1" dirty="0">
                        <a:solidFill>
                          <a:schemeClr val="tx1"/>
                        </a:solidFill>
                      </a:endParaRPr>
                    </a:p>
                  </a:txBody>
                  <a:tcPr/>
                </a:tc>
                <a:tc hMerge="1">
                  <a:txBody>
                    <a:bodyPr/>
                    <a:lstStyle/>
                    <a:p>
                      <a:endParaRPr lang="en-AE" sz="1000" dirty="0">
                        <a:solidFill>
                          <a:schemeClr val="tx1"/>
                        </a:solidFill>
                      </a:endParaRPr>
                    </a:p>
                  </a:txBody>
                  <a:tcPr/>
                </a:tc>
                <a:tc hMerge="1">
                  <a:txBody>
                    <a:bodyPr/>
                    <a:lstStyle/>
                    <a:p>
                      <a:endParaRPr lang="en-AE" sz="1000" dirty="0">
                        <a:solidFill>
                          <a:schemeClr val="tx1"/>
                        </a:solidFill>
                      </a:endParaRPr>
                    </a:p>
                  </a:txBody>
                  <a:tcPr/>
                </a:tc>
                <a:extLst>
                  <a:ext uri="{0D108BD9-81ED-4DB2-BD59-A6C34878D82A}">
                    <a16:rowId xmlns:a16="http://schemas.microsoft.com/office/drawing/2014/main" val="22343824"/>
                  </a:ext>
                </a:extLst>
              </a:tr>
              <a:tr h="225976">
                <a:tc gridSpan="2">
                  <a:txBody>
                    <a:bodyPr/>
                    <a:lstStyle/>
                    <a:p>
                      <a:r>
                        <a:rPr lang="en-US" sz="900" dirty="0">
                          <a:solidFill>
                            <a:schemeClr val="tx1"/>
                          </a:solidFill>
                        </a:rPr>
                        <a:t>Specification Point </a:t>
                      </a:r>
                      <a:endParaRPr lang="en-AE" sz="900" dirty="0">
                        <a:solidFill>
                          <a:schemeClr val="tx1"/>
                        </a:solidFill>
                      </a:endParaRPr>
                    </a:p>
                  </a:txBody>
                  <a:tcPr/>
                </a:tc>
                <a:tc hMerge="1">
                  <a:txBody>
                    <a:bodyPr/>
                    <a:lstStyle/>
                    <a:p>
                      <a:endParaRPr lang="en-AE" sz="1000" dirty="0">
                        <a:solidFill>
                          <a:schemeClr val="tx1"/>
                        </a:solidFill>
                      </a:endParaRPr>
                    </a:p>
                  </a:txBody>
                  <a:tcPr/>
                </a:tc>
                <a:tc>
                  <a:txBody>
                    <a:bodyPr/>
                    <a:lstStyle/>
                    <a:p>
                      <a:r>
                        <a:rPr lang="en-US" sz="900" dirty="0">
                          <a:solidFill>
                            <a:schemeClr val="tx1"/>
                          </a:solidFill>
                        </a:rPr>
                        <a:t>Justification </a:t>
                      </a:r>
                      <a:endParaRPr lang="en-AE" sz="900" dirty="0">
                        <a:solidFill>
                          <a:schemeClr val="tx1"/>
                        </a:solidFill>
                      </a:endParaRPr>
                    </a:p>
                  </a:txBody>
                  <a:tcPr/>
                </a:tc>
                <a:extLst>
                  <a:ext uri="{0D108BD9-81ED-4DB2-BD59-A6C34878D82A}">
                    <a16:rowId xmlns:a16="http://schemas.microsoft.com/office/drawing/2014/main" val="750522895"/>
                  </a:ext>
                </a:extLst>
              </a:tr>
              <a:tr h="6496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tx1"/>
                          </a:solidFill>
                        </a:rPr>
                        <a:t>Aesthetics </a:t>
                      </a:r>
                      <a:endParaRPr lang="en-AE" sz="900" dirty="0">
                        <a:solidFill>
                          <a:schemeClr val="tx1"/>
                        </a:solidFill>
                      </a:endParaRPr>
                    </a:p>
                    <a:p>
                      <a:endParaRPr lang="en-AE" sz="900" dirty="0">
                        <a:solidFill>
                          <a:schemeClr val="tx1"/>
                        </a:solidFill>
                      </a:endParaRPr>
                    </a:p>
                  </a:txBody>
                  <a:tcPr/>
                </a:tc>
                <a:tc>
                  <a:txBody>
                    <a:bodyPr/>
                    <a:lstStyle/>
                    <a:p>
                      <a:r>
                        <a:rPr lang="en-US" sz="900" dirty="0">
                          <a:solidFill>
                            <a:schemeClr val="tx1"/>
                          </a:solidFill>
                        </a:rPr>
                        <a:t>The product should blend in with its surroundings and match the style of the boat, and could also resemble something commonly found on boats e.g. nets, fishing rods, hooks etc. </a:t>
                      </a:r>
                      <a:endParaRPr lang="en-AE" sz="900" dirty="0">
                        <a:solidFill>
                          <a:schemeClr val="tx1"/>
                        </a:solidFill>
                      </a:endParaRPr>
                    </a:p>
                  </a:txBody>
                  <a:tcPr/>
                </a:tc>
                <a:tc>
                  <a:txBody>
                    <a:bodyPr/>
                    <a:lstStyle/>
                    <a:p>
                      <a:r>
                        <a:rPr lang="en-US" sz="900" dirty="0">
                          <a:solidFill>
                            <a:schemeClr val="tx1"/>
                          </a:solidFill>
                        </a:rPr>
                        <a:t>This is so that the product has a nautical theme and fits the vibe of the boat and doesn’t stick out in a bad way.</a:t>
                      </a:r>
                      <a:endParaRPr lang="en-AE" sz="900" dirty="0">
                        <a:solidFill>
                          <a:schemeClr val="tx1"/>
                        </a:solidFill>
                      </a:endParaRPr>
                    </a:p>
                  </a:txBody>
                  <a:tcPr/>
                </a:tc>
                <a:extLst>
                  <a:ext uri="{0D108BD9-81ED-4DB2-BD59-A6C34878D82A}">
                    <a16:rowId xmlns:a16="http://schemas.microsoft.com/office/drawing/2014/main" val="3000974064"/>
                  </a:ext>
                </a:extLst>
              </a:tr>
              <a:tr h="649682">
                <a:tc>
                  <a:txBody>
                    <a:bodyPr/>
                    <a:lstStyle/>
                    <a:p>
                      <a:r>
                        <a:rPr lang="en-US" sz="900" dirty="0">
                          <a:solidFill>
                            <a:schemeClr val="tx1"/>
                          </a:solidFill>
                        </a:rPr>
                        <a:t>Function</a:t>
                      </a:r>
                      <a:endParaRPr lang="en-AE" sz="900" dirty="0">
                        <a:solidFill>
                          <a:schemeClr val="tx1"/>
                        </a:solidFill>
                      </a:endParaRPr>
                    </a:p>
                  </a:txBody>
                  <a:tcPr/>
                </a:tc>
                <a:tc>
                  <a:txBody>
                    <a:bodyPr/>
                    <a:lstStyle/>
                    <a:p>
                      <a:r>
                        <a:rPr lang="en-US" sz="900" dirty="0">
                          <a:solidFill>
                            <a:schemeClr val="tx1"/>
                          </a:solidFill>
                        </a:rPr>
                        <a:t>The product should be able to store and organize a range of different items securely and practically. </a:t>
                      </a:r>
                      <a:endParaRPr lang="en-AE" sz="900" dirty="0">
                        <a:solidFill>
                          <a:schemeClr val="tx1"/>
                        </a:solidFill>
                      </a:endParaRPr>
                    </a:p>
                  </a:txBody>
                  <a:tcPr/>
                </a:tc>
                <a:tc>
                  <a:txBody>
                    <a:bodyPr/>
                    <a:lstStyle/>
                    <a:p>
                      <a:r>
                        <a:rPr lang="en-US" sz="900" dirty="0">
                          <a:solidFill>
                            <a:schemeClr val="tx1"/>
                          </a:solidFill>
                        </a:rPr>
                        <a:t>This is so that boat owners and people on boats commonly lives can be made more practical and keep valuable items secure and safe.</a:t>
                      </a:r>
                      <a:endParaRPr lang="en-AE" sz="900" dirty="0">
                        <a:solidFill>
                          <a:schemeClr val="tx1"/>
                        </a:solidFill>
                      </a:endParaRPr>
                    </a:p>
                  </a:txBody>
                  <a:tcPr/>
                </a:tc>
                <a:extLst>
                  <a:ext uri="{0D108BD9-81ED-4DB2-BD59-A6C34878D82A}">
                    <a16:rowId xmlns:a16="http://schemas.microsoft.com/office/drawing/2014/main" val="3034659719"/>
                  </a:ext>
                </a:extLst>
              </a:tr>
              <a:tr h="508447">
                <a:tc>
                  <a:txBody>
                    <a:bodyPr/>
                    <a:lstStyle/>
                    <a:p>
                      <a:r>
                        <a:rPr lang="en-US" sz="900" dirty="0">
                          <a:solidFill>
                            <a:schemeClr val="tx1"/>
                          </a:solidFill>
                        </a:rPr>
                        <a:t>Customer</a:t>
                      </a:r>
                      <a:endParaRPr lang="en-AE" sz="900" dirty="0">
                        <a:solidFill>
                          <a:schemeClr val="tx1"/>
                        </a:solidFill>
                      </a:endParaRPr>
                    </a:p>
                  </a:txBody>
                  <a:tcPr/>
                </a:tc>
                <a:tc>
                  <a:txBody>
                    <a:bodyPr/>
                    <a:lstStyle/>
                    <a:p>
                      <a:r>
                        <a:rPr lang="en-US" sz="900" dirty="0">
                          <a:solidFill>
                            <a:schemeClr val="tx1"/>
                          </a:solidFill>
                        </a:rPr>
                        <a:t>I believe the customer requirements is that the product would have to be safe and made to a high quality.</a:t>
                      </a:r>
                      <a:endParaRPr lang="en-AE" sz="900" dirty="0">
                        <a:solidFill>
                          <a:schemeClr val="tx1"/>
                        </a:solidFill>
                      </a:endParaRPr>
                    </a:p>
                  </a:txBody>
                  <a:tcPr/>
                </a:tc>
                <a:tc>
                  <a:txBody>
                    <a:bodyPr/>
                    <a:lstStyle/>
                    <a:p>
                      <a:r>
                        <a:rPr lang="en-US" sz="900" dirty="0">
                          <a:solidFill>
                            <a:schemeClr val="tx1"/>
                          </a:solidFill>
                        </a:rPr>
                        <a:t>This ensures that it wont break easily and will be durable and last for a long time.</a:t>
                      </a:r>
                      <a:endParaRPr lang="en-AE" sz="900" dirty="0">
                        <a:solidFill>
                          <a:schemeClr val="tx1"/>
                        </a:solidFill>
                      </a:endParaRPr>
                    </a:p>
                  </a:txBody>
                  <a:tcPr/>
                </a:tc>
                <a:extLst>
                  <a:ext uri="{0D108BD9-81ED-4DB2-BD59-A6C34878D82A}">
                    <a16:rowId xmlns:a16="http://schemas.microsoft.com/office/drawing/2014/main" val="3465664069"/>
                  </a:ext>
                </a:extLst>
              </a:tr>
              <a:tr h="367211">
                <a:tc>
                  <a:txBody>
                    <a:bodyPr/>
                    <a:lstStyle/>
                    <a:p>
                      <a:r>
                        <a:rPr lang="en-US" sz="900" dirty="0">
                          <a:solidFill>
                            <a:schemeClr val="tx1"/>
                          </a:solidFill>
                        </a:rPr>
                        <a:t>Size</a:t>
                      </a:r>
                      <a:endParaRPr lang="en-AE" sz="900" dirty="0">
                        <a:solidFill>
                          <a:schemeClr val="tx1"/>
                        </a:solidFill>
                      </a:endParaRPr>
                    </a:p>
                  </a:txBody>
                  <a:tcPr/>
                </a:tc>
                <a:tc>
                  <a:txBody>
                    <a:bodyPr/>
                    <a:lstStyle/>
                    <a:p>
                      <a:r>
                        <a:rPr lang="en-US" sz="900" dirty="0">
                          <a:solidFill>
                            <a:schemeClr val="tx1"/>
                          </a:solidFill>
                        </a:rPr>
                        <a:t>The product should be able to fit on the boat and be similar scale to proportion to other products.</a:t>
                      </a:r>
                      <a:endParaRPr lang="en-AE" sz="900" dirty="0">
                        <a:solidFill>
                          <a:schemeClr val="tx1"/>
                        </a:solidFill>
                      </a:endParaRPr>
                    </a:p>
                  </a:txBody>
                  <a:tcPr/>
                </a:tc>
                <a:tc>
                  <a:txBody>
                    <a:bodyPr/>
                    <a:lstStyle/>
                    <a:p>
                      <a:r>
                        <a:rPr lang="en-US" sz="900" dirty="0">
                          <a:solidFill>
                            <a:schemeClr val="tx1"/>
                          </a:solidFill>
                        </a:rPr>
                        <a:t>The product shouldn’t fall out of the boat and get in the way of the crew.</a:t>
                      </a:r>
                      <a:endParaRPr lang="en-AE" sz="900" dirty="0">
                        <a:solidFill>
                          <a:schemeClr val="tx1"/>
                        </a:solidFill>
                      </a:endParaRPr>
                    </a:p>
                  </a:txBody>
                  <a:tcPr/>
                </a:tc>
                <a:extLst>
                  <a:ext uri="{0D108BD9-81ED-4DB2-BD59-A6C34878D82A}">
                    <a16:rowId xmlns:a16="http://schemas.microsoft.com/office/drawing/2014/main" val="387269213"/>
                  </a:ext>
                </a:extLst>
              </a:tr>
              <a:tr h="367211">
                <a:tc>
                  <a:txBody>
                    <a:bodyPr/>
                    <a:lstStyle/>
                    <a:p>
                      <a:r>
                        <a:rPr lang="en-US" sz="900" dirty="0">
                          <a:solidFill>
                            <a:schemeClr val="tx1"/>
                          </a:solidFill>
                        </a:rPr>
                        <a:t>Materials </a:t>
                      </a:r>
                      <a:endParaRPr lang="en-AE" sz="900" dirty="0">
                        <a:solidFill>
                          <a:schemeClr val="tx1"/>
                        </a:solidFill>
                      </a:endParaRPr>
                    </a:p>
                  </a:txBody>
                  <a:tcPr/>
                </a:tc>
                <a:tc>
                  <a:txBody>
                    <a:bodyPr/>
                    <a:lstStyle/>
                    <a:p>
                      <a:r>
                        <a:rPr lang="en-US" sz="900" dirty="0">
                          <a:solidFill>
                            <a:schemeClr val="tx1"/>
                          </a:solidFill>
                        </a:rPr>
                        <a:t>The product should be made from long lasting material and doesn’t rust/corrode .</a:t>
                      </a:r>
                      <a:endParaRPr lang="en-AE" sz="900" dirty="0">
                        <a:solidFill>
                          <a:schemeClr val="tx1"/>
                        </a:solidFill>
                      </a:endParaRPr>
                    </a:p>
                  </a:txBody>
                  <a:tcPr/>
                </a:tc>
                <a:tc>
                  <a:txBody>
                    <a:bodyPr/>
                    <a:lstStyle/>
                    <a:p>
                      <a:r>
                        <a:rPr lang="en-US" sz="900" dirty="0">
                          <a:solidFill>
                            <a:schemeClr val="tx1"/>
                          </a:solidFill>
                        </a:rPr>
                        <a:t>This will ensure that the product lasts long and always look good.</a:t>
                      </a:r>
                      <a:endParaRPr lang="en-AE" sz="900" dirty="0">
                        <a:solidFill>
                          <a:schemeClr val="tx1"/>
                        </a:solidFill>
                      </a:endParaRPr>
                    </a:p>
                  </a:txBody>
                  <a:tcPr/>
                </a:tc>
                <a:extLst>
                  <a:ext uri="{0D108BD9-81ED-4DB2-BD59-A6C34878D82A}">
                    <a16:rowId xmlns:a16="http://schemas.microsoft.com/office/drawing/2014/main" val="4154958038"/>
                  </a:ext>
                </a:extLst>
              </a:tr>
            </a:tbl>
          </a:graphicData>
        </a:graphic>
      </p:graphicFrame>
      <p:grpSp>
        <p:nvGrpSpPr>
          <p:cNvPr id="4" name="Group 3">
            <a:extLst>
              <a:ext uri="{FF2B5EF4-FFF2-40B4-BE49-F238E27FC236}">
                <a16:creationId xmlns:a16="http://schemas.microsoft.com/office/drawing/2014/main" id="{75E6C6C0-AE0C-AE0E-8DEC-306BCA3A439A}"/>
              </a:ext>
            </a:extLst>
          </p:cNvPr>
          <p:cNvGrpSpPr/>
          <p:nvPr/>
        </p:nvGrpSpPr>
        <p:grpSpPr>
          <a:xfrm>
            <a:off x="6521043" y="47839"/>
            <a:ext cx="5644442" cy="5133444"/>
            <a:chOff x="5473760" y="-7936"/>
            <a:chExt cx="6692580" cy="5802844"/>
          </a:xfrm>
        </p:grpSpPr>
        <p:pic>
          <p:nvPicPr>
            <p:cNvPr id="3074" name="Picture 2" descr="6 Tips for Buying a Boat or Yacht in the UAE | dubizzle">
              <a:extLst>
                <a:ext uri="{FF2B5EF4-FFF2-40B4-BE49-F238E27FC236}">
                  <a16:creationId xmlns:a16="http://schemas.microsoft.com/office/drawing/2014/main" id="{8A2311C5-95FA-0703-D784-47BACA1162F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90269" y="384011"/>
              <a:ext cx="3619917" cy="154191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Boat Tote All-in-One Boat Accessories Organizer - Boating, Fishing  Accessory, Rod and Gear Holder for Jon Boats, Cartoppers - Fits Gunnels and  Railings Maximum 2.5&quot; Thick : Amazon.ae: Sporting Goods">
              <a:extLst>
                <a:ext uri="{FF2B5EF4-FFF2-40B4-BE49-F238E27FC236}">
                  <a16:creationId xmlns:a16="http://schemas.microsoft.com/office/drawing/2014/main" id="{4E778A9A-6C47-ED58-2BDA-24C5AD11EFA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283254" y="1101518"/>
              <a:ext cx="1883086" cy="188308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Boat Storage Ideas: 10 Ways to Stay Organized Onboard | Discover Boating">
              <a:extLst>
                <a:ext uri="{FF2B5EF4-FFF2-40B4-BE49-F238E27FC236}">
                  <a16:creationId xmlns:a16="http://schemas.microsoft.com/office/drawing/2014/main" id="{E2F8C658-E601-CF8D-530A-999F9C5A473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34141" y="1481344"/>
              <a:ext cx="2184013" cy="145600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Boat Organization &amp; Storage Tips - boats.com">
              <a:extLst>
                <a:ext uri="{FF2B5EF4-FFF2-40B4-BE49-F238E27FC236}">
                  <a16:creationId xmlns:a16="http://schemas.microsoft.com/office/drawing/2014/main" id="{636CFBD6-59CE-963E-3A27-B017B56FEE8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069414" y="2834892"/>
              <a:ext cx="1847784" cy="138583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Keep Your Boat Organized, Catch More Fish">
              <a:extLst>
                <a:ext uri="{FF2B5EF4-FFF2-40B4-BE49-F238E27FC236}">
                  <a16:creationId xmlns:a16="http://schemas.microsoft.com/office/drawing/2014/main" id="{A4817A06-19A7-9447-3D01-BCB9970A0DD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646948" y="1913423"/>
              <a:ext cx="1796482" cy="99651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Tilt Out Boxes | Tilt Out Tackle Storage | Boat Outfitters">
              <a:extLst>
                <a:ext uri="{FF2B5EF4-FFF2-40B4-BE49-F238E27FC236}">
                  <a16:creationId xmlns:a16="http://schemas.microsoft.com/office/drawing/2014/main" id="{3CD8CA4D-F97D-273E-9CD9-5411213F08D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473760" y="1539226"/>
              <a:ext cx="1439584" cy="1385087"/>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Amazon.com: Boat Cup Holder Boat Storage Organizer, Multifunctional Yacht  Storage Boxes, Fishing Tackle Organizer Versatile Tool Organizer for Boats  (White) : Sports &amp; Outdoors">
              <a:extLst>
                <a:ext uri="{FF2B5EF4-FFF2-40B4-BE49-F238E27FC236}">
                  <a16:creationId xmlns:a16="http://schemas.microsoft.com/office/drawing/2014/main" id="{3F20FA60-4C70-BCB8-F7D6-366A45654AD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473760" y="2700995"/>
              <a:ext cx="1504389" cy="1456009"/>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Broder Net Clip: A fly fishing net holder that finally works by Chris and  Erik Solfelt — Kickstarter">
              <a:extLst>
                <a:ext uri="{FF2B5EF4-FFF2-40B4-BE49-F238E27FC236}">
                  <a16:creationId xmlns:a16="http://schemas.microsoft.com/office/drawing/2014/main" id="{A04B203F-4398-C895-019D-1AB61F98AA28}"/>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372764" y="3826078"/>
              <a:ext cx="2295777" cy="1291375"/>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2024 Newest Anti-Tangle Tandem Fishing Hooks with Organizer- Fishing Tackle  Storage Box Organizer,Lure Box and Terminal Tackle Storage,Carp Fishing  Hair Rigs Kit,5 Sets Inside A Box : Amazon.co.uk: Sports &amp; Outdoors">
              <a:extLst>
                <a:ext uri="{FF2B5EF4-FFF2-40B4-BE49-F238E27FC236}">
                  <a16:creationId xmlns:a16="http://schemas.microsoft.com/office/drawing/2014/main" id="{6A939961-41CF-EF41-7F13-7D0E2B5608EC}"/>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894938" y="2859944"/>
              <a:ext cx="1050387" cy="1048929"/>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How to organize and store your fly tying hooks and beads | currentseams.com">
              <a:extLst>
                <a:ext uri="{FF2B5EF4-FFF2-40B4-BE49-F238E27FC236}">
                  <a16:creationId xmlns:a16="http://schemas.microsoft.com/office/drawing/2014/main" id="{27AFCF1B-167F-DCCF-9BB3-B9695D4BB688}"/>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199743" y="3936026"/>
              <a:ext cx="1750078" cy="1071477"/>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Bumper boats with a 65' boat | River Daves Place">
              <a:extLst>
                <a:ext uri="{FF2B5EF4-FFF2-40B4-BE49-F238E27FC236}">
                  <a16:creationId xmlns:a16="http://schemas.microsoft.com/office/drawing/2014/main" id="{C99E0C69-A911-6990-6720-C5A9223ADDFC}"/>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0200971" y="3382"/>
              <a:ext cx="1965369" cy="1151584"/>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descr="DELMA MARINE | ABU DHABI, ABU DHABI">
              <a:extLst>
                <a:ext uri="{FF2B5EF4-FFF2-40B4-BE49-F238E27FC236}">
                  <a16:creationId xmlns:a16="http://schemas.microsoft.com/office/drawing/2014/main" id="{B1833864-1BD4-F91C-B52A-3E78E7AF970B}"/>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167624" y="2547425"/>
              <a:ext cx="954261" cy="1272741"/>
            </a:xfrm>
            <a:prstGeom prst="rect">
              <a:avLst/>
            </a:prstGeom>
            <a:noFill/>
            <a:extLst>
              <a:ext uri="{909E8E84-426E-40DD-AFC4-6F175D3DCCD1}">
                <a14:hiddenFill xmlns:a14="http://schemas.microsoft.com/office/drawing/2010/main">
                  <a:solidFill>
                    <a:srgbClr val="FFFFFF"/>
                  </a:solidFill>
                </a14:hiddenFill>
              </a:ext>
            </a:extLst>
          </p:spPr>
        </p:pic>
        <p:pic>
          <p:nvPicPr>
            <p:cNvPr id="2070" name="Picture 22" descr="4,700+ Sailing Boat Sketch Stock Photos, Pictures &amp; Royalty-Free Images -  iStock">
              <a:extLst>
                <a:ext uri="{FF2B5EF4-FFF2-40B4-BE49-F238E27FC236}">
                  <a16:creationId xmlns:a16="http://schemas.microsoft.com/office/drawing/2014/main" id="{68700D73-ABF2-823A-7DEB-69EF92772916}"/>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506676" y="4087852"/>
              <a:ext cx="1373752" cy="1272741"/>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descr="370+ Pirate Ship Steering Wheel Stock Photos, Pictures &amp; Royalty-Free  Images - iStock | Waterfall, Synchronized swimming, Moon">
              <a:extLst>
                <a:ext uri="{FF2B5EF4-FFF2-40B4-BE49-F238E27FC236}">
                  <a16:creationId xmlns:a16="http://schemas.microsoft.com/office/drawing/2014/main" id="{70C97526-107E-4EB8-BCC6-E255C4567A9A}"/>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564878" y="139438"/>
              <a:ext cx="2220271" cy="1378600"/>
            </a:xfrm>
            <a:prstGeom prst="rect">
              <a:avLst/>
            </a:prstGeom>
            <a:noFill/>
            <a:extLst>
              <a:ext uri="{909E8E84-426E-40DD-AFC4-6F175D3DCCD1}">
                <a14:hiddenFill xmlns:a14="http://schemas.microsoft.com/office/drawing/2010/main">
                  <a:solidFill>
                    <a:srgbClr val="FFFFFF"/>
                  </a:solidFill>
                </a14:hiddenFill>
              </a:ext>
            </a:extLst>
          </p:spPr>
        </p:pic>
        <p:pic>
          <p:nvPicPr>
            <p:cNvPr id="2076" name="Picture 28" descr="Does your boat have an anchor?">
              <a:extLst>
                <a:ext uri="{FF2B5EF4-FFF2-40B4-BE49-F238E27FC236}">
                  <a16:creationId xmlns:a16="http://schemas.microsoft.com/office/drawing/2014/main" id="{A9D7A04E-F7A0-55A4-C800-93134D63D99A}"/>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879393" y="2904379"/>
              <a:ext cx="1456176" cy="116344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Rounded Corners 1">
              <a:extLst>
                <a:ext uri="{FF2B5EF4-FFF2-40B4-BE49-F238E27FC236}">
                  <a16:creationId xmlns:a16="http://schemas.microsoft.com/office/drawing/2014/main" id="{A4F8C4A6-E9A0-8E25-39DE-BED562CF4DFF}"/>
                </a:ext>
              </a:extLst>
            </p:cNvPr>
            <p:cNvSpPr/>
            <p:nvPr/>
          </p:nvSpPr>
          <p:spPr>
            <a:xfrm>
              <a:off x="7241599" y="-7936"/>
              <a:ext cx="2940244" cy="4748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solidFill>
                    <a:schemeClr val="tx1"/>
                  </a:solidFill>
                  <a:latin typeface="Dubai" panose="020B0503030403030204" pitchFamily="34" charset="-78"/>
                  <a:cs typeface="Dubai" panose="020B0503030403030204" pitchFamily="34" charset="-78"/>
                </a:rPr>
                <a:t>Mood board</a:t>
              </a:r>
              <a:endParaRPr lang="en-AE" sz="2400" dirty="0">
                <a:solidFill>
                  <a:schemeClr val="tx1"/>
                </a:solidFill>
                <a:latin typeface="Dubai" panose="020B0503030403030204" pitchFamily="34" charset="-78"/>
                <a:cs typeface="Dubai" panose="020B0503030403030204" pitchFamily="34" charset="-78"/>
              </a:endParaRPr>
            </a:p>
          </p:txBody>
        </p:sp>
        <p:pic>
          <p:nvPicPr>
            <p:cNvPr id="3" name="Picture 2">
              <a:extLst>
                <a:ext uri="{FF2B5EF4-FFF2-40B4-BE49-F238E27FC236}">
                  <a16:creationId xmlns:a16="http://schemas.microsoft.com/office/drawing/2014/main" id="{2A912A2D-BDB8-B9CC-9DD4-E08D678EB16B}"/>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rot="5400000">
              <a:off x="11085916" y="3447353"/>
              <a:ext cx="810831" cy="1320347"/>
            </a:xfrm>
            <a:prstGeom prst="rect">
              <a:avLst/>
            </a:prstGeom>
          </p:spPr>
        </p:pic>
        <p:pic>
          <p:nvPicPr>
            <p:cNvPr id="7" name="Picture 4" descr="Best Phone Holder For Your Boat | Canoe | Kayak - YouTube">
              <a:extLst>
                <a:ext uri="{FF2B5EF4-FFF2-40B4-BE49-F238E27FC236}">
                  <a16:creationId xmlns:a16="http://schemas.microsoft.com/office/drawing/2014/main" id="{B36EF3C7-35E5-C22F-A731-1600FBAE1F74}"/>
                </a:ext>
              </a:extLst>
            </p:cNvPr>
            <p:cNvPicPr>
              <a:picLocks noChangeAspect="1" noChangeArrowheads="1"/>
            </p:cNvPicPr>
            <p:nvPr/>
          </p:nvPicPr>
          <p:blipFill rotWithShape="1">
            <a:blip r:embed="rId24">
              <a:extLst>
                <a:ext uri="{28A0092B-C50C-407E-A947-70E740481C1C}">
                  <a14:useLocalDpi xmlns:a14="http://schemas.microsoft.com/office/drawing/2010/main" val="0"/>
                </a:ext>
              </a:extLst>
            </a:blip>
            <a:srcRect l="36971" t="8186" r="34010" b="13468"/>
            <a:stretch/>
          </p:blipFill>
          <p:spPr bwMode="auto">
            <a:xfrm>
              <a:off x="10634422" y="2722837"/>
              <a:ext cx="767723" cy="116591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56 Best Boat Organization ideas | boat organization, boat, boat storage">
              <a:extLst>
                <a:ext uri="{FF2B5EF4-FFF2-40B4-BE49-F238E27FC236}">
                  <a16:creationId xmlns:a16="http://schemas.microsoft.com/office/drawing/2014/main" id="{2D0B5A4C-8095-7F37-94DF-45E7B1009F2D}"/>
                </a:ext>
              </a:extLst>
            </p:cNvPr>
            <p:cNvPicPr>
              <a:picLocks noChangeAspect="1" noChangeArrowheads="1"/>
            </p:cNvPicPr>
            <p:nvPr/>
          </p:nvPicPr>
          <p:blipFill rotWithShape="1">
            <a:blip r:embed="rId25">
              <a:extLst>
                <a:ext uri="{28A0092B-C50C-407E-A947-70E740481C1C}">
                  <a14:useLocalDpi xmlns:a14="http://schemas.microsoft.com/office/drawing/2010/main" val="0"/>
                </a:ext>
              </a:extLst>
            </a:blip>
            <a:srcRect l="21243" t="14553" r="21699" b="18760"/>
            <a:stretch/>
          </p:blipFill>
          <p:spPr bwMode="auto">
            <a:xfrm>
              <a:off x="9668541" y="3952403"/>
              <a:ext cx="844552" cy="13133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4995FBBA-4B61-13F2-8F60-B94F1BB609C8}"/>
                </a:ext>
              </a:extLst>
            </p:cNvPr>
            <p:cNvPicPr>
              <a:picLocks noChangeAspect="1"/>
            </p:cNvPicPr>
            <p:nvPr/>
          </p:nvPicPr>
          <p:blipFill>
            <a:blip r:embed="rId26"/>
            <a:stretch>
              <a:fillRect/>
            </a:stretch>
          </p:blipFill>
          <p:spPr>
            <a:xfrm>
              <a:off x="5586661" y="221009"/>
              <a:ext cx="812094" cy="818880"/>
            </a:xfrm>
            <a:prstGeom prst="rect">
              <a:avLst/>
            </a:prstGeom>
          </p:spPr>
        </p:pic>
        <p:pic>
          <p:nvPicPr>
            <p:cNvPr id="10" name="Picture 9">
              <a:extLst>
                <a:ext uri="{FF2B5EF4-FFF2-40B4-BE49-F238E27FC236}">
                  <a16:creationId xmlns:a16="http://schemas.microsoft.com/office/drawing/2014/main" id="{75A913D9-403A-93D3-DCB7-A871924CCE9B}"/>
                </a:ext>
              </a:extLst>
            </p:cNvPr>
            <p:cNvPicPr>
              <a:picLocks noChangeAspect="1"/>
            </p:cNvPicPr>
            <p:nvPr/>
          </p:nvPicPr>
          <p:blipFill rotWithShape="1">
            <a:blip r:embed="rId27"/>
            <a:srcRect t="5618"/>
            <a:stretch/>
          </p:blipFill>
          <p:spPr>
            <a:xfrm rot="5400000">
              <a:off x="9981898" y="210883"/>
              <a:ext cx="979457" cy="579568"/>
            </a:xfrm>
            <a:prstGeom prst="rect">
              <a:avLst/>
            </a:prstGeom>
          </p:spPr>
        </p:pic>
        <p:pic>
          <p:nvPicPr>
            <p:cNvPr id="11" name="Picture 10">
              <a:extLst>
                <a:ext uri="{FF2B5EF4-FFF2-40B4-BE49-F238E27FC236}">
                  <a16:creationId xmlns:a16="http://schemas.microsoft.com/office/drawing/2014/main" id="{08B87F7A-995E-A265-4B13-BEFE533C5530}"/>
                </a:ext>
              </a:extLst>
            </p:cNvPr>
            <p:cNvPicPr>
              <a:picLocks noChangeAspect="1"/>
            </p:cNvPicPr>
            <p:nvPr/>
          </p:nvPicPr>
          <p:blipFill>
            <a:blip r:embed="rId28"/>
            <a:stretch>
              <a:fillRect/>
            </a:stretch>
          </p:blipFill>
          <p:spPr>
            <a:xfrm>
              <a:off x="8029879" y="4895080"/>
              <a:ext cx="1284889" cy="675511"/>
            </a:xfrm>
            <a:prstGeom prst="rect">
              <a:avLst/>
            </a:prstGeom>
          </p:spPr>
        </p:pic>
        <p:pic>
          <p:nvPicPr>
            <p:cNvPr id="12" name="Picture 11">
              <a:extLst>
                <a:ext uri="{FF2B5EF4-FFF2-40B4-BE49-F238E27FC236}">
                  <a16:creationId xmlns:a16="http://schemas.microsoft.com/office/drawing/2014/main" id="{1E88818A-F1A0-A5C7-0BCC-2EF34A69F417}"/>
                </a:ext>
              </a:extLst>
            </p:cNvPr>
            <p:cNvPicPr>
              <a:picLocks noChangeAspect="1"/>
            </p:cNvPicPr>
            <p:nvPr/>
          </p:nvPicPr>
          <p:blipFill rotWithShape="1">
            <a:blip r:embed="rId29"/>
            <a:srcRect t="18290"/>
            <a:stretch/>
          </p:blipFill>
          <p:spPr>
            <a:xfrm>
              <a:off x="7025157" y="4459667"/>
              <a:ext cx="962486" cy="908958"/>
            </a:xfrm>
            <a:prstGeom prst="rect">
              <a:avLst/>
            </a:prstGeom>
          </p:spPr>
        </p:pic>
        <p:pic>
          <p:nvPicPr>
            <p:cNvPr id="13" name="Picture 2" descr="Children's Rope Ladder with 5 Rungs 560 Garden Pirate 10 cm Long :  Amazon.de: Toys">
              <a:extLst>
                <a:ext uri="{FF2B5EF4-FFF2-40B4-BE49-F238E27FC236}">
                  <a16:creationId xmlns:a16="http://schemas.microsoft.com/office/drawing/2014/main" id="{3DBC02FC-0305-111D-A85F-BDF1BF32E8C3}"/>
                </a:ext>
              </a:extLst>
            </p:cNvPr>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10049453" y="1000904"/>
              <a:ext cx="539909" cy="101375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How to use Boat Fenders and Buoys">
              <a:extLst>
                <a:ext uri="{FF2B5EF4-FFF2-40B4-BE49-F238E27FC236}">
                  <a16:creationId xmlns:a16="http://schemas.microsoft.com/office/drawing/2014/main" id="{F8D4A4FD-7C59-AFA7-2FA9-0BB69F0958A1}"/>
                </a:ext>
              </a:extLst>
            </p:cNvPr>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5595996" y="4736499"/>
              <a:ext cx="1411212" cy="105840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IC Brindle Buy 24&quot; Orange Lifebuoy | SOLAS Approved Tape &amp; Grab Lines">
              <a:extLst>
                <a:ext uri="{FF2B5EF4-FFF2-40B4-BE49-F238E27FC236}">
                  <a16:creationId xmlns:a16="http://schemas.microsoft.com/office/drawing/2014/main" id="{BA7A3B31-469F-68CD-DFDD-3966D60C9C29}"/>
                </a:ext>
              </a:extLst>
            </p:cNvPr>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10248920" y="3959369"/>
              <a:ext cx="835848" cy="74960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Two layers tackle box(yellow buckle)">
              <a:extLst>
                <a:ext uri="{FF2B5EF4-FFF2-40B4-BE49-F238E27FC236}">
                  <a16:creationId xmlns:a16="http://schemas.microsoft.com/office/drawing/2014/main" id="{4985918C-F3F6-2EE4-0CF7-EBB1D7DDF09E}"/>
                </a:ext>
              </a:extLst>
            </p:cNvPr>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11102358" y="4217031"/>
              <a:ext cx="983892" cy="983892"/>
            </a:xfrm>
            <a:prstGeom prst="rect">
              <a:avLst/>
            </a:prstGeom>
            <a:noFill/>
            <a:extLst>
              <a:ext uri="{909E8E84-426E-40DD-AFC4-6F175D3DCCD1}">
                <a14:hiddenFill xmlns:a14="http://schemas.microsoft.com/office/drawing/2010/main">
                  <a:solidFill>
                    <a:srgbClr val="FFFFFF"/>
                  </a:solidFill>
                </a14:hiddenFill>
              </a:ext>
            </a:extLst>
          </p:spPr>
        </p:pic>
      </p:grpSp>
      <p:sp>
        <p:nvSpPr>
          <p:cNvPr id="17" name="Rectangle 16">
            <a:extLst>
              <a:ext uri="{FF2B5EF4-FFF2-40B4-BE49-F238E27FC236}">
                <a16:creationId xmlns:a16="http://schemas.microsoft.com/office/drawing/2014/main" id="{CF9B0589-4927-4ADB-C97D-BCE11C9A5DD3}"/>
              </a:ext>
            </a:extLst>
          </p:cNvPr>
          <p:cNvSpPr/>
          <p:nvPr/>
        </p:nvSpPr>
        <p:spPr>
          <a:xfrm>
            <a:off x="6624135" y="4969409"/>
            <a:ext cx="5351005" cy="1759763"/>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Conclusion: </a:t>
            </a:r>
            <a:r>
              <a:rPr lang="en-US" sz="1200" dirty="0">
                <a:solidFill>
                  <a:schemeClr val="tx1"/>
                </a:solidFill>
              </a:rPr>
              <a:t>from creating the mood board I have collated a range of different products that you would find possibly on a boat or on a marina. I feel having my product link to one of these products would allow it to fit into the environment of a boat and would also complement its surrounding areas.</a:t>
            </a:r>
            <a:r>
              <a:rPr lang="en-AE" sz="1200" dirty="0">
                <a:solidFill>
                  <a:schemeClr val="tx1"/>
                </a:solidFill>
              </a:rPr>
              <a:t>I have created a plan to help develop my idea for the product further we have written further specification that my product has to meet.</a:t>
            </a:r>
            <a:endParaRPr lang="en-US" sz="1200" dirty="0">
              <a:solidFill>
                <a:schemeClr val="tx1"/>
              </a:solidFill>
            </a:endParaRPr>
          </a:p>
        </p:txBody>
      </p:sp>
    </p:spTree>
    <p:extLst>
      <p:ext uri="{BB962C8B-B14F-4D97-AF65-F5344CB8AC3E}">
        <p14:creationId xmlns:p14="http://schemas.microsoft.com/office/powerpoint/2010/main" val="426262462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8AA445D6-39EA-6F5F-6603-8670026498A1}"/>
              </a:ext>
            </a:extLst>
          </p:cNvPr>
          <p:cNvSpPr/>
          <p:nvPr/>
        </p:nvSpPr>
        <p:spPr>
          <a:xfrm>
            <a:off x="231721" y="54975"/>
            <a:ext cx="3769545" cy="435977"/>
          </a:xfrm>
          <a:prstGeom prst="roundRect">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lIns="68580" tIns="34291" rIns="68580" bIns="34291" rtlCol="0" anchor="ctr"/>
          <a:lstStyle/>
          <a:p>
            <a:pPr algn="ctr"/>
            <a:r>
              <a:rPr lang="en-US" sz="2000" b="1" dirty="0">
                <a:solidFill>
                  <a:schemeClr val="tx1"/>
                </a:solidFill>
              </a:rPr>
              <a:t>Client Profile Questionnaire</a:t>
            </a:r>
            <a:endParaRPr lang="en-AE" sz="2000" b="1" dirty="0">
              <a:solidFill>
                <a:schemeClr val="tx1"/>
              </a:solidFill>
            </a:endParaRPr>
          </a:p>
        </p:txBody>
      </p:sp>
      <p:sp>
        <p:nvSpPr>
          <p:cNvPr id="6" name="Rectangle: Rounded Corners 5">
            <a:extLst>
              <a:ext uri="{FF2B5EF4-FFF2-40B4-BE49-F238E27FC236}">
                <a16:creationId xmlns:a16="http://schemas.microsoft.com/office/drawing/2014/main" id="{83C68C08-93D6-37C5-FD21-7844F952B289}"/>
              </a:ext>
            </a:extLst>
          </p:cNvPr>
          <p:cNvSpPr/>
          <p:nvPr/>
        </p:nvSpPr>
        <p:spPr>
          <a:xfrm>
            <a:off x="102847" y="1398335"/>
            <a:ext cx="3646808" cy="1193610"/>
          </a:xfrm>
          <a:prstGeom prst="roundRect">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050" dirty="0">
                <a:solidFill>
                  <a:schemeClr val="tx1"/>
                </a:solidFill>
                <a:cs typeface="Dubai" panose="020B0503030403030204" pitchFamily="34" charset="-78"/>
              </a:rPr>
              <a:t>Name: </a:t>
            </a:r>
            <a:r>
              <a:rPr lang="en-US" sz="1050" dirty="0">
                <a:solidFill>
                  <a:schemeClr val="tx1"/>
                </a:solidFill>
                <a:latin typeface="Dubai" panose="020B0503030403030204" pitchFamily="34" charset="-78"/>
                <a:cs typeface="Dubai" panose="020B0503030403030204" pitchFamily="34" charset="-78"/>
              </a:rPr>
              <a:t>Asad Ali Khawaja</a:t>
            </a:r>
          </a:p>
          <a:p>
            <a:pPr marL="171450" indent="-171450">
              <a:buFont typeface="Arial" panose="020B0604020202020204" pitchFamily="34" charset="0"/>
              <a:buChar char="•"/>
            </a:pPr>
            <a:r>
              <a:rPr lang="en-US" sz="1050" dirty="0">
                <a:solidFill>
                  <a:schemeClr val="tx1"/>
                </a:solidFill>
                <a:latin typeface="Dubai" panose="020B0503030403030204" pitchFamily="34" charset="-78"/>
                <a:cs typeface="Dubai" panose="020B0503030403030204" pitchFamily="34" charset="-78"/>
              </a:rPr>
              <a:t>Age: 34</a:t>
            </a:r>
          </a:p>
          <a:p>
            <a:pPr marL="171450" indent="-171450">
              <a:buFont typeface="Arial" panose="020B0604020202020204" pitchFamily="34" charset="0"/>
              <a:buChar char="•"/>
            </a:pPr>
            <a:r>
              <a:rPr lang="en-US" sz="1050" dirty="0">
                <a:solidFill>
                  <a:schemeClr val="tx1"/>
                </a:solidFill>
                <a:latin typeface="Dubai" panose="020B0503030403030204" pitchFamily="34" charset="-78"/>
                <a:cs typeface="Dubai" panose="020B0503030403030204" pitchFamily="34" charset="-78"/>
              </a:rPr>
              <a:t>Occupation:  </a:t>
            </a:r>
            <a:r>
              <a:rPr lang="en-US" sz="1050" i="0" dirty="0">
                <a:solidFill>
                  <a:schemeClr val="tx1"/>
                </a:solidFill>
                <a:effectLst/>
                <a:latin typeface="-apple-system"/>
              </a:rPr>
              <a:t>Company Owner and CEO at Cozmo Yachts and Boat Rental LLC</a:t>
            </a:r>
            <a:endParaRPr lang="en-US" sz="1050" dirty="0">
              <a:solidFill>
                <a:schemeClr val="tx1"/>
              </a:solidFill>
              <a:latin typeface="Dubai" panose="020B0503030403030204" pitchFamily="34" charset="-78"/>
              <a:cs typeface="Dubai" panose="020B0503030403030204" pitchFamily="34" charset="-78"/>
            </a:endParaRPr>
          </a:p>
          <a:p>
            <a:pPr marL="171450" indent="-171450">
              <a:buFont typeface="Arial" panose="020B0604020202020204" pitchFamily="34" charset="0"/>
              <a:buChar char="•"/>
            </a:pPr>
            <a:r>
              <a:rPr lang="en-US" sz="1050" dirty="0">
                <a:solidFill>
                  <a:schemeClr val="tx1"/>
                </a:solidFill>
                <a:latin typeface="Dubai" panose="020B0503030403030204" pitchFamily="34" charset="-78"/>
                <a:cs typeface="Dubai" panose="020B0503030403030204" pitchFamily="34" charset="-78"/>
              </a:rPr>
              <a:t>Hobbies: Sailing / Fishing / kayaking / Golfing</a:t>
            </a:r>
          </a:p>
          <a:p>
            <a:pPr marL="171450" indent="-171450">
              <a:buFont typeface="Arial" panose="020B0604020202020204" pitchFamily="34" charset="0"/>
              <a:buChar char="•"/>
            </a:pPr>
            <a:r>
              <a:rPr lang="en-US" sz="1050" dirty="0">
                <a:solidFill>
                  <a:schemeClr val="tx1"/>
                </a:solidFill>
                <a:latin typeface="Dubai" panose="020B0503030403030204" pitchFamily="34" charset="-78"/>
                <a:cs typeface="Dubai" panose="020B0503030403030204" pitchFamily="34" charset="-78"/>
              </a:rPr>
              <a:t>Address: Dubai Marina, UAE</a:t>
            </a:r>
          </a:p>
          <a:p>
            <a:endParaRPr lang="en-US" sz="1050" dirty="0">
              <a:solidFill>
                <a:schemeClr val="tx1"/>
              </a:solidFill>
              <a:latin typeface="Dubai" panose="020B0503030403030204" pitchFamily="34" charset="-78"/>
              <a:cs typeface="Dubai" panose="020B0503030403030204" pitchFamily="34" charset="-78"/>
            </a:endParaRPr>
          </a:p>
        </p:txBody>
      </p:sp>
      <p:pic>
        <p:nvPicPr>
          <p:cNvPr id="8" name="Picture 7">
            <a:extLst>
              <a:ext uri="{FF2B5EF4-FFF2-40B4-BE49-F238E27FC236}">
                <a16:creationId xmlns:a16="http://schemas.microsoft.com/office/drawing/2014/main" id="{844304D2-CE3A-C210-FAE0-3AD74C508E4C}"/>
              </a:ext>
            </a:extLst>
          </p:cNvPr>
          <p:cNvPicPr>
            <a:picLocks noChangeAspect="1"/>
          </p:cNvPicPr>
          <p:nvPr/>
        </p:nvPicPr>
        <p:blipFill>
          <a:blip r:embed="rId2"/>
          <a:stretch>
            <a:fillRect/>
          </a:stretch>
        </p:blipFill>
        <p:spPr>
          <a:xfrm>
            <a:off x="4160296" y="1452155"/>
            <a:ext cx="967006" cy="1176214"/>
          </a:xfrm>
          <a:prstGeom prst="rect">
            <a:avLst/>
          </a:prstGeom>
        </p:spPr>
      </p:pic>
      <p:sp>
        <p:nvSpPr>
          <p:cNvPr id="9" name="Rectangle: Rounded Corners 8">
            <a:extLst>
              <a:ext uri="{FF2B5EF4-FFF2-40B4-BE49-F238E27FC236}">
                <a16:creationId xmlns:a16="http://schemas.microsoft.com/office/drawing/2014/main" id="{ECC45570-8BE4-129D-1CFD-9B0AFC5F124F}"/>
              </a:ext>
            </a:extLst>
          </p:cNvPr>
          <p:cNvSpPr/>
          <p:nvPr/>
        </p:nvSpPr>
        <p:spPr>
          <a:xfrm>
            <a:off x="96321" y="539918"/>
            <a:ext cx="5441623" cy="823859"/>
          </a:xfrm>
          <a:prstGeom prst="roundRect">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latin typeface="Dubai" panose="020B0503030403030204" pitchFamily="34" charset="-78"/>
                <a:cs typeface="Dubai" panose="020B0503030403030204" pitchFamily="34" charset="-78"/>
              </a:rPr>
              <a:t>I am going to undertake a client questionnaire, to find a better understanding of what my exactly wants and requirements. This will be hugely beneficial when designing and develop the product. I will also carry out target market questionnaire which give a broader understanding of the requirements of a range of people. </a:t>
            </a:r>
          </a:p>
        </p:txBody>
      </p:sp>
      <p:sp>
        <p:nvSpPr>
          <p:cNvPr id="13" name="Rectangle: Rounded Corners 12">
            <a:extLst>
              <a:ext uri="{FF2B5EF4-FFF2-40B4-BE49-F238E27FC236}">
                <a16:creationId xmlns:a16="http://schemas.microsoft.com/office/drawing/2014/main" id="{C5769E65-08A4-8DF5-10F9-FDE9FCB2616F}"/>
              </a:ext>
            </a:extLst>
          </p:cNvPr>
          <p:cNvSpPr/>
          <p:nvPr/>
        </p:nvSpPr>
        <p:spPr>
          <a:xfrm>
            <a:off x="0" y="2623679"/>
            <a:ext cx="3921487" cy="4234321"/>
          </a:xfrm>
          <a:prstGeom prst="roundRect">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28600" indent="-228600">
              <a:buFont typeface="+mj-lt"/>
              <a:buAutoNum type="arabicPeriod"/>
            </a:pPr>
            <a:r>
              <a:rPr lang="en-US" sz="900" b="1" dirty="0">
                <a:solidFill>
                  <a:schemeClr val="tx1"/>
                </a:solidFill>
                <a:latin typeface="Dubai" panose="020B0503030403030204" pitchFamily="34" charset="-78"/>
                <a:cs typeface="Dubai" panose="020B0503030403030204" pitchFamily="34" charset="-78"/>
              </a:rPr>
              <a:t>How often are you on a boat? </a:t>
            </a:r>
          </a:p>
          <a:p>
            <a:r>
              <a:rPr lang="en-US" sz="900" dirty="0">
                <a:solidFill>
                  <a:schemeClr val="tx1"/>
                </a:solidFill>
                <a:latin typeface="Dubai" panose="020B0503030403030204" pitchFamily="34" charset="-78"/>
                <a:cs typeface="Dubai" panose="020B0503030403030204" pitchFamily="34" charset="-78"/>
              </a:rPr>
              <a:t>Twice a week (weekends)</a:t>
            </a:r>
          </a:p>
          <a:p>
            <a:r>
              <a:rPr lang="en-US" sz="900" b="1" dirty="0">
                <a:solidFill>
                  <a:schemeClr val="tx1"/>
                </a:solidFill>
                <a:latin typeface="Dubai" panose="020B0503030403030204" pitchFamily="34" charset="-78"/>
                <a:cs typeface="Dubai" panose="020B0503030403030204" pitchFamily="34" charset="-78"/>
              </a:rPr>
              <a:t>2. Would you prefer a larger item holder or small?  </a:t>
            </a:r>
          </a:p>
          <a:p>
            <a:r>
              <a:rPr lang="en-US" sz="900" dirty="0">
                <a:solidFill>
                  <a:schemeClr val="tx1"/>
                </a:solidFill>
                <a:latin typeface="Dubai" panose="020B0503030403030204" pitchFamily="34" charset="-78"/>
                <a:cs typeface="Dubai" panose="020B0503030403030204" pitchFamily="34" charset="-78"/>
              </a:rPr>
              <a:t>A product that isn’t that big but holds many items</a:t>
            </a:r>
          </a:p>
          <a:p>
            <a:r>
              <a:rPr lang="en-US" sz="900" b="1" dirty="0">
                <a:solidFill>
                  <a:schemeClr val="tx1"/>
                </a:solidFill>
                <a:latin typeface="Dubai" panose="020B0503030403030204" pitchFamily="34" charset="-78"/>
                <a:cs typeface="Dubai" panose="020B0503030403030204" pitchFamily="34" charset="-78"/>
              </a:rPr>
              <a:t>3. What material would you prefer in terms of durability and aesthetics? </a:t>
            </a:r>
          </a:p>
          <a:p>
            <a:r>
              <a:rPr lang="en-US" sz="900" dirty="0">
                <a:solidFill>
                  <a:schemeClr val="tx1"/>
                </a:solidFill>
                <a:latin typeface="Dubai" panose="020B0503030403030204" pitchFamily="34" charset="-78"/>
                <a:cs typeface="Dubai" panose="020B0503030403030204" pitchFamily="34" charset="-78"/>
              </a:rPr>
              <a:t>I would like the product to be made out of a type of plastic so that it is long lasting</a:t>
            </a:r>
          </a:p>
          <a:p>
            <a:r>
              <a:rPr lang="en-US" sz="900" b="1" dirty="0">
                <a:solidFill>
                  <a:schemeClr val="tx1"/>
                </a:solidFill>
                <a:latin typeface="Dubai" panose="020B0503030403030204" pitchFamily="34" charset="-78"/>
                <a:cs typeface="Dubai" panose="020B0503030403030204" pitchFamily="34" charset="-78"/>
              </a:rPr>
              <a:t>4. What style do you prefer? </a:t>
            </a:r>
          </a:p>
          <a:p>
            <a:r>
              <a:rPr lang="en-US" sz="900" dirty="0">
                <a:solidFill>
                  <a:schemeClr val="tx1"/>
                </a:solidFill>
                <a:latin typeface="Dubai" panose="020B0503030403030204" pitchFamily="34" charset="-78"/>
                <a:cs typeface="Dubai" panose="020B0503030403030204" pitchFamily="34" charset="-78"/>
              </a:rPr>
              <a:t>A very simple style</a:t>
            </a:r>
          </a:p>
          <a:p>
            <a:r>
              <a:rPr lang="en-US" sz="900" b="1" dirty="0">
                <a:solidFill>
                  <a:schemeClr val="tx1"/>
                </a:solidFill>
                <a:latin typeface="Dubai" panose="020B0503030403030204" pitchFamily="34" charset="-78"/>
                <a:cs typeface="Dubai" panose="020B0503030403030204" pitchFamily="34" charset="-78"/>
              </a:rPr>
              <a:t>5. Do you have trouble using your phone in places where you can drop it? </a:t>
            </a:r>
          </a:p>
          <a:p>
            <a:r>
              <a:rPr lang="en-US" sz="900" dirty="0">
                <a:solidFill>
                  <a:schemeClr val="tx1"/>
                </a:solidFill>
                <a:latin typeface="Dubai" panose="020B0503030403030204" pitchFamily="34" charset="-78"/>
                <a:cs typeface="Dubai" panose="020B0503030403030204" pitchFamily="34" charset="-78"/>
              </a:rPr>
              <a:t>Yes, because I get worried, I will break it</a:t>
            </a:r>
          </a:p>
          <a:p>
            <a:r>
              <a:rPr lang="en-US" sz="900" b="1" dirty="0">
                <a:solidFill>
                  <a:schemeClr val="tx1"/>
                </a:solidFill>
                <a:latin typeface="Dubai" panose="020B0503030403030204" pitchFamily="34" charset="-78"/>
                <a:cs typeface="Dubai" panose="020B0503030403030204" pitchFamily="34" charset="-78"/>
              </a:rPr>
              <a:t>6. Have you ever dropped you phone in water? </a:t>
            </a:r>
          </a:p>
          <a:p>
            <a:r>
              <a:rPr lang="en-US" sz="900" dirty="0">
                <a:solidFill>
                  <a:schemeClr val="tx1"/>
                </a:solidFill>
                <a:latin typeface="Dubai" panose="020B0503030403030204" pitchFamily="34" charset="-78"/>
                <a:cs typeface="Dubai" panose="020B0503030403030204" pitchFamily="34" charset="-78"/>
              </a:rPr>
              <a:t>Yes, I have</a:t>
            </a:r>
          </a:p>
          <a:p>
            <a:r>
              <a:rPr lang="en-US" sz="900" b="1" dirty="0">
                <a:solidFill>
                  <a:schemeClr val="tx1"/>
                </a:solidFill>
                <a:latin typeface="Dubai" panose="020B0503030403030204" pitchFamily="34" charset="-78"/>
                <a:cs typeface="Dubai" panose="020B0503030403030204" pitchFamily="34" charset="-78"/>
              </a:rPr>
              <a:t>7. Have you ever used a </a:t>
            </a:r>
            <a:r>
              <a:rPr lang="en-US" sz="900" b="1" dirty="0" err="1">
                <a:solidFill>
                  <a:schemeClr val="tx1"/>
                </a:solidFill>
                <a:latin typeface="Dubai" panose="020B0503030403030204" pitchFamily="34" charset="-78"/>
                <a:cs typeface="Dubai" panose="020B0503030403030204" pitchFamily="34" charset="-78"/>
              </a:rPr>
              <a:t>popsockit</a:t>
            </a:r>
            <a:r>
              <a:rPr lang="en-US" sz="900" b="1" dirty="0">
                <a:solidFill>
                  <a:schemeClr val="tx1"/>
                </a:solidFill>
                <a:latin typeface="Dubai" panose="020B0503030403030204" pitchFamily="34" charset="-78"/>
                <a:cs typeface="Dubai" panose="020B0503030403030204" pitchFamily="34" charset="-78"/>
              </a:rPr>
              <a:t>? </a:t>
            </a:r>
          </a:p>
          <a:p>
            <a:r>
              <a:rPr lang="en-US" sz="900" dirty="0">
                <a:solidFill>
                  <a:schemeClr val="tx1"/>
                </a:solidFill>
                <a:latin typeface="Dubai" panose="020B0503030403030204" pitchFamily="34" charset="-78"/>
                <a:cs typeface="Dubai" panose="020B0503030403030204" pitchFamily="34" charset="-78"/>
              </a:rPr>
              <a:t>Yes, I have used one</a:t>
            </a:r>
          </a:p>
          <a:p>
            <a:r>
              <a:rPr lang="en-US" sz="900" b="1" dirty="0">
                <a:solidFill>
                  <a:schemeClr val="tx1"/>
                </a:solidFill>
                <a:latin typeface="Dubai" panose="020B0503030403030204" pitchFamily="34" charset="-78"/>
                <a:cs typeface="Dubai" panose="020B0503030403030204" pitchFamily="34" charset="-78"/>
              </a:rPr>
              <a:t>8. Would you like a product to be designed like your boat?</a:t>
            </a:r>
          </a:p>
          <a:p>
            <a:r>
              <a:rPr lang="en-US" sz="900" dirty="0">
                <a:solidFill>
                  <a:schemeClr val="tx1"/>
                </a:solidFill>
                <a:latin typeface="Dubai" panose="020B0503030403030204" pitchFamily="34" charset="-78"/>
                <a:cs typeface="Dubai" panose="020B0503030403030204" pitchFamily="34" charset="-78"/>
              </a:rPr>
              <a:t> Yes, I would like the product to blend in with the boats style</a:t>
            </a:r>
          </a:p>
          <a:p>
            <a:r>
              <a:rPr lang="en-US" sz="900" b="1" dirty="0">
                <a:solidFill>
                  <a:schemeClr val="tx1"/>
                </a:solidFill>
                <a:latin typeface="Dubai" panose="020B0503030403030204" pitchFamily="34" charset="-78"/>
                <a:cs typeface="Dubai" panose="020B0503030403030204" pitchFamily="34" charset="-78"/>
              </a:rPr>
              <a:t>9. If you had a secondary function on the product, what would it be? </a:t>
            </a:r>
          </a:p>
          <a:p>
            <a:r>
              <a:rPr lang="en-US" sz="900" dirty="0">
                <a:solidFill>
                  <a:schemeClr val="tx1"/>
                </a:solidFill>
                <a:latin typeface="Dubai" panose="020B0503030403030204" pitchFamily="34" charset="-78"/>
                <a:cs typeface="Dubai" panose="020B0503030403030204" pitchFamily="34" charset="-78"/>
              </a:rPr>
              <a:t>I would like it to have a drink holder because I spill my drink a lot on board</a:t>
            </a:r>
          </a:p>
          <a:p>
            <a:r>
              <a:rPr lang="en-US" sz="900" b="1" dirty="0">
                <a:solidFill>
                  <a:schemeClr val="tx1"/>
                </a:solidFill>
                <a:latin typeface="Dubai" panose="020B0503030403030204" pitchFamily="34" charset="-78"/>
                <a:cs typeface="Dubai" panose="020B0503030403030204" pitchFamily="34" charset="-78"/>
              </a:rPr>
              <a:t>10. What is your favorite brand? </a:t>
            </a:r>
          </a:p>
          <a:p>
            <a:r>
              <a:rPr lang="en-US" sz="900" dirty="0">
                <a:solidFill>
                  <a:schemeClr val="tx1"/>
                </a:solidFill>
                <a:latin typeface="Dubai" panose="020B0503030403030204" pitchFamily="34" charset="-78"/>
                <a:cs typeface="Dubai" panose="020B0503030403030204" pitchFamily="34" charset="-78"/>
              </a:rPr>
              <a:t>Moncler</a:t>
            </a:r>
          </a:p>
          <a:p>
            <a:r>
              <a:rPr lang="en-US" sz="900" b="1" dirty="0">
                <a:solidFill>
                  <a:schemeClr val="tx1"/>
                </a:solidFill>
                <a:latin typeface="Dubai" panose="020B0503030403030204" pitchFamily="34" charset="-78"/>
                <a:cs typeface="Dubai" panose="020B0503030403030204" pitchFamily="34" charset="-78"/>
              </a:rPr>
              <a:t>11. Where would you like the storage product to used? </a:t>
            </a:r>
          </a:p>
          <a:p>
            <a:r>
              <a:rPr lang="en-US" sz="900" dirty="0">
                <a:solidFill>
                  <a:schemeClr val="tx1"/>
                </a:solidFill>
                <a:latin typeface="Dubai" panose="020B0503030403030204" pitchFamily="34" charset="-78"/>
                <a:cs typeface="Dubai" panose="020B0503030403030204" pitchFamily="34" charset="-78"/>
              </a:rPr>
              <a:t>I would like it to be used near the control station</a:t>
            </a:r>
          </a:p>
          <a:p>
            <a:r>
              <a:rPr lang="en-US" sz="900" b="1" dirty="0">
                <a:solidFill>
                  <a:schemeClr val="tx1"/>
                </a:solidFill>
                <a:latin typeface="Dubai" panose="020B0503030403030204" pitchFamily="34" charset="-78"/>
                <a:cs typeface="Dubai" panose="020B0503030403030204" pitchFamily="34" charset="-78"/>
              </a:rPr>
              <a:t>12. Is there any other items you would like it to hold? </a:t>
            </a:r>
          </a:p>
          <a:p>
            <a:r>
              <a:rPr lang="en-US" sz="900" dirty="0">
                <a:solidFill>
                  <a:schemeClr val="tx1"/>
                </a:solidFill>
                <a:latin typeface="Dubai" panose="020B0503030403030204" pitchFamily="34" charset="-78"/>
                <a:cs typeface="Dubai" panose="020B0503030403030204" pitchFamily="34" charset="-78"/>
              </a:rPr>
              <a:t>Car keys and my wallet securely</a:t>
            </a:r>
          </a:p>
          <a:p>
            <a:endParaRPr lang="en-US" sz="900" dirty="0">
              <a:solidFill>
                <a:schemeClr val="tx1"/>
              </a:solidFill>
              <a:latin typeface="Dubai" panose="020B0503030403030204" pitchFamily="34" charset="-78"/>
              <a:cs typeface="Dubai" panose="020B0503030403030204" pitchFamily="34" charset="-78"/>
            </a:endParaRPr>
          </a:p>
        </p:txBody>
      </p:sp>
      <p:pic>
        <p:nvPicPr>
          <p:cNvPr id="15" name="Picture 14">
            <a:extLst>
              <a:ext uri="{FF2B5EF4-FFF2-40B4-BE49-F238E27FC236}">
                <a16:creationId xmlns:a16="http://schemas.microsoft.com/office/drawing/2014/main" id="{81EFA381-3FB0-BFC8-F6A2-D22848977202}"/>
              </a:ext>
            </a:extLst>
          </p:cNvPr>
          <p:cNvPicPr>
            <a:picLocks noChangeAspect="1"/>
          </p:cNvPicPr>
          <p:nvPr/>
        </p:nvPicPr>
        <p:blipFill>
          <a:blip r:embed="rId3"/>
          <a:stretch>
            <a:fillRect/>
          </a:stretch>
        </p:blipFill>
        <p:spPr>
          <a:xfrm>
            <a:off x="5525845" y="97933"/>
            <a:ext cx="3213011" cy="1230747"/>
          </a:xfrm>
          <a:prstGeom prst="rect">
            <a:avLst/>
          </a:prstGeom>
        </p:spPr>
      </p:pic>
      <p:pic>
        <p:nvPicPr>
          <p:cNvPr id="17" name="Picture 16">
            <a:extLst>
              <a:ext uri="{FF2B5EF4-FFF2-40B4-BE49-F238E27FC236}">
                <a16:creationId xmlns:a16="http://schemas.microsoft.com/office/drawing/2014/main" id="{86A528E7-8BE2-AFD9-78B0-E9661B5992C8}"/>
              </a:ext>
            </a:extLst>
          </p:cNvPr>
          <p:cNvPicPr>
            <a:picLocks noChangeAspect="1"/>
          </p:cNvPicPr>
          <p:nvPr/>
        </p:nvPicPr>
        <p:blipFill>
          <a:blip r:embed="rId4"/>
          <a:stretch>
            <a:fillRect/>
          </a:stretch>
        </p:blipFill>
        <p:spPr>
          <a:xfrm>
            <a:off x="8876141" y="106986"/>
            <a:ext cx="3213011" cy="1230747"/>
          </a:xfrm>
          <a:prstGeom prst="rect">
            <a:avLst/>
          </a:prstGeom>
        </p:spPr>
      </p:pic>
      <p:pic>
        <p:nvPicPr>
          <p:cNvPr id="19" name="Picture 18">
            <a:extLst>
              <a:ext uri="{FF2B5EF4-FFF2-40B4-BE49-F238E27FC236}">
                <a16:creationId xmlns:a16="http://schemas.microsoft.com/office/drawing/2014/main" id="{22B812DC-43F0-D9C9-51C5-5C59CBAE0A8C}"/>
              </a:ext>
            </a:extLst>
          </p:cNvPr>
          <p:cNvPicPr>
            <a:picLocks noChangeAspect="1"/>
          </p:cNvPicPr>
          <p:nvPr/>
        </p:nvPicPr>
        <p:blipFill>
          <a:blip r:embed="rId5"/>
          <a:stretch>
            <a:fillRect/>
          </a:stretch>
        </p:blipFill>
        <p:spPr>
          <a:xfrm>
            <a:off x="5537944" y="1425909"/>
            <a:ext cx="3213011" cy="1193610"/>
          </a:xfrm>
          <a:prstGeom prst="rect">
            <a:avLst/>
          </a:prstGeom>
        </p:spPr>
      </p:pic>
      <p:pic>
        <p:nvPicPr>
          <p:cNvPr id="21" name="Picture 20">
            <a:extLst>
              <a:ext uri="{FF2B5EF4-FFF2-40B4-BE49-F238E27FC236}">
                <a16:creationId xmlns:a16="http://schemas.microsoft.com/office/drawing/2014/main" id="{A3661678-95D2-A0FA-BA44-A24CB8DC9E89}"/>
              </a:ext>
            </a:extLst>
          </p:cNvPr>
          <p:cNvPicPr>
            <a:picLocks noChangeAspect="1"/>
          </p:cNvPicPr>
          <p:nvPr/>
        </p:nvPicPr>
        <p:blipFill>
          <a:blip r:embed="rId6"/>
          <a:stretch>
            <a:fillRect/>
          </a:stretch>
        </p:blipFill>
        <p:spPr>
          <a:xfrm>
            <a:off x="8876141" y="1425909"/>
            <a:ext cx="3213012" cy="1193610"/>
          </a:xfrm>
          <a:prstGeom prst="rect">
            <a:avLst/>
          </a:prstGeom>
        </p:spPr>
      </p:pic>
      <p:pic>
        <p:nvPicPr>
          <p:cNvPr id="23" name="Picture 22">
            <a:extLst>
              <a:ext uri="{FF2B5EF4-FFF2-40B4-BE49-F238E27FC236}">
                <a16:creationId xmlns:a16="http://schemas.microsoft.com/office/drawing/2014/main" id="{2646A686-C482-517B-6C16-5F0BCE7C7D8F}"/>
              </a:ext>
            </a:extLst>
          </p:cNvPr>
          <p:cNvPicPr>
            <a:picLocks noChangeAspect="1"/>
          </p:cNvPicPr>
          <p:nvPr/>
        </p:nvPicPr>
        <p:blipFill>
          <a:blip r:embed="rId7"/>
          <a:stretch>
            <a:fillRect/>
          </a:stretch>
        </p:blipFill>
        <p:spPr>
          <a:xfrm>
            <a:off x="5543372" y="2716748"/>
            <a:ext cx="3213011" cy="1215734"/>
          </a:xfrm>
          <a:prstGeom prst="rect">
            <a:avLst/>
          </a:prstGeom>
        </p:spPr>
      </p:pic>
      <p:pic>
        <p:nvPicPr>
          <p:cNvPr id="25" name="Picture 24">
            <a:extLst>
              <a:ext uri="{FF2B5EF4-FFF2-40B4-BE49-F238E27FC236}">
                <a16:creationId xmlns:a16="http://schemas.microsoft.com/office/drawing/2014/main" id="{CAEE122D-1A88-6A1F-D562-BD93D15A7B91}"/>
              </a:ext>
            </a:extLst>
          </p:cNvPr>
          <p:cNvPicPr>
            <a:picLocks noChangeAspect="1"/>
          </p:cNvPicPr>
          <p:nvPr/>
        </p:nvPicPr>
        <p:blipFill>
          <a:blip r:embed="rId8"/>
          <a:stretch>
            <a:fillRect/>
          </a:stretch>
        </p:blipFill>
        <p:spPr>
          <a:xfrm>
            <a:off x="8886997" y="2716748"/>
            <a:ext cx="3202156" cy="1215734"/>
          </a:xfrm>
          <a:prstGeom prst="rect">
            <a:avLst/>
          </a:prstGeom>
        </p:spPr>
      </p:pic>
      <p:pic>
        <p:nvPicPr>
          <p:cNvPr id="27" name="Picture 26">
            <a:extLst>
              <a:ext uri="{FF2B5EF4-FFF2-40B4-BE49-F238E27FC236}">
                <a16:creationId xmlns:a16="http://schemas.microsoft.com/office/drawing/2014/main" id="{5390CE9C-EB56-2B88-5B86-2A227EBC2148}"/>
              </a:ext>
            </a:extLst>
          </p:cNvPr>
          <p:cNvPicPr>
            <a:picLocks noChangeAspect="1"/>
          </p:cNvPicPr>
          <p:nvPr/>
        </p:nvPicPr>
        <p:blipFill>
          <a:blip r:embed="rId9"/>
          <a:stretch>
            <a:fillRect/>
          </a:stretch>
        </p:blipFill>
        <p:spPr>
          <a:xfrm>
            <a:off x="5525845" y="4029711"/>
            <a:ext cx="3213011" cy="1190811"/>
          </a:xfrm>
          <a:prstGeom prst="rect">
            <a:avLst/>
          </a:prstGeom>
        </p:spPr>
      </p:pic>
      <p:pic>
        <p:nvPicPr>
          <p:cNvPr id="29" name="Picture 28">
            <a:extLst>
              <a:ext uri="{FF2B5EF4-FFF2-40B4-BE49-F238E27FC236}">
                <a16:creationId xmlns:a16="http://schemas.microsoft.com/office/drawing/2014/main" id="{CA6E7DC3-2167-1EAE-B86A-BF40E62C2402}"/>
              </a:ext>
            </a:extLst>
          </p:cNvPr>
          <p:cNvPicPr>
            <a:picLocks noChangeAspect="1"/>
          </p:cNvPicPr>
          <p:nvPr/>
        </p:nvPicPr>
        <p:blipFill>
          <a:blip r:embed="rId10"/>
          <a:stretch>
            <a:fillRect/>
          </a:stretch>
        </p:blipFill>
        <p:spPr>
          <a:xfrm>
            <a:off x="8881568" y="4029711"/>
            <a:ext cx="3202156" cy="1229367"/>
          </a:xfrm>
          <a:prstGeom prst="rect">
            <a:avLst/>
          </a:prstGeom>
        </p:spPr>
      </p:pic>
      <p:pic>
        <p:nvPicPr>
          <p:cNvPr id="31" name="Picture 30">
            <a:extLst>
              <a:ext uri="{FF2B5EF4-FFF2-40B4-BE49-F238E27FC236}">
                <a16:creationId xmlns:a16="http://schemas.microsoft.com/office/drawing/2014/main" id="{AFCC3C7E-40A0-C7C8-689A-9F9880DAE616}"/>
              </a:ext>
            </a:extLst>
          </p:cNvPr>
          <p:cNvPicPr>
            <a:picLocks noChangeAspect="1"/>
          </p:cNvPicPr>
          <p:nvPr/>
        </p:nvPicPr>
        <p:blipFill>
          <a:blip r:embed="rId11"/>
          <a:stretch>
            <a:fillRect/>
          </a:stretch>
        </p:blipFill>
        <p:spPr>
          <a:xfrm>
            <a:off x="5537944" y="5317751"/>
            <a:ext cx="3200912" cy="1221639"/>
          </a:xfrm>
          <a:prstGeom prst="rect">
            <a:avLst/>
          </a:prstGeom>
        </p:spPr>
      </p:pic>
      <p:pic>
        <p:nvPicPr>
          <p:cNvPr id="33" name="Picture 32">
            <a:extLst>
              <a:ext uri="{FF2B5EF4-FFF2-40B4-BE49-F238E27FC236}">
                <a16:creationId xmlns:a16="http://schemas.microsoft.com/office/drawing/2014/main" id="{6CA83D3E-0B4D-75C0-B9E7-721571D4C9D4}"/>
              </a:ext>
            </a:extLst>
          </p:cNvPr>
          <p:cNvPicPr>
            <a:picLocks noChangeAspect="1"/>
          </p:cNvPicPr>
          <p:nvPr/>
        </p:nvPicPr>
        <p:blipFill>
          <a:blip r:embed="rId12"/>
          <a:stretch>
            <a:fillRect/>
          </a:stretch>
        </p:blipFill>
        <p:spPr>
          <a:xfrm>
            <a:off x="8881566" y="5342674"/>
            <a:ext cx="3202157" cy="1193609"/>
          </a:xfrm>
          <a:prstGeom prst="rect">
            <a:avLst/>
          </a:prstGeom>
        </p:spPr>
      </p:pic>
      <p:sp>
        <p:nvSpPr>
          <p:cNvPr id="35" name="Rectangle: Rounded Corners 34">
            <a:extLst>
              <a:ext uri="{FF2B5EF4-FFF2-40B4-BE49-F238E27FC236}">
                <a16:creationId xmlns:a16="http://schemas.microsoft.com/office/drawing/2014/main" id="{657BE0B2-9786-6738-F26E-F00F8E259E40}"/>
              </a:ext>
            </a:extLst>
          </p:cNvPr>
          <p:cNvSpPr/>
          <p:nvPr/>
        </p:nvSpPr>
        <p:spPr>
          <a:xfrm>
            <a:off x="4001267" y="2716747"/>
            <a:ext cx="1460586" cy="4055593"/>
          </a:xfrm>
          <a:prstGeom prst="roundRect">
            <a:avLst/>
          </a:prstGeom>
          <a:solidFill>
            <a:schemeClr val="tx2">
              <a:lumMod val="25000"/>
              <a:lumOff val="75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Dubai" panose="020B0503030403030204" pitchFamily="34" charset="-78"/>
                <a:cs typeface="Dubai" panose="020B0503030403030204" pitchFamily="34" charset="-78"/>
              </a:rPr>
              <a:t>Findings and conclusion:</a:t>
            </a:r>
          </a:p>
          <a:p>
            <a:pPr algn="ctr"/>
            <a:r>
              <a:rPr lang="en-US" sz="900" dirty="0">
                <a:solidFill>
                  <a:schemeClr val="tx1"/>
                </a:solidFill>
                <a:latin typeface="Dubai" panose="020B0503030403030204" pitchFamily="34" charset="-78"/>
                <a:cs typeface="Dubai" panose="020B0503030403030204" pitchFamily="34" charset="-78"/>
              </a:rPr>
              <a:t>The survey results have illuminated important preferences among participants, indicating a strong inclination toward plastic materials and modern aesthetics for phone cases. Moreover ,many people said that they have indeed dropped there phone in water this solidifies the need importance of phone keeping your phone safe around water. The desire for a convenient card holder at the back underscores the importance of combining style with practicality in phone case development. These insights provide valuable guidance for creating user-centric phone accessories.</a:t>
            </a:r>
            <a:endParaRPr lang="en-AE" sz="900" dirty="0">
              <a:solidFill>
                <a:schemeClr val="tx1"/>
              </a:solidFill>
              <a:latin typeface="Dubai" panose="020B0503030403030204" pitchFamily="34" charset="-78"/>
              <a:cs typeface="Dubai" panose="020B0503030403030204" pitchFamily="34" charset="-78"/>
            </a:endParaRPr>
          </a:p>
        </p:txBody>
      </p:sp>
    </p:spTree>
    <p:extLst>
      <p:ext uri="{BB962C8B-B14F-4D97-AF65-F5344CB8AC3E}">
        <p14:creationId xmlns:p14="http://schemas.microsoft.com/office/powerpoint/2010/main" val="1520975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F9995D8B-5DAC-85CF-7E76-A9BB8E82C285}"/>
              </a:ext>
            </a:extLst>
          </p:cNvPr>
          <p:cNvGraphicFramePr>
            <a:graphicFrameLocks noGrp="1"/>
          </p:cNvGraphicFramePr>
          <p:nvPr>
            <p:ph idx="1"/>
            <p:extLst>
              <p:ext uri="{D42A27DB-BD31-4B8C-83A1-F6EECF244321}">
                <p14:modId xmlns:p14="http://schemas.microsoft.com/office/powerpoint/2010/main" val="3058114694"/>
              </p:ext>
            </p:extLst>
          </p:nvPr>
        </p:nvGraphicFramePr>
        <p:xfrm>
          <a:off x="0" y="408879"/>
          <a:ext cx="12192000" cy="6699303"/>
        </p:xfrm>
        <a:graphic>
          <a:graphicData uri="http://schemas.openxmlformats.org/drawingml/2006/table">
            <a:tbl>
              <a:tblPr firstRow="1" bandRow="1">
                <a:tableStyleId>{93296810-A885-4BE3-A3E7-6D5BEEA58F35}</a:tableStyleId>
              </a:tblPr>
              <a:tblGrid>
                <a:gridCol w="1644693">
                  <a:extLst>
                    <a:ext uri="{9D8B030D-6E8A-4147-A177-3AD203B41FA5}">
                      <a16:colId xmlns:a16="http://schemas.microsoft.com/office/drawing/2014/main" val="3187374541"/>
                    </a:ext>
                  </a:extLst>
                </a:gridCol>
                <a:gridCol w="2823940">
                  <a:extLst>
                    <a:ext uri="{9D8B030D-6E8A-4147-A177-3AD203B41FA5}">
                      <a16:colId xmlns:a16="http://schemas.microsoft.com/office/drawing/2014/main" val="2295295119"/>
                    </a:ext>
                  </a:extLst>
                </a:gridCol>
                <a:gridCol w="3379304">
                  <a:extLst>
                    <a:ext uri="{9D8B030D-6E8A-4147-A177-3AD203B41FA5}">
                      <a16:colId xmlns:a16="http://schemas.microsoft.com/office/drawing/2014/main" val="2152736661"/>
                    </a:ext>
                  </a:extLst>
                </a:gridCol>
                <a:gridCol w="2719827">
                  <a:extLst>
                    <a:ext uri="{9D8B030D-6E8A-4147-A177-3AD203B41FA5}">
                      <a16:colId xmlns:a16="http://schemas.microsoft.com/office/drawing/2014/main" val="539044171"/>
                    </a:ext>
                  </a:extLst>
                </a:gridCol>
                <a:gridCol w="1624236">
                  <a:extLst>
                    <a:ext uri="{9D8B030D-6E8A-4147-A177-3AD203B41FA5}">
                      <a16:colId xmlns:a16="http://schemas.microsoft.com/office/drawing/2014/main" val="1232514838"/>
                    </a:ext>
                  </a:extLst>
                </a:gridCol>
              </a:tblGrid>
              <a:tr h="239598">
                <a:tc>
                  <a:txBody>
                    <a:bodyPr/>
                    <a:lstStyle/>
                    <a:p>
                      <a:r>
                        <a:rPr lang="en-US" sz="1050" dirty="0">
                          <a:solidFill>
                            <a:schemeClr val="tx1"/>
                          </a:solidFill>
                        </a:rPr>
                        <a:t>Date</a:t>
                      </a:r>
                      <a:endParaRPr lang="en-AE" sz="1050" dirty="0">
                        <a:solidFill>
                          <a:schemeClr val="tx1"/>
                        </a:solidFill>
                      </a:endParaRPr>
                    </a:p>
                  </a:txBody>
                  <a:tcPr/>
                </a:tc>
                <a:tc>
                  <a:txBody>
                    <a:bodyPr/>
                    <a:lstStyle/>
                    <a:p>
                      <a:r>
                        <a:rPr lang="en-US" sz="1050" dirty="0" err="1">
                          <a:solidFill>
                            <a:schemeClr val="tx1"/>
                          </a:solidFill>
                        </a:rPr>
                        <a:t>Disscusion</a:t>
                      </a:r>
                      <a:endParaRPr lang="en-AE" sz="1050" dirty="0">
                        <a:solidFill>
                          <a:schemeClr val="tx1"/>
                        </a:solidFill>
                      </a:endParaRPr>
                    </a:p>
                  </a:txBody>
                  <a:tcPr/>
                </a:tc>
                <a:tc>
                  <a:txBody>
                    <a:bodyPr/>
                    <a:lstStyle/>
                    <a:p>
                      <a:r>
                        <a:rPr lang="en-US" sz="1050" dirty="0">
                          <a:solidFill>
                            <a:schemeClr val="tx1"/>
                          </a:solidFill>
                        </a:rPr>
                        <a:t>Result</a:t>
                      </a:r>
                      <a:endParaRPr lang="en-AE" sz="1050" dirty="0">
                        <a:solidFill>
                          <a:schemeClr val="tx1"/>
                        </a:solidFill>
                      </a:endParaRPr>
                    </a:p>
                  </a:txBody>
                  <a:tcPr/>
                </a:tc>
                <a:tc>
                  <a:txBody>
                    <a:bodyPr/>
                    <a:lstStyle/>
                    <a:p>
                      <a:r>
                        <a:rPr lang="en-US" sz="1050" dirty="0">
                          <a:solidFill>
                            <a:schemeClr val="tx1"/>
                          </a:solidFill>
                        </a:rPr>
                        <a:t>Decision</a:t>
                      </a:r>
                      <a:endParaRPr lang="en-AE" sz="1050" dirty="0">
                        <a:solidFill>
                          <a:schemeClr val="tx1"/>
                        </a:solidFill>
                      </a:endParaRPr>
                    </a:p>
                  </a:txBody>
                  <a:tcPr/>
                </a:tc>
                <a:tc>
                  <a:txBody>
                    <a:bodyPr/>
                    <a:lstStyle/>
                    <a:p>
                      <a:r>
                        <a:rPr lang="en-US" sz="1050" dirty="0">
                          <a:solidFill>
                            <a:schemeClr val="tx1"/>
                          </a:solidFill>
                        </a:rPr>
                        <a:t>Next meeting</a:t>
                      </a:r>
                      <a:endParaRPr lang="en-AE" sz="1050" dirty="0">
                        <a:solidFill>
                          <a:schemeClr val="tx1"/>
                        </a:solidFill>
                      </a:endParaRPr>
                    </a:p>
                  </a:txBody>
                  <a:tcPr/>
                </a:tc>
                <a:extLst>
                  <a:ext uri="{0D108BD9-81ED-4DB2-BD59-A6C34878D82A}">
                    <a16:rowId xmlns:a16="http://schemas.microsoft.com/office/drawing/2014/main" val="1618647692"/>
                  </a:ext>
                </a:extLst>
              </a:tr>
              <a:tr h="697012">
                <a:tc>
                  <a:txBody>
                    <a:bodyPr/>
                    <a:lstStyle/>
                    <a:p>
                      <a:r>
                        <a:rPr lang="en-US" sz="1050" dirty="0">
                          <a:solidFill>
                            <a:schemeClr val="tx1"/>
                          </a:solidFill>
                        </a:rPr>
                        <a:t>29/09/2024</a:t>
                      </a:r>
                      <a:endParaRPr lang="en-AE" sz="1050" dirty="0">
                        <a:solidFill>
                          <a:schemeClr val="tx1"/>
                        </a:solidFill>
                      </a:endParaRPr>
                    </a:p>
                  </a:txBody>
                  <a:tcPr/>
                </a:tc>
                <a:tc>
                  <a:txBody>
                    <a:bodyPr/>
                    <a:lstStyle/>
                    <a:p>
                      <a:r>
                        <a:rPr lang="en-US" sz="1050" dirty="0"/>
                        <a:t>I met with my client to discuss about requirement and specification</a:t>
                      </a:r>
                      <a:endParaRPr lang="en-AE" sz="1050" dirty="0"/>
                    </a:p>
                  </a:txBody>
                  <a:tcPr/>
                </a:tc>
                <a:tc>
                  <a:txBody>
                    <a:bodyPr/>
                    <a:lstStyle/>
                    <a:p>
                      <a:r>
                        <a:rPr lang="en-US" sz="1050" dirty="0"/>
                        <a:t>From this meeting I established that It should be aesthetically pleasing while still maximizing practicality and quality</a:t>
                      </a:r>
                      <a:endParaRPr lang="en-AE" sz="1050" dirty="0"/>
                    </a:p>
                  </a:txBody>
                  <a:tcPr/>
                </a:tc>
                <a:tc>
                  <a:txBody>
                    <a:bodyPr/>
                    <a:lstStyle/>
                    <a:p>
                      <a:r>
                        <a:rPr lang="en-US" sz="1050" dirty="0"/>
                        <a:t>I have a good Idea of what the product should look like so I will research existing products which will form my primary and secondary research.</a:t>
                      </a:r>
                      <a:endParaRPr lang="en-AE" sz="105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16/10/2024</a:t>
                      </a:r>
                      <a:endParaRPr lang="en-AE" sz="1050" dirty="0"/>
                    </a:p>
                    <a:p>
                      <a:endParaRPr lang="en-AE" sz="1050" dirty="0"/>
                    </a:p>
                  </a:txBody>
                  <a:tcPr/>
                </a:tc>
                <a:extLst>
                  <a:ext uri="{0D108BD9-81ED-4DB2-BD59-A6C34878D82A}">
                    <a16:rowId xmlns:a16="http://schemas.microsoft.com/office/drawing/2014/main" val="3495095507"/>
                  </a:ext>
                </a:extLst>
              </a:tr>
              <a:tr h="5445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16/10/2024</a:t>
                      </a:r>
                      <a:endParaRPr lang="en-AE" sz="1050" dirty="0"/>
                    </a:p>
                    <a:p>
                      <a:endParaRPr lang="en-AE" sz="1050" dirty="0"/>
                    </a:p>
                  </a:txBody>
                  <a:tcPr/>
                </a:tc>
                <a:tc>
                  <a:txBody>
                    <a:bodyPr/>
                    <a:lstStyle/>
                    <a:p>
                      <a:r>
                        <a:rPr lang="en-US" sz="1050" dirty="0"/>
                        <a:t>I met with my client to ask him some questions to know exactly his what he needed to store and how he would like that done.  </a:t>
                      </a:r>
                      <a:endParaRPr lang="en-AE" sz="1050" dirty="0"/>
                    </a:p>
                  </a:txBody>
                  <a:tcPr/>
                </a:tc>
                <a:tc>
                  <a:txBody>
                    <a:bodyPr/>
                    <a:lstStyle/>
                    <a:p>
                      <a:r>
                        <a:rPr lang="en-US" sz="1050" dirty="0"/>
                        <a:t>My Client highlighted to me what he needed to store which then allowed me to further research. </a:t>
                      </a:r>
                      <a:endParaRPr lang="en-AE" sz="1050" dirty="0"/>
                    </a:p>
                  </a:txBody>
                  <a:tcPr/>
                </a:tc>
                <a:tc>
                  <a:txBody>
                    <a:bodyPr/>
                    <a:lstStyle/>
                    <a:p>
                      <a:r>
                        <a:rPr lang="en-US" sz="1050" dirty="0"/>
                        <a:t>This has made it easier to research and plan ahead with what further research needs completing. </a:t>
                      </a:r>
                      <a:endParaRPr lang="en-AE" sz="105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10/11/2024</a:t>
                      </a:r>
                      <a:endParaRPr lang="en-AE" sz="1050" dirty="0"/>
                    </a:p>
                    <a:p>
                      <a:endParaRPr lang="en-AE" sz="1050" dirty="0"/>
                    </a:p>
                  </a:txBody>
                  <a:tcPr/>
                </a:tc>
                <a:extLst>
                  <a:ext uri="{0D108BD9-81ED-4DB2-BD59-A6C34878D82A}">
                    <a16:rowId xmlns:a16="http://schemas.microsoft.com/office/drawing/2014/main" val="3995479423"/>
                  </a:ext>
                </a:extLst>
              </a:tr>
              <a:tr h="5445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10/11/2024</a:t>
                      </a:r>
                      <a:endParaRPr lang="en-AE" sz="1050" dirty="0"/>
                    </a:p>
                    <a:p>
                      <a:endParaRPr lang="en-AE" sz="105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I met with my client to discuss further what his requirements were regarding his design ideas and what exactly he was looking for. </a:t>
                      </a:r>
                      <a:endParaRPr lang="en-AE" sz="1050" dirty="0"/>
                    </a:p>
                  </a:txBody>
                  <a:tcPr/>
                </a:tc>
                <a:tc>
                  <a:txBody>
                    <a:bodyPr/>
                    <a:lstStyle/>
                    <a:p>
                      <a:r>
                        <a:rPr lang="en-US" sz="1050" dirty="0"/>
                        <a:t>I asked my client 12 questions that can be seen on the previous slide. </a:t>
                      </a:r>
                      <a:endParaRPr lang="en-AE" sz="1050" dirty="0"/>
                    </a:p>
                  </a:txBody>
                  <a:tcPr/>
                </a:tc>
                <a:tc>
                  <a:txBody>
                    <a:bodyPr/>
                    <a:lstStyle/>
                    <a:p>
                      <a:r>
                        <a:rPr lang="en-US" sz="1050" dirty="0"/>
                        <a:t>This has given me a </a:t>
                      </a:r>
                      <a:r>
                        <a:rPr lang="en-US" sz="1050" dirty="0" err="1"/>
                        <a:t>grest</a:t>
                      </a:r>
                      <a:r>
                        <a:rPr lang="en-US" sz="1050" dirty="0"/>
                        <a:t> insight to my client and what he wants. </a:t>
                      </a:r>
                      <a:endParaRPr lang="en-AE" sz="105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05/12/2024</a:t>
                      </a:r>
                      <a:endParaRPr lang="en-AE" sz="105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E" sz="1050" dirty="0"/>
                    </a:p>
                  </a:txBody>
                  <a:tcPr/>
                </a:tc>
                <a:extLst>
                  <a:ext uri="{0D108BD9-81ED-4DB2-BD59-A6C34878D82A}">
                    <a16:rowId xmlns:a16="http://schemas.microsoft.com/office/drawing/2014/main" val="3865247879"/>
                  </a:ext>
                </a:extLst>
              </a:tr>
              <a:tr h="5445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05/12/2024</a:t>
                      </a:r>
                      <a:endParaRPr lang="en-AE" sz="1050" dirty="0"/>
                    </a:p>
                    <a:p>
                      <a:endParaRPr lang="en-AE" sz="1050" dirty="0"/>
                    </a:p>
                  </a:txBody>
                  <a:tcPr/>
                </a:tc>
                <a:tc>
                  <a:txBody>
                    <a:bodyPr/>
                    <a:lstStyle/>
                    <a:p>
                      <a:r>
                        <a:rPr lang="en-US" sz="1050" dirty="0"/>
                        <a:t>I met with my client to show him the 6 designs I completed and to have his opinion on them to further enhance the design process. </a:t>
                      </a:r>
                      <a:endParaRPr lang="en-AE" sz="1050" dirty="0"/>
                    </a:p>
                  </a:txBody>
                  <a:tcPr/>
                </a:tc>
                <a:tc>
                  <a:txBody>
                    <a:bodyPr/>
                    <a:lstStyle/>
                    <a:p>
                      <a:r>
                        <a:rPr lang="en-US" sz="1050" dirty="0"/>
                        <a:t>The designs were very well received and client really liked number 4 but also considered number 3. </a:t>
                      </a:r>
                      <a:endParaRPr lang="en-AE" sz="1050" dirty="0"/>
                    </a:p>
                  </a:txBody>
                  <a:tcPr/>
                </a:tc>
                <a:tc>
                  <a:txBody>
                    <a:bodyPr/>
                    <a:lstStyle/>
                    <a:p>
                      <a:r>
                        <a:rPr lang="en-US" sz="1050" dirty="0"/>
                        <a:t>I have decided to go ahead with design 4 as I also feel it is a very good design to further develop. </a:t>
                      </a:r>
                      <a:endParaRPr lang="en-AE" sz="105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25/01/2025</a:t>
                      </a:r>
                      <a:endParaRPr lang="en-AE" sz="1050" dirty="0"/>
                    </a:p>
                    <a:p>
                      <a:endParaRPr lang="en-AE" sz="1050" dirty="0"/>
                    </a:p>
                  </a:txBody>
                  <a:tcPr/>
                </a:tc>
                <a:extLst>
                  <a:ext uri="{0D108BD9-81ED-4DB2-BD59-A6C34878D82A}">
                    <a16:rowId xmlns:a16="http://schemas.microsoft.com/office/drawing/2014/main" val="2962026360"/>
                  </a:ext>
                </a:extLst>
              </a:tr>
              <a:tr h="697012">
                <a:tc>
                  <a:txBody>
                    <a:bodyPr/>
                    <a:lstStyle/>
                    <a:p>
                      <a:r>
                        <a:rPr lang="en-US" sz="1050" dirty="0"/>
                        <a:t>25/01/2025</a:t>
                      </a:r>
                      <a:endParaRPr lang="en-AE" sz="1050" dirty="0"/>
                    </a:p>
                  </a:txBody>
                  <a:tcPr/>
                </a:tc>
                <a:tc>
                  <a:txBody>
                    <a:bodyPr/>
                    <a:lstStyle/>
                    <a:p>
                      <a:r>
                        <a:rPr lang="en-US" sz="1050" dirty="0"/>
                        <a:t>I met with my client to show him the final 6 designs so he has seen in total 12 of my designs to decide which one we would like to follow through with.</a:t>
                      </a:r>
                      <a:endParaRPr lang="en-AE" sz="1050" dirty="0"/>
                    </a:p>
                  </a:txBody>
                  <a:tcPr/>
                </a:tc>
                <a:tc>
                  <a:txBody>
                    <a:bodyPr/>
                    <a:lstStyle/>
                    <a:p>
                      <a:r>
                        <a:rPr lang="en-US" sz="1050" dirty="0"/>
                        <a:t>The designs my client was most attracted to was design number 4 with number 3 and 11 as close seconds.</a:t>
                      </a:r>
                      <a:endParaRPr lang="en-AE" sz="1050" dirty="0"/>
                    </a:p>
                  </a:txBody>
                  <a:tcPr/>
                </a:tc>
                <a:tc>
                  <a:txBody>
                    <a:bodyPr/>
                    <a:lstStyle/>
                    <a:p>
                      <a:r>
                        <a:rPr lang="en-US" sz="1050" dirty="0"/>
                        <a:t>I have decided to commit to developing design 4 as it was mine and my clients top pick.</a:t>
                      </a:r>
                      <a:endParaRPr lang="en-AE" sz="105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01/02/2025</a:t>
                      </a:r>
                      <a:endParaRPr lang="en-AE" sz="1050" dirty="0"/>
                    </a:p>
                    <a:p>
                      <a:endParaRPr lang="en-AE" sz="1050" dirty="0"/>
                    </a:p>
                  </a:txBody>
                  <a:tcPr/>
                </a:tc>
                <a:extLst>
                  <a:ext uri="{0D108BD9-81ED-4DB2-BD59-A6C34878D82A}">
                    <a16:rowId xmlns:a16="http://schemas.microsoft.com/office/drawing/2014/main" val="187040819"/>
                  </a:ext>
                </a:extLst>
              </a:tr>
              <a:tr h="5445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01/02/2025</a:t>
                      </a:r>
                      <a:endParaRPr lang="en-AE" sz="1050" dirty="0"/>
                    </a:p>
                    <a:p>
                      <a:endParaRPr lang="en-AE" sz="1050" dirty="0"/>
                    </a:p>
                  </a:txBody>
                  <a:tcPr/>
                </a:tc>
                <a:tc>
                  <a:txBody>
                    <a:bodyPr/>
                    <a:lstStyle/>
                    <a:p>
                      <a:r>
                        <a:rPr lang="en-US" sz="1050" dirty="0"/>
                        <a:t>I met with my client to discuss about how to develop my idea and what features to add to make the final design.</a:t>
                      </a:r>
                      <a:endParaRPr lang="en-AE" sz="1050" dirty="0"/>
                    </a:p>
                  </a:txBody>
                  <a:tcPr/>
                </a:tc>
                <a:tc>
                  <a:txBody>
                    <a:bodyPr/>
                    <a:lstStyle/>
                    <a:p>
                      <a:r>
                        <a:rPr lang="en-US" sz="1050" dirty="0"/>
                        <a:t>We worked a lot out about what we want to add and how we would add it to further develop my design.</a:t>
                      </a:r>
                      <a:endParaRPr lang="en-AE" sz="1050" dirty="0"/>
                    </a:p>
                  </a:txBody>
                  <a:tcPr/>
                </a:tc>
                <a:tc>
                  <a:txBody>
                    <a:bodyPr/>
                    <a:lstStyle/>
                    <a:p>
                      <a:r>
                        <a:rPr lang="en-US" sz="1050" dirty="0"/>
                        <a:t>We decided to add a tray, backboards , hooks and caps for the nets onto my design.</a:t>
                      </a:r>
                      <a:endParaRPr lang="en-AE" sz="105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15/02/2025</a:t>
                      </a:r>
                      <a:endParaRPr lang="en-AE" sz="105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E" sz="1050" dirty="0"/>
                    </a:p>
                  </a:txBody>
                  <a:tcPr/>
                </a:tc>
                <a:extLst>
                  <a:ext uri="{0D108BD9-81ED-4DB2-BD59-A6C34878D82A}">
                    <a16:rowId xmlns:a16="http://schemas.microsoft.com/office/drawing/2014/main" val="1008014558"/>
                  </a:ext>
                </a:extLst>
              </a:tr>
              <a:tr h="5445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15/02/2025</a:t>
                      </a:r>
                      <a:endParaRPr lang="en-AE" sz="1050" dirty="0"/>
                    </a:p>
                    <a:p>
                      <a:endParaRPr lang="en-AE" sz="1050" dirty="0"/>
                    </a:p>
                  </a:txBody>
                  <a:tcPr/>
                </a:tc>
                <a:tc>
                  <a:txBody>
                    <a:bodyPr/>
                    <a:lstStyle/>
                    <a:p>
                      <a:r>
                        <a:rPr lang="en-US" sz="1050" dirty="0"/>
                        <a:t>I showed my client the finished and developed final design to talk about how to manufacture it.</a:t>
                      </a:r>
                      <a:endParaRPr lang="en-AE" sz="1050" dirty="0"/>
                    </a:p>
                  </a:txBody>
                  <a:tcPr/>
                </a:tc>
                <a:tc>
                  <a:txBody>
                    <a:bodyPr/>
                    <a:lstStyle/>
                    <a:p>
                      <a:r>
                        <a:rPr lang="en-US" sz="1050" dirty="0"/>
                        <a:t>My client really liked how the final design looked and we had a good talk about how we would produce it.</a:t>
                      </a:r>
                      <a:endParaRPr lang="en-AE" sz="1050" dirty="0"/>
                    </a:p>
                  </a:txBody>
                  <a:tcPr/>
                </a:tc>
                <a:tc>
                  <a:txBody>
                    <a:bodyPr/>
                    <a:lstStyle/>
                    <a:p>
                      <a:r>
                        <a:rPr lang="en-US" sz="1050" dirty="0"/>
                        <a:t>We will use a range of different methods and materials for the production of it including using :cutting wood, 3D printing  </a:t>
                      </a:r>
                      <a:endParaRPr lang="en-AE" sz="1050" dirty="0"/>
                    </a:p>
                  </a:txBody>
                  <a:tcPr/>
                </a:tc>
                <a:tc>
                  <a:txBody>
                    <a:bodyPr/>
                    <a:lstStyle/>
                    <a:p>
                      <a:r>
                        <a:rPr lang="en-AE" sz="1050" dirty="0"/>
                        <a:t>07/03/2025</a:t>
                      </a:r>
                    </a:p>
                  </a:txBody>
                  <a:tcPr/>
                </a:tc>
                <a:extLst>
                  <a:ext uri="{0D108BD9-81ED-4DB2-BD59-A6C34878D82A}">
                    <a16:rowId xmlns:a16="http://schemas.microsoft.com/office/drawing/2014/main" val="1049908721"/>
                  </a:ext>
                </a:extLst>
              </a:tr>
              <a:tr h="5751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E" sz="1050" dirty="0"/>
                        <a:t>07/03/2025</a:t>
                      </a:r>
                    </a:p>
                    <a:p>
                      <a:endParaRPr lang="en-AE" sz="1050" dirty="0"/>
                    </a:p>
                  </a:txBody>
                  <a:tcPr/>
                </a:tc>
                <a:tc>
                  <a:txBody>
                    <a:bodyPr/>
                    <a:lstStyle/>
                    <a:p>
                      <a:r>
                        <a:rPr lang="en-AE" sz="1050" dirty="0"/>
                        <a:t>Should the product be manufactured using more traditional hand tools or automated methods such as 3D printing and laser cutting.</a:t>
                      </a:r>
                    </a:p>
                  </a:txBody>
                  <a:tcPr/>
                </a:tc>
                <a:tc>
                  <a:txBody>
                    <a:bodyPr/>
                    <a:lstStyle/>
                    <a:p>
                      <a:r>
                        <a:rPr lang="en-AE" sz="1050" dirty="0"/>
                        <a:t>Due to time constraints and the level of energy required we opted to use more modern methods e.g. CNC routers</a:t>
                      </a:r>
                    </a:p>
                  </a:txBody>
                  <a:tcPr/>
                </a:tc>
                <a:tc>
                  <a:txBody>
                    <a:bodyPr/>
                    <a:lstStyle/>
                    <a:p>
                      <a:r>
                        <a:rPr lang="en-AE" sz="1050" dirty="0"/>
                        <a:t>I will now create the file on 2D design and other CAD </a:t>
                      </a:r>
                      <a:r>
                        <a:rPr lang="en-AE" sz="1050" dirty="0" err="1"/>
                        <a:t>softwares</a:t>
                      </a:r>
                      <a:r>
                        <a:rPr lang="en-AE" sz="1050" dirty="0"/>
                        <a:t> and transport it to the machine to begin manufacturing.</a:t>
                      </a:r>
                    </a:p>
                  </a:txBody>
                  <a:tcPr/>
                </a:tc>
                <a:tc>
                  <a:txBody>
                    <a:bodyPr/>
                    <a:lstStyle/>
                    <a:p>
                      <a:r>
                        <a:rPr lang="en-AE" sz="1050" dirty="0"/>
                        <a:t>12/03/2025</a:t>
                      </a:r>
                    </a:p>
                  </a:txBody>
                  <a:tcPr/>
                </a:tc>
                <a:extLst>
                  <a:ext uri="{0D108BD9-81ED-4DB2-BD59-A6C34878D82A}">
                    <a16:rowId xmlns:a16="http://schemas.microsoft.com/office/drawing/2014/main" val="4038374644"/>
                  </a:ext>
                </a:extLst>
              </a:tr>
              <a:tr h="697012">
                <a:tc>
                  <a:txBody>
                    <a:bodyPr/>
                    <a:lstStyle/>
                    <a:p>
                      <a:r>
                        <a:rPr lang="en-AE" sz="1050" dirty="0"/>
                        <a:t>12/03/2025</a:t>
                      </a:r>
                    </a:p>
                  </a:txBody>
                  <a:tcPr/>
                </a:tc>
                <a:tc>
                  <a:txBody>
                    <a:bodyPr/>
                    <a:lstStyle/>
                    <a:p>
                      <a:r>
                        <a:rPr lang="en-AE" sz="1050" dirty="0"/>
                        <a:t>With my client </a:t>
                      </a:r>
                      <a:r>
                        <a:rPr lang="en-US" sz="1050" dirty="0"/>
                        <a:t>I</a:t>
                      </a:r>
                      <a:r>
                        <a:rPr lang="en-AE" sz="1050" dirty="0"/>
                        <a:t> discussed different finishes that could be applied to the product. The main reason for this was to make the product more durable to withstand the conditions at sea.</a:t>
                      </a:r>
                    </a:p>
                  </a:txBody>
                  <a:tcPr/>
                </a:tc>
                <a:tc>
                  <a:txBody>
                    <a:bodyPr/>
                    <a:lstStyle/>
                    <a:p>
                      <a:r>
                        <a:rPr lang="en-AE" sz="1050" dirty="0"/>
                        <a:t>Me and my client looked at multiple different finishes such as furnish, spray paint and lacor and explored them deeply.</a:t>
                      </a:r>
                    </a:p>
                  </a:txBody>
                  <a:tcPr/>
                </a:tc>
                <a:tc>
                  <a:txBody>
                    <a:bodyPr/>
                    <a:lstStyle/>
                    <a:p>
                      <a:r>
                        <a:rPr lang="en-AE" sz="1050" dirty="0"/>
                        <a:t>Overall, we decided to finish the product with polyurethane as we believed it was the most suitable for our product.</a:t>
                      </a:r>
                    </a:p>
                  </a:txBody>
                  <a:tcPr/>
                </a:tc>
                <a:tc>
                  <a:txBody>
                    <a:bodyPr/>
                    <a:lstStyle/>
                    <a:p>
                      <a:r>
                        <a:rPr lang="en-AE" sz="1050" dirty="0"/>
                        <a:t>28/03/2025</a:t>
                      </a:r>
                    </a:p>
                  </a:txBody>
                  <a:tcPr/>
                </a:tc>
                <a:extLst>
                  <a:ext uri="{0D108BD9-81ED-4DB2-BD59-A6C34878D82A}">
                    <a16:rowId xmlns:a16="http://schemas.microsoft.com/office/drawing/2014/main" val="3722576555"/>
                  </a:ext>
                </a:extLst>
              </a:tr>
              <a:tr h="820610">
                <a:tc>
                  <a:txBody>
                    <a:bodyPr/>
                    <a:lstStyle/>
                    <a:p>
                      <a:r>
                        <a:rPr lang="en-AE" sz="1050" dirty="0"/>
                        <a:t>28/03/2025</a:t>
                      </a:r>
                    </a:p>
                  </a:txBody>
                  <a:tcPr/>
                </a:tc>
                <a:tc>
                  <a:txBody>
                    <a:bodyPr/>
                    <a:lstStyle/>
                    <a:p>
                      <a:r>
                        <a:rPr lang="en-AE" sz="1050" dirty="0"/>
                        <a:t> Me and my client went on a fishing day and tested the product out on his boat and discussed the overall positive and negatives.</a:t>
                      </a:r>
                    </a:p>
                  </a:txBody>
                  <a:tcPr/>
                </a:tc>
                <a:tc>
                  <a:txBody>
                    <a:bodyPr/>
                    <a:lstStyle/>
                    <a:p>
                      <a:r>
                        <a:rPr lang="en-AE" sz="1050" dirty="0"/>
                        <a:t>Although my client liked the functionality of the product he commented in particular in the aesthetic stating that the colour didn’t match the aesthetic. </a:t>
                      </a:r>
                    </a:p>
                  </a:txBody>
                  <a:tcPr/>
                </a:tc>
                <a:tc>
                  <a:txBody>
                    <a:bodyPr/>
                    <a:lstStyle/>
                    <a:p>
                      <a:r>
                        <a:rPr lang="en-AE" sz="1050" dirty="0"/>
                        <a:t>We decided to plan on the improvements of the product and to develop it further. We did this by changing the colour.</a:t>
                      </a:r>
                    </a:p>
                  </a:txBody>
                  <a:tcPr/>
                </a:tc>
                <a:tc>
                  <a:txBody>
                    <a:bodyPr/>
                    <a:lstStyle/>
                    <a:p>
                      <a:endParaRPr lang="en-AE" sz="1050" dirty="0"/>
                    </a:p>
                  </a:txBody>
                  <a:tcPr/>
                </a:tc>
                <a:extLst>
                  <a:ext uri="{0D108BD9-81ED-4DB2-BD59-A6C34878D82A}">
                    <a16:rowId xmlns:a16="http://schemas.microsoft.com/office/drawing/2014/main" val="1511687172"/>
                  </a:ext>
                </a:extLst>
              </a:tr>
            </a:tbl>
          </a:graphicData>
        </a:graphic>
      </p:graphicFrame>
      <p:sp>
        <p:nvSpPr>
          <p:cNvPr id="4" name="Rectangle: Rounded Corners 3">
            <a:extLst>
              <a:ext uri="{FF2B5EF4-FFF2-40B4-BE49-F238E27FC236}">
                <a16:creationId xmlns:a16="http://schemas.microsoft.com/office/drawing/2014/main" id="{0A260A0E-C084-FB54-C40D-CBCEFF8F5565}"/>
              </a:ext>
            </a:extLst>
          </p:cNvPr>
          <p:cNvSpPr/>
          <p:nvPr/>
        </p:nvSpPr>
        <p:spPr>
          <a:xfrm>
            <a:off x="87044" y="1"/>
            <a:ext cx="4110604" cy="408878"/>
          </a:xfrm>
          <a:prstGeom prst="roundRect">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lIns="68580" tIns="34291" rIns="68580" bIns="34291" rtlCol="0" anchor="ctr"/>
          <a:lstStyle/>
          <a:p>
            <a:pPr algn="ctr"/>
            <a:r>
              <a:rPr lang="en-US" sz="3000" dirty="0">
                <a:solidFill>
                  <a:schemeClr val="tx1"/>
                </a:solidFill>
              </a:rPr>
              <a:t>Client</a:t>
            </a:r>
            <a:r>
              <a:rPr lang="en-US" sz="3000" dirty="0">
                <a:solidFill>
                  <a:schemeClr val="accent6"/>
                </a:solidFill>
              </a:rPr>
              <a:t> </a:t>
            </a:r>
            <a:r>
              <a:rPr lang="en-US" sz="3000" dirty="0">
                <a:solidFill>
                  <a:schemeClr val="tx1"/>
                </a:solidFill>
              </a:rPr>
              <a:t>consultant</a:t>
            </a:r>
            <a:r>
              <a:rPr lang="en-US" sz="3000" dirty="0">
                <a:solidFill>
                  <a:schemeClr val="accent6"/>
                </a:solidFill>
              </a:rPr>
              <a:t>  </a:t>
            </a:r>
            <a:endParaRPr lang="en-AE" sz="3000" dirty="0">
              <a:solidFill>
                <a:schemeClr val="accent6"/>
              </a:solidFill>
            </a:endParaRPr>
          </a:p>
        </p:txBody>
      </p:sp>
    </p:spTree>
    <p:extLst>
      <p:ext uri="{BB962C8B-B14F-4D97-AF65-F5344CB8AC3E}">
        <p14:creationId xmlns:p14="http://schemas.microsoft.com/office/powerpoint/2010/main" val="28975981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70EDA795-C0E1-15E9-E27C-D8236DF514F3}"/>
              </a:ext>
            </a:extLst>
          </p:cNvPr>
          <p:cNvSpPr/>
          <p:nvPr/>
        </p:nvSpPr>
        <p:spPr>
          <a:xfrm>
            <a:off x="19568" y="27493"/>
            <a:ext cx="4999903" cy="4748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solidFill>
                  <a:schemeClr val="tx1"/>
                </a:solidFill>
                <a:latin typeface="Congenial" panose="020F0502020204030204" pitchFamily="34" charset="0"/>
              </a:rPr>
              <a:t>Natural &amp; Manufactured Wood Research</a:t>
            </a:r>
            <a:endParaRPr lang="en-AE" sz="2000" dirty="0">
              <a:solidFill>
                <a:schemeClr val="tx1"/>
              </a:solidFill>
              <a:latin typeface="Congenial" panose="020F0502020204030204" pitchFamily="34" charset="0"/>
            </a:endParaRPr>
          </a:p>
        </p:txBody>
      </p:sp>
      <p:pic>
        <p:nvPicPr>
          <p:cNvPr id="1026" name="Picture 2" descr="Woodcraft Natural Pine Wood Rectangle Board Panel for Arts Craft (10  Pieces) (10cm x 4 cm (6mm Thickness)) : Amazon.ae: Arts &amp; Crafts">
            <a:extLst>
              <a:ext uri="{FF2B5EF4-FFF2-40B4-BE49-F238E27FC236}">
                <a16:creationId xmlns:a16="http://schemas.microsoft.com/office/drawing/2014/main" id="{B7AD30E0-BDFA-09EF-C543-8DF852A4D3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390" y="655629"/>
            <a:ext cx="1512916" cy="151291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s Oak Wood Right for You? Benefits &amp; Interesting Facts">
            <a:extLst>
              <a:ext uri="{FF2B5EF4-FFF2-40B4-BE49-F238E27FC236}">
                <a16:creationId xmlns:a16="http://schemas.microsoft.com/office/drawing/2014/main" id="{36B9BDFC-F6C2-E14E-F2E1-EAE6316B02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4286" y="624155"/>
            <a:ext cx="1512915" cy="151291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7x1 Inch Spruce Planed Timber (L)900mm (W)169 (H)21mm Pack of 2 | DIY at B&amp;Q">
            <a:extLst>
              <a:ext uri="{FF2B5EF4-FFF2-40B4-BE49-F238E27FC236}">
                <a16:creationId xmlns:a16="http://schemas.microsoft.com/office/drawing/2014/main" id="{3A726EA2-9A62-39E9-B10B-5BB612E967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10672" y="655631"/>
            <a:ext cx="1512914" cy="151291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ommercial Plywood 1.2m x 2.4m - China, Grade B">
            <a:extLst>
              <a:ext uri="{FF2B5EF4-FFF2-40B4-BE49-F238E27FC236}">
                <a16:creationId xmlns:a16="http://schemas.microsoft.com/office/drawing/2014/main" id="{35C60CCF-5E69-7555-7E8E-E5A2D750106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7277"/>
          <a:stretch/>
        </p:blipFill>
        <p:spPr bwMode="auto">
          <a:xfrm>
            <a:off x="7568462" y="619687"/>
            <a:ext cx="1670406" cy="154885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Buy Marine Plywood at Good Price - MIH HOME">
            <a:extLst>
              <a:ext uri="{FF2B5EF4-FFF2-40B4-BE49-F238E27FC236}">
                <a16:creationId xmlns:a16="http://schemas.microsoft.com/office/drawing/2014/main" id="{7B399C06-8EC7-5FB1-6AFF-1B2D60BA472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54848" y="619687"/>
            <a:ext cx="2202818" cy="154885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Juvale 30 Pack MDF Wood Board, Medium Density Fiberboard, Hardwood Board (6  x 8 in, Brown) : Amazon.ae: Arts &amp; Crafts">
            <a:extLst>
              <a:ext uri="{FF2B5EF4-FFF2-40B4-BE49-F238E27FC236}">
                <a16:creationId xmlns:a16="http://schemas.microsoft.com/office/drawing/2014/main" id="{0192BE33-C125-ED8B-83C2-3E526FA0760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11313"/>
          <a:stretch/>
        </p:blipFill>
        <p:spPr bwMode="auto">
          <a:xfrm>
            <a:off x="5716569" y="639891"/>
            <a:ext cx="1670407" cy="1481441"/>
          </a:xfrm>
          <a:prstGeom prst="rect">
            <a:avLst/>
          </a:prstGeom>
          <a:noFill/>
          <a:extLst>
            <a:ext uri="{909E8E84-426E-40DD-AFC4-6F175D3DCCD1}">
              <a14:hiddenFill xmlns:a14="http://schemas.microsoft.com/office/drawing/2010/main">
                <a:solidFill>
                  <a:srgbClr val="FFFFFF"/>
                </a:solidFill>
              </a14:hiddenFill>
            </a:ext>
          </a:extLst>
        </p:spPr>
      </p:pic>
      <p:sp>
        <p:nvSpPr>
          <p:cNvPr id="5" name="Flowchart: Process 4">
            <a:extLst>
              <a:ext uri="{FF2B5EF4-FFF2-40B4-BE49-F238E27FC236}">
                <a16:creationId xmlns:a16="http://schemas.microsoft.com/office/drawing/2014/main" id="{0146D1C9-656B-1D85-8A65-8837BE8362B8}"/>
              </a:ext>
            </a:extLst>
          </p:cNvPr>
          <p:cNvSpPr/>
          <p:nvPr/>
        </p:nvSpPr>
        <p:spPr>
          <a:xfrm>
            <a:off x="95390" y="2168545"/>
            <a:ext cx="1668559" cy="4661961"/>
          </a:xfrm>
          <a:prstGeom prst="flowChart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solidFill>
                  <a:schemeClr val="tx1"/>
                </a:solidFill>
              </a:rPr>
              <a:t>Type of wood?</a:t>
            </a:r>
          </a:p>
          <a:p>
            <a:r>
              <a:rPr lang="en-US" sz="1050" b="1" dirty="0">
                <a:solidFill>
                  <a:schemeClr val="tx1"/>
                </a:solidFill>
              </a:rPr>
              <a:t>Soft wood/ Pine</a:t>
            </a:r>
          </a:p>
          <a:p>
            <a:endParaRPr lang="en-US" sz="1050" b="1" dirty="0">
              <a:solidFill>
                <a:schemeClr val="tx1"/>
              </a:solidFill>
            </a:endParaRPr>
          </a:p>
          <a:p>
            <a:r>
              <a:rPr lang="en-US" sz="1050" b="1" dirty="0">
                <a:solidFill>
                  <a:schemeClr val="tx1"/>
                </a:solidFill>
              </a:rPr>
              <a:t>Available in school?</a:t>
            </a:r>
          </a:p>
          <a:p>
            <a:r>
              <a:rPr lang="en-US" sz="1050" b="1" dirty="0">
                <a:solidFill>
                  <a:schemeClr val="tx1"/>
                </a:solidFill>
              </a:rPr>
              <a:t>Yes but in limited amounts due to living in a desert.</a:t>
            </a:r>
          </a:p>
          <a:p>
            <a:endParaRPr lang="en-US" sz="1050" b="1" dirty="0">
              <a:solidFill>
                <a:schemeClr val="tx1"/>
              </a:solidFill>
            </a:endParaRPr>
          </a:p>
          <a:p>
            <a:r>
              <a:rPr lang="en-US" sz="1050" b="1" dirty="0">
                <a:solidFill>
                  <a:schemeClr val="tx1"/>
                </a:solidFill>
              </a:rPr>
              <a:t>What are common uses?</a:t>
            </a:r>
          </a:p>
          <a:p>
            <a:r>
              <a:rPr lang="en-US" sz="1050" b="1" i="0" dirty="0">
                <a:solidFill>
                  <a:srgbClr val="1F1F1F"/>
                </a:solidFill>
                <a:effectLst/>
                <a:latin typeface="Google Sans"/>
              </a:rPr>
              <a:t> </a:t>
            </a:r>
            <a:r>
              <a:rPr lang="en-US" sz="1050" b="1" i="0" dirty="0">
                <a:solidFill>
                  <a:srgbClr val="040C28"/>
                </a:solidFill>
                <a:effectLst/>
                <a:latin typeface="Google Sans"/>
              </a:rPr>
              <a:t>structural timber, flooring, furniture, toys, poles, sleepers, posts, landscaping, mining timbers, lining</a:t>
            </a:r>
            <a:endParaRPr lang="en-US" sz="1050" b="1" dirty="0">
              <a:solidFill>
                <a:schemeClr val="tx1"/>
              </a:solidFill>
            </a:endParaRPr>
          </a:p>
          <a:p>
            <a:endParaRPr lang="en-US" sz="1050" b="1" dirty="0">
              <a:solidFill>
                <a:schemeClr val="tx1"/>
              </a:solidFill>
            </a:endParaRPr>
          </a:p>
          <a:p>
            <a:r>
              <a:rPr lang="en-US" sz="1050" b="1" dirty="0">
                <a:solidFill>
                  <a:schemeClr val="tx1"/>
                </a:solidFill>
              </a:rPr>
              <a:t>Is it expensive?</a:t>
            </a:r>
          </a:p>
          <a:p>
            <a:r>
              <a:rPr lang="en-US" sz="1050" b="1" dirty="0">
                <a:solidFill>
                  <a:schemeClr val="tx1"/>
                </a:solidFill>
              </a:rPr>
              <a:t>No, it is one of the most affordable types of wood on the market</a:t>
            </a:r>
          </a:p>
          <a:p>
            <a:endParaRPr lang="en-US" sz="1050" b="1" dirty="0">
              <a:solidFill>
                <a:schemeClr val="tx1"/>
              </a:solidFill>
            </a:endParaRPr>
          </a:p>
          <a:p>
            <a:r>
              <a:rPr lang="en-US" sz="1050" b="1" dirty="0">
                <a:solidFill>
                  <a:schemeClr val="tx1"/>
                </a:solidFill>
              </a:rPr>
              <a:t>What rating?</a:t>
            </a:r>
          </a:p>
          <a:p>
            <a:r>
              <a:rPr lang="en-US" sz="1050" b="1" dirty="0">
                <a:solidFill>
                  <a:schemeClr val="tx1"/>
                </a:solidFill>
              </a:rPr>
              <a:t>7/10</a:t>
            </a:r>
          </a:p>
          <a:p>
            <a:endParaRPr lang="en-US" sz="1050" b="1" dirty="0">
              <a:solidFill>
                <a:schemeClr val="tx1"/>
              </a:solidFill>
            </a:endParaRPr>
          </a:p>
          <a:p>
            <a:r>
              <a:rPr lang="en-US" sz="1050" b="1" dirty="0">
                <a:solidFill>
                  <a:schemeClr val="tx1"/>
                </a:solidFill>
              </a:rPr>
              <a:t>Conclusion?</a:t>
            </a:r>
          </a:p>
          <a:p>
            <a:r>
              <a:rPr lang="en-US" sz="1050" b="1" dirty="0">
                <a:solidFill>
                  <a:schemeClr val="tx1"/>
                </a:solidFill>
              </a:rPr>
              <a:t>Pine would is durable so it wouldn’t be a bad option however it isn’t waterproof so it is not suitable for boats</a:t>
            </a:r>
            <a:endParaRPr lang="en-AE" sz="1050" b="1" dirty="0">
              <a:solidFill>
                <a:schemeClr val="tx1"/>
              </a:solidFill>
            </a:endParaRPr>
          </a:p>
        </p:txBody>
      </p:sp>
      <p:sp>
        <p:nvSpPr>
          <p:cNvPr id="8" name="Flowchart: Process 7">
            <a:extLst>
              <a:ext uri="{FF2B5EF4-FFF2-40B4-BE49-F238E27FC236}">
                <a16:creationId xmlns:a16="http://schemas.microsoft.com/office/drawing/2014/main" id="{6238CAD4-E883-0423-336B-B1AB1993D062}"/>
              </a:ext>
            </a:extLst>
          </p:cNvPr>
          <p:cNvSpPr/>
          <p:nvPr/>
        </p:nvSpPr>
        <p:spPr>
          <a:xfrm>
            <a:off x="1924286" y="2235808"/>
            <a:ext cx="1668559" cy="4594698"/>
          </a:xfrm>
          <a:prstGeom prst="flowChart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100" b="1" dirty="0">
                <a:solidFill>
                  <a:schemeClr val="tx1"/>
                </a:solidFill>
              </a:rPr>
              <a:t>Type of wood?</a:t>
            </a:r>
          </a:p>
          <a:p>
            <a:r>
              <a:rPr lang="en-US" sz="1100" b="1" dirty="0">
                <a:solidFill>
                  <a:schemeClr val="tx1"/>
                </a:solidFill>
              </a:rPr>
              <a:t>Hardwood/ Oak</a:t>
            </a:r>
          </a:p>
          <a:p>
            <a:endParaRPr lang="en-US" sz="1100" b="1" dirty="0">
              <a:solidFill>
                <a:schemeClr val="tx1"/>
              </a:solidFill>
            </a:endParaRPr>
          </a:p>
          <a:p>
            <a:r>
              <a:rPr lang="en-US" sz="1100" b="1" dirty="0">
                <a:solidFill>
                  <a:schemeClr val="tx1"/>
                </a:solidFill>
              </a:rPr>
              <a:t>Available in school?</a:t>
            </a:r>
          </a:p>
          <a:p>
            <a:r>
              <a:rPr lang="en-US" sz="1100" b="1" dirty="0">
                <a:solidFill>
                  <a:schemeClr val="tx1"/>
                </a:solidFill>
              </a:rPr>
              <a:t>Very limited amounts available.</a:t>
            </a:r>
          </a:p>
          <a:p>
            <a:endParaRPr lang="en-US" sz="1100" b="1" dirty="0">
              <a:solidFill>
                <a:schemeClr val="tx1"/>
              </a:solidFill>
            </a:endParaRPr>
          </a:p>
          <a:p>
            <a:r>
              <a:rPr lang="en-US" sz="1100" b="1" dirty="0">
                <a:solidFill>
                  <a:schemeClr val="tx1"/>
                </a:solidFill>
              </a:rPr>
              <a:t>What are common uses?</a:t>
            </a:r>
            <a:r>
              <a:rPr lang="en-US" sz="1100" b="0" i="0" dirty="0">
                <a:solidFill>
                  <a:srgbClr val="040C28"/>
                </a:solidFill>
                <a:effectLst/>
                <a:latin typeface="Google Sans"/>
              </a:rPr>
              <a:t> </a:t>
            </a:r>
            <a:r>
              <a:rPr lang="en-US" sz="1100" b="1" i="0" dirty="0">
                <a:solidFill>
                  <a:srgbClr val="040C28"/>
                </a:solidFill>
                <a:effectLst/>
                <a:latin typeface="Google Sans"/>
              </a:rPr>
              <a:t>furniture, joinery, flooring, </a:t>
            </a:r>
            <a:r>
              <a:rPr lang="en-US" sz="1100" b="1" i="0" dirty="0" err="1">
                <a:solidFill>
                  <a:srgbClr val="040C28"/>
                </a:solidFill>
                <a:effectLst/>
                <a:latin typeface="Google Sans"/>
              </a:rPr>
              <a:t>panelling</a:t>
            </a:r>
            <a:r>
              <a:rPr lang="en-US" sz="1100" b="1" i="0" dirty="0">
                <a:solidFill>
                  <a:srgbClr val="040C28"/>
                </a:solidFill>
                <a:effectLst/>
                <a:latin typeface="Google Sans"/>
              </a:rPr>
              <a:t>, decking and veneers</a:t>
            </a:r>
            <a:r>
              <a:rPr lang="en-US" sz="1100" b="1" i="0" dirty="0">
                <a:solidFill>
                  <a:srgbClr val="1F1F1F"/>
                </a:solidFill>
                <a:effectLst/>
                <a:latin typeface="Google Sans"/>
              </a:rPr>
              <a:t>.</a:t>
            </a:r>
            <a:endParaRPr lang="en-US" sz="1100" b="1" dirty="0">
              <a:solidFill>
                <a:schemeClr val="tx1"/>
              </a:solidFill>
            </a:endParaRPr>
          </a:p>
          <a:p>
            <a:endParaRPr lang="en-US" sz="1100" b="1" dirty="0">
              <a:solidFill>
                <a:schemeClr val="tx1"/>
              </a:solidFill>
            </a:endParaRPr>
          </a:p>
          <a:p>
            <a:r>
              <a:rPr lang="en-US" sz="1100" b="1" dirty="0">
                <a:solidFill>
                  <a:schemeClr val="tx1"/>
                </a:solidFill>
              </a:rPr>
              <a:t>Is it expensive?</a:t>
            </a:r>
          </a:p>
          <a:p>
            <a:r>
              <a:rPr lang="en-US" sz="1100" b="1" dirty="0">
                <a:solidFill>
                  <a:schemeClr val="tx1"/>
                </a:solidFill>
              </a:rPr>
              <a:t>Yes oak can be expensive to buy.</a:t>
            </a:r>
          </a:p>
          <a:p>
            <a:endParaRPr lang="en-US" sz="1100" b="1" dirty="0">
              <a:solidFill>
                <a:schemeClr val="tx1"/>
              </a:solidFill>
            </a:endParaRPr>
          </a:p>
          <a:p>
            <a:r>
              <a:rPr lang="en-US" sz="1100" b="1" dirty="0">
                <a:solidFill>
                  <a:schemeClr val="tx1"/>
                </a:solidFill>
              </a:rPr>
              <a:t>What rating?</a:t>
            </a:r>
          </a:p>
          <a:p>
            <a:r>
              <a:rPr lang="en-US" sz="1100" b="1" dirty="0">
                <a:solidFill>
                  <a:schemeClr val="tx1"/>
                </a:solidFill>
              </a:rPr>
              <a:t>6/10</a:t>
            </a:r>
          </a:p>
          <a:p>
            <a:endParaRPr lang="en-US" sz="1100" b="1" dirty="0">
              <a:solidFill>
                <a:schemeClr val="tx1"/>
              </a:solidFill>
            </a:endParaRPr>
          </a:p>
          <a:p>
            <a:r>
              <a:rPr lang="en-US" sz="1100" b="1" dirty="0">
                <a:solidFill>
                  <a:schemeClr val="tx1"/>
                </a:solidFill>
              </a:rPr>
              <a:t>Conclusion?</a:t>
            </a:r>
          </a:p>
          <a:p>
            <a:r>
              <a:rPr lang="en-AE" sz="1100" b="1" dirty="0">
                <a:solidFill>
                  <a:schemeClr val="tx1"/>
                </a:solidFill>
              </a:rPr>
              <a:t>Oak would is water resistant but it is expensive and would be hard to find and there is better options.</a:t>
            </a:r>
          </a:p>
        </p:txBody>
      </p:sp>
      <p:sp>
        <p:nvSpPr>
          <p:cNvPr id="9" name="Flowchart: Process 8">
            <a:extLst>
              <a:ext uri="{FF2B5EF4-FFF2-40B4-BE49-F238E27FC236}">
                <a16:creationId xmlns:a16="http://schemas.microsoft.com/office/drawing/2014/main" id="{3D3B0A45-538B-5B96-4CFB-4DE0D89CA9A2}"/>
              </a:ext>
            </a:extLst>
          </p:cNvPr>
          <p:cNvSpPr/>
          <p:nvPr/>
        </p:nvSpPr>
        <p:spPr>
          <a:xfrm>
            <a:off x="3809177" y="2263302"/>
            <a:ext cx="1668559" cy="4594698"/>
          </a:xfrm>
          <a:prstGeom prst="flowChart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solidFill>
                  <a:schemeClr val="tx1"/>
                </a:solidFill>
              </a:rPr>
              <a:t>Type of wood?</a:t>
            </a:r>
          </a:p>
          <a:p>
            <a:r>
              <a:rPr lang="en-US" sz="1050" b="1" dirty="0">
                <a:solidFill>
                  <a:schemeClr val="tx1"/>
                </a:solidFill>
              </a:rPr>
              <a:t>Soft wood/ Spruce</a:t>
            </a:r>
          </a:p>
          <a:p>
            <a:endParaRPr lang="en-US" sz="1050" b="1" dirty="0">
              <a:solidFill>
                <a:schemeClr val="tx1"/>
              </a:solidFill>
            </a:endParaRPr>
          </a:p>
          <a:p>
            <a:r>
              <a:rPr lang="en-US" sz="1050" b="1" dirty="0">
                <a:solidFill>
                  <a:schemeClr val="tx1"/>
                </a:solidFill>
              </a:rPr>
              <a:t>Available in school?</a:t>
            </a:r>
          </a:p>
          <a:p>
            <a:r>
              <a:rPr lang="en-US" sz="1050" b="1" dirty="0">
                <a:solidFill>
                  <a:schemeClr val="tx1"/>
                </a:solidFill>
              </a:rPr>
              <a:t>Very limited amount available as rarely used in school.</a:t>
            </a:r>
          </a:p>
          <a:p>
            <a:endParaRPr lang="en-US" sz="1050" b="1" dirty="0">
              <a:solidFill>
                <a:schemeClr val="tx1"/>
              </a:solidFill>
            </a:endParaRPr>
          </a:p>
          <a:p>
            <a:r>
              <a:rPr lang="en-US" sz="1050" b="1" dirty="0">
                <a:solidFill>
                  <a:schemeClr val="tx1"/>
                </a:solidFill>
              </a:rPr>
              <a:t>What are common uses?</a:t>
            </a:r>
            <a:r>
              <a:rPr lang="en-US" sz="1050" b="1" i="0" dirty="0">
                <a:solidFill>
                  <a:srgbClr val="040C28"/>
                </a:solidFill>
                <a:effectLst/>
                <a:latin typeface="Google Sans"/>
              </a:rPr>
              <a:t> paper pulp, furniture, construction, lumber, crates and boxes, millwork, and soundboards for musical instruments</a:t>
            </a:r>
            <a:r>
              <a:rPr lang="en-US" sz="1050" b="1" i="0" dirty="0">
                <a:solidFill>
                  <a:srgbClr val="1F1F1F"/>
                </a:solidFill>
                <a:effectLst/>
                <a:latin typeface="Google Sans"/>
              </a:rPr>
              <a:t>.</a:t>
            </a:r>
            <a:endParaRPr lang="en-US" sz="1050" b="1" dirty="0">
              <a:solidFill>
                <a:schemeClr val="tx1"/>
              </a:solidFill>
            </a:endParaRPr>
          </a:p>
          <a:p>
            <a:endParaRPr lang="en-US" sz="1050" b="1" dirty="0">
              <a:solidFill>
                <a:schemeClr val="tx1"/>
              </a:solidFill>
            </a:endParaRPr>
          </a:p>
          <a:p>
            <a:r>
              <a:rPr lang="en-US" sz="1050" b="1" dirty="0">
                <a:solidFill>
                  <a:schemeClr val="tx1"/>
                </a:solidFill>
              </a:rPr>
              <a:t>Is it expensive?</a:t>
            </a:r>
          </a:p>
          <a:p>
            <a:r>
              <a:rPr lang="en-US" sz="1050" b="1" dirty="0">
                <a:solidFill>
                  <a:schemeClr val="tx1"/>
                </a:solidFill>
              </a:rPr>
              <a:t>Spruce is relatively inexpensive to buy.</a:t>
            </a:r>
          </a:p>
          <a:p>
            <a:endParaRPr lang="en-US" sz="1050" b="1" dirty="0">
              <a:solidFill>
                <a:schemeClr val="tx1"/>
              </a:solidFill>
            </a:endParaRPr>
          </a:p>
          <a:p>
            <a:r>
              <a:rPr lang="en-US" sz="1050" b="1" dirty="0">
                <a:solidFill>
                  <a:schemeClr val="tx1"/>
                </a:solidFill>
              </a:rPr>
              <a:t>What rating?</a:t>
            </a:r>
          </a:p>
          <a:p>
            <a:r>
              <a:rPr lang="en-US" sz="1050" b="1" dirty="0">
                <a:solidFill>
                  <a:schemeClr val="tx1"/>
                </a:solidFill>
              </a:rPr>
              <a:t>6/10</a:t>
            </a:r>
          </a:p>
          <a:p>
            <a:endParaRPr lang="en-US" sz="1050" b="1" dirty="0">
              <a:solidFill>
                <a:schemeClr val="tx1"/>
              </a:solidFill>
            </a:endParaRPr>
          </a:p>
          <a:p>
            <a:r>
              <a:rPr lang="en-US" sz="1050" b="1" dirty="0">
                <a:solidFill>
                  <a:schemeClr val="tx1"/>
                </a:solidFill>
              </a:rPr>
              <a:t>Conclusion?</a:t>
            </a:r>
          </a:p>
          <a:p>
            <a:r>
              <a:rPr lang="en-US" sz="1050" b="1" dirty="0">
                <a:solidFill>
                  <a:schemeClr val="tx1"/>
                </a:solidFill>
              </a:rPr>
              <a:t>Spruce would be difficult to find in school and isn’t suitable for outdoors.</a:t>
            </a:r>
          </a:p>
          <a:p>
            <a:endParaRPr lang="en-AE" sz="1050" b="1" dirty="0">
              <a:solidFill>
                <a:schemeClr val="tx1"/>
              </a:solidFill>
            </a:endParaRPr>
          </a:p>
        </p:txBody>
      </p:sp>
      <p:sp>
        <p:nvSpPr>
          <p:cNvPr id="10" name="Flowchart: Process 9">
            <a:extLst>
              <a:ext uri="{FF2B5EF4-FFF2-40B4-BE49-F238E27FC236}">
                <a16:creationId xmlns:a16="http://schemas.microsoft.com/office/drawing/2014/main" id="{E71AC09D-CE42-9001-354A-C26F6BF6AE1F}"/>
              </a:ext>
            </a:extLst>
          </p:cNvPr>
          <p:cNvSpPr/>
          <p:nvPr/>
        </p:nvSpPr>
        <p:spPr>
          <a:xfrm>
            <a:off x="5718417" y="2263302"/>
            <a:ext cx="1668559" cy="4567204"/>
          </a:xfrm>
          <a:prstGeom prst="flowChart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100" b="1" dirty="0">
                <a:solidFill>
                  <a:schemeClr val="tx1"/>
                </a:solidFill>
              </a:rPr>
              <a:t>Type of wood?</a:t>
            </a:r>
          </a:p>
          <a:p>
            <a:r>
              <a:rPr lang="en-US" sz="1100" b="1" dirty="0">
                <a:solidFill>
                  <a:schemeClr val="tx1"/>
                </a:solidFill>
              </a:rPr>
              <a:t>Manufactured board / MDF</a:t>
            </a:r>
          </a:p>
          <a:p>
            <a:endParaRPr lang="en-US" sz="1100" b="1" dirty="0">
              <a:solidFill>
                <a:schemeClr val="tx1"/>
              </a:solidFill>
            </a:endParaRPr>
          </a:p>
          <a:p>
            <a:r>
              <a:rPr lang="en-US" sz="1100" b="1" dirty="0">
                <a:solidFill>
                  <a:schemeClr val="tx1"/>
                </a:solidFill>
              </a:rPr>
              <a:t>Available in school?</a:t>
            </a:r>
          </a:p>
          <a:p>
            <a:r>
              <a:rPr lang="en-US" sz="1100" b="1" dirty="0">
                <a:solidFill>
                  <a:schemeClr val="tx1"/>
                </a:solidFill>
              </a:rPr>
              <a:t>Yes, Widely available and used a lot in school.</a:t>
            </a:r>
          </a:p>
          <a:p>
            <a:endParaRPr lang="en-US" sz="1100" b="1" dirty="0">
              <a:solidFill>
                <a:schemeClr val="tx1"/>
              </a:solidFill>
            </a:endParaRPr>
          </a:p>
          <a:p>
            <a:r>
              <a:rPr lang="en-US" sz="1100" b="1" dirty="0">
                <a:solidFill>
                  <a:schemeClr val="tx1"/>
                </a:solidFill>
              </a:rPr>
              <a:t>What are common uses?</a:t>
            </a:r>
            <a:r>
              <a:rPr lang="en-US" sz="1100" b="1" i="0" dirty="0">
                <a:solidFill>
                  <a:srgbClr val="040C28"/>
                </a:solidFill>
                <a:effectLst/>
                <a:latin typeface="Google Sans"/>
              </a:rPr>
              <a:t> manufacturing of furniture, kitchen cabinets, moldings, millwork, door parts, and laminate flooring</a:t>
            </a:r>
            <a:r>
              <a:rPr lang="en-US" sz="1100" b="1" i="0" dirty="0">
                <a:solidFill>
                  <a:srgbClr val="474747"/>
                </a:solidFill>
                <a:effectLst/>
                <a:latin typeface="Google Sans"/>
              </a:rPr>
              <a:t>.</a:t>
            </a:r>
            <a:endParaRPr lang="en-US" sz="1100" b="1" dirty="0">
              <a:solidFill>
                <a:schemeClr val="tx1"/>
              </a:solidFill>
            </a:endParaRPr>
          </a:p>
          <a:p>
            <a:endParaRPr lang="en-US" sz="1100" b="1" dirty="0">
              <a:solidFill>
                <a:schemeClr val="tx1"/>
              </a:solidFill>
            </a:endParaRPr>
          </a:p>
          <a:p>
            <a:r>
              <a:rPr lang="en-US" sz="1100" b="1" dirty="0">
                <a:solidFill>
                  <a:schemeClr val="tx1"/>
                </a:solidFill>
              </a:rPr>
              <a:t>Is it expensive?</a:t>
            </a:r>
          </a:p>
          <a:p>
            <a:r>
              <a:rPr lang="en-US" sz="1100" b="1" dirty="0">
                <a:solidFill>
                  <a:schemeClr val="tx1"/>
                </a:solidFill>
              </a:rPr>
              <a:t>No, MDF is a cheaper alternative to solid wood</a:t>
            </a:r>
          </a:p>
          <a:p>
            <a:endParaRPr lang="en-US" sz="1100" b="1" dirty="0">
              <a:solidFill>
                <a:schemeClr val="tx1"/>
              </a:solidFill>
            </a:endParaRPr>
          </a:p>
          <a:p>
            <a:r>
              <a:rPr lang="en-US" sz="1100" b="1" dirty="0">
                <a:solidFill>
                  <a:schemeClr val="tx1"/>
                </a:solidFill>
              </a:rPr>
              <a:t>What rating?</a:t>
            </a:r>
          </a:p>
          <a:p>
            <a:r>
              <a:rPr lang="en-US" sz="1100" b="1" dirty="0">
                <a:solidFill>
                  <a:schemeClr val="tx1"/>
                </a:solidFill>
              </a:rPr>
              <a:t>7/10</a:t>
            </a:r>
          </a:p>
          <a:p>
            <a:endParaRPr lang="en-US" sz="1100" b="1" dirty="0">
              <a:solidFill>
                <a:schemeClr val="tx1"/>
              </a:solidFill>
            </a:endParaRPr>
          </a:p>
          <a:p>
            <a:r>
              <a:rPr lang="en-US" sz="1100" b="1" dirty="0">
                <a:solidFill>
                  <a:schemeClr val="tx1"/>
                </a:solidFill>
              </a:rPr>
              <a:t>Conclusion?</a:t>
            </a:r>
          </a:p>
          <a:p>
            <a:r>
              <a:rPr lang="en-US" sz="1100" b="1" dirty="0">
                <a:solidFill>
                  <a:schemeClr val="tx1"/>
                </a:solidFill>
              </a:rPr>
              <a:t>Although MDF would be easily accessible it is not suitable for wet environments at all.</a:t>
            </a:r>
            <a:endParaRPr lang="en-AE" sz="1100" b="1" dirty="0">
              <a:solidFill>
                <a:schemeClr val="tx1"/>
              </a:solidFill>
            </a:endParaRPr>
          </a:p>
        </p:txBody>
      </p:sp>
      <p:sp>
        <p:nvSpPr>
          <p:cNvPr id="11" name="Flowchart: Process 10">
            <a:extLst>
              <a:ext uri="{FF2B5EF4-FFF2-40B4-BE49-F238E27FC236}">
                <a16:creationId xmlns:a16="http://schemas.microsoft.com/office/drawing/2014/main" id="{05910FA5-955F-A48D-D3E6-6FC8D681B8B4}"/>
              </a:ext>
            </a:extLst>
          </p:cNvPr>
          <p:cNvSpPr/>
          <p:nvPr/>
        </p:nvSpPr>
        <p:spPr>
          <a:xfrm>
            <a:off x="7568462" y="2263302"/>
            <a:ext cx="1668559" cy="4594698"/>
          </a:xfrm>
          <a:prstGeom prst="flowChart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solidFill>
                  <a:schemeClr val="tx1"/>
                </a:solidFill>
              </a:rPr>
              <a:t>Type of wood?</a:t>
            </a:r>
          </a:p>
          <a:p>
            <a:r>
              <a:rPr lang="en-US" sz="1050" b="1" dirty="0">
                <a:solidFill>
                  <a:schemeClr val="tx1"/>
                </a:solidFill>
              </a:rPr>
              <a:t>Manufactured board / Ply wood</a:t>
            </a:r>
          </a:p>
          <a:p>
            <a:endParaRPr lang="en-US" sz="1050" b="1" dirty="0">
              <a:solidFill>
                <a:schemeClr val="tx1"/>
              </a:solidFill>
            </a:endParaRPr>
          </a:p>
          <a:p>
            <a:r>
              <a:rPr lang="en-US" sz="1050" b="1" dirty="0">
                <a:solidFill>
                  <a:schemeClr val="tx1"/>
                </a:solidFill>
              </a:rPr>
              <a:t>Available in school?</a:t>
            </a:r>
          </a:p>
          <a:p>
            <a:r>
              <a:rPr lang="en-US" sz="1050" b="1" dirty="0">
                <a:solidFill>
                  <a:schemeClr val="tx1"/>
                </a:solidFill>
              </a:rPr>
              <a:t>Yes, available in lots of different sizes in school.</a:t>
            </a:r>
          </a:p>
          <a:p>
            <a:endParaRPr lang="en-US" sz="1050" b="1" dirty="0">
              <a:solidFill>
                <a:schemeClr val="tx1"/>
              </a:solidFill>
            </a:endParaRPr>
          </a:p>
          <a:p>
            <a:r>
              <a:rPr lang="en-US" sz="1050" b="1" dirty="0">
                <a:solidFill>
                  <a:schemeClr val="tx1"/>
                </a:solidFill>
              </a:rPr>
              <a:t>What are common uses?</a:t>
            </a:r>
          </a:p>
          <a:p>
            <a:r>
              <a:rPr lang="en-US" sz="1050" b="1" i="0" dirty="0">
                <a:solidFill>
                  <a:srgbClr val="474747"/>
                </a:solidFill>
                <a:effectLst/>
                <a:latin typeface="Google Sans"/>
              </a:rPr>
              <a:t> </a:t>
            </a:r>
            <a:r>
              <a:rPr lang="en-US" sz="1050" b="1" i="0" dirty="0">
                <a:solidFill>
                  <a:srgbClr val="040C28"/>
                </a:solidFill>
                <a:effectLst/>
                <a:latin typeface="Google Sans"/>
              </a:rPr>
              <a:t>sub-flooring, single-layer flooring, wall, roof and floor sheathing, structural insulated panels.</a:t>
            </a:r>
          </a:p>
          <a:p>
            <a:endParaRPr lang="en-US" sz="1050" b="1" dirty="0">
              <a:solidFill>
                <a:schemeClr val="tx1"/>
              </a:solidFill>
            </a:endParaRPr>
          </a:p>
          <a:p>
            <a:r>
              <a:rPr lang="en-US" sz="1050" b="1" dirty="0">
                <a:solidFill>
                  <a:schemeClr val="tx1"/>
                </a:solidFill>
              </a:rPr>
              <a:t>Is it expensive?</a:t>
            </a:r>
          </a:p>
          <a:p>
            <a:r>
              <a:rPr lang="en-US" sz="1050" b="1" dirty="0">
                <a:solidFill>
                  <a:schemeClr val="tx1"/>
                </a:solidFill>
              </a:rPr>
              <a:t>No, it is relatively cheaper than hardwood boards</a:t>
            </a:r>
          </a:p>
          <a:p>
            <a:endParaRPr lang="en-US" sz="1050" b="1" dirty="0">
              <a:solidFill>
                <a:schemeClr val="tx1"/>
              </a:solidFill>
            </a:endParaRPr>
          </a:p>
          <a:p>
            <a:r>
              <a:rPr lang="en-US" sz="1050" b="1" dirty="0">
                <a:solidFill>
                  <a:schemeClr val="tx1"/>
                </a:solidFill>
              </a:rPr>
              <a:t>What rating?</a:t>
            </a:r>
          </a:p>
          <a:p>
            <a:r>
              <a:rPr lang="en-US" sz="1050" b="1" dirty="0">
                <a:solidFill>
                  <a:schemeClr val="tx1"/>
                </a:solidFill>
              </a:rPr>
              <a:t>7/10</a:t>
            </a:r>
          </a:p>
          <a:p>
            <a:endParaRPr lang="en-US" sz="1050" b="1" dirty="0">
              <a:solidFill>
                <a:schemeClr val="tx1"/>
              </a:solidFill>
            </a:endParaRPr>
          </a:p>
          <a:p>
            <a:r>
              <a:rPr lang="en-US" sz="1050" b="1" dirty="0">
                <a:solidFill>
                  <a:schemeClr val="tx1"/>
                </a:solidFill>
              </a:rPr>
              <a:t>Conclusion?</a:t>
            </a:r>
          </a:p>
          <a:p>
            <a:r>
              <a:rPr lang="en-US" sz="1050" b="1" dirty="0">
                <a:solidFill>
                  <a:schemeClr val="tx1"/>
                </a:solidFill>
              </a:rPr>
              <a:t>Ply wood is very easily accessible in school and durable it isn’t very waterproof..</a:t>
            </a:r>
            <a:endParaRPr lang="en-AE" sz="1050" b="1" dirty="0">
              <a:solidFill>
                <a:schemeClr val="tx1"/>
              </a:solidFill>
            </a:endParaRPr>
          </a:p>
        </p:txBody>
      </p:sp>
      <p:sp>
        <p:nvSpPr>
          <p:cNvPr id="12" name="Flowchart: Process 11">
            <a:extLst>
              <a:ext uri="{FF2B5EF4-FFF2-40B4-BE49-F238E27FC236}">
                <a16:creationId xmlns:a16="http://schemas.microsoft.com/office/drawing/2014/main" id="{5288B554-AD80-1B6B-41AD-966EAC79D80A}"/>
              </a:ext>
            </a:extLst>
          </p:cNvPr>
          <p:cNvSpPr/>
          <p:nvPr/>
        </p:nvSpPr>
        <p:spPr>
          <a:xfrm>
            <a:off x="9704439" y="2263302"/>
            <a:ext cx="1799303" cy="4567204"/>
          </a:xfrm>
          <a:prstGeom prst="flowChart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solidFill>
                  <a:schemeClr val="tx1"/>
                </a:solidFill>
              </a:rPr>
              <a:t>Type of wood?</a:t>
            </a:r>
          </a:p>
          <a:p>
            <a:r>
              <a:rPr lang="en-US" sz="1050" b="1" dirty="0">
                <a:solidFill>
                  <a:schemeClr val="tx1"/>
                </a:solidFill>
              </a:rPr>
              <a:t>Manufactured board / Marine ply wood</a:t>
            </a:r>
          </a:p>
          <a:p>
            <a:endParaRPr lang="en-US" sz="1050" b="1" dirty="0">
              <a:solidFill>
                <a:schemeClr val="tx1"/>
              </a:solidFill>
            </a:endParaRPr>
          </a:p>
          <a:p>
            <a:r>
              <a:rPr lang="en-US" sz="1050" b="1" dirty="0">
                <a:solidFill>
                  <a:schemeClr val="tx1"/>
                </a:solidFill>
              </a:rPr>
              <a:t>Available in school?</a:t>
            </a:r>
          </a:p>
          <a:p>
            <a:r>
              <a:rPr lang="en-US" sz="1050" b="1" dirty="0">
                <a:solidFill>
                  <a:schemeClr val="tx1"/>
                </a:solidFill>
              </a:rPr>
              <a:t>No, not available in school and will need to be sourced else where.</a:t>
            </a:r>
          </a:p>
          <a:p>
            <a:endParaRPr lang="en-US" sz="1050" b="1" dirty="0">
              <a:solidFill>
                <a:schemeClr val="tx1"/>
              </a:solidFill>
            </a:endParaRPr>
          </a:p>
          <a:p>
            <a:r>
              <a:rPr lang="en-US" sz="1050" b="1" dirty="0">
                <a:solidFill>
                  <a:schemeClr val="tx1"/>
                </a:solidFill>
              </a:rPr>
              <a:t>What are common uses?</a:t>
            </a:r>
          </a:p>
          <a:p>
            <a:r>
              <a:rPr lang="en-US" sz="1050" b="1" dirty="0">
                <a:solidFill>
                  <a:schemeClr val="tx1"/>
                </a:solidFill>
              </a:rPr>
              <a:t>Boats, Docks, kitchens, bathrooms, decking and exterior furniture.</a:t>
            </a:r>
          </a:p>
          <a:p>
            <a:endParaRPr lang="en-US" sz="1050" b="1" dirty="0">
              <a:solidFill>
                <a:schemeClr val="tx1"/>
              </a:solidFill>
            </a:endParaRPr>
          </a:p>
          <a:p>
            <a:r>
              <a:rPr lang="en-US" sz="1050" b="1" dirty="0">
                <a:solidFill>
                  <a:schemeClr val="tx1"/>
                </a:solidFill>
              </a:rPr>
              <a:t>Is it expensive?</a:t>
            </a:r>
          </a:p>
          <a:p>
            <a:r>
              <a:rPr lang="en-US" sz="1050" b="1" dirty="0">
                <a:solidFill>
                  <a:schemeClr val="tx1"/>
                </a:solidFill>
              </a:rPr>
              <a:t>Yes, marine plywood may be relatively expensive</a:t>
            </a:r>
          </a:p>
          <a:p>
            <a:endParaRPr lang="en-US" sz="1050" b="1" dirty="0">
              <a:solidFill>
                <a:schemeClr val="tx1"/>
              </a:solidFill>
            </a:endParaRPr>
          </a:p>
          <a:p>
            <a:r>
              <a:rPr lang="en-US" sz="1050" b="1" dirty="0">
                <a:solidFill>
                  <a:schemeClr val="tx1"/>
                </a:solidFill>
              </a:rPr>
              <a:t>What rating?</a:t>
            </a:r>
          </a:p>
          <a:p>
            <a:r>
              <a:rPr lang="en-US" sz="1050" b="1" dirty="0">
                <a:solidFill>
                  <a:schemeClr val="tx1"/>
                </a:solidFill>
              </a:rPr>
              <a:t>8/10</a:t>
            </a:r>
          </a:p>
          <a:p>
            <a:endParaRPr lang="en-US" sz="1050" b="1" dirty="0">
              <a:solidFill>
                <a:schemeClr val="tx1"/>
              </a:solidFill>
            </a:endParaRPr>
          </a:p>
          <a:p>
            <a:r>
              <a:rPr lang="en-US" sz="1050" b="1" dirty="0">
                <a:solidFill>
                  <a:schemeClr val="tx1"/>
                </a:solidFill>
              </a:rPr>
              <a:t>Conclusion?</a:t>
            </a:r>
          </a:p>
          <a:p>
            <a:r>
              <a:rPr lang="en-US" sz="1050" b="1" dirty="0">
                <a:solidFill>
                  <a:schemeClr val="tx1"/>
                </a:solidFill>
              </a:rPr>
              <a:t>Not only is marine ply extremely durable and long lasting but it is also very waterproof and suitable for boats.</a:t>
            </a:r>
            <a:endParaRPr lang="en-AE" sz="1050" b="1" dirty="0">
              <a:solidFill>
                <a:schemeClr val="tx1"/>
              </a:solidFill>
            </a:endParaRPr>
          </a:p>
        </p:txBody>
      </p:sp>
    </p:spTree>
    <p:extLst>
      <p:ext uri="{BB962C8B-B14F-4D97-AF65-F5344CB8AC3E}">
        <p14:creationId xmlns:p14="http://schemas.microsoft.com/office/powerpoint/2010/main" val="30794156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C8F0F-02AF-B63E-0AAA-96239057377A}"/>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71D3F1C-C1C5-7899-2D02-EB2B27ACA940}"/>
              </a:ext>
            </a:extLst>
          </p:cNvPr>
          <p:cNvSpPr/>
          <p:nvPr/>
        </p:nvSpPr>
        <p:spPr>
          <a:xfrm>
            <a:off x="0" y="78293"/>
            <a:ext cx="4263364" cy="4748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solidFill>
                  <a:schemeClr val="tx1"/>
                </a:solidFill>
                <a:latin typeface="Congenial" panose="020F0502020204030204" pitchFamily="34" charset="0"/>
              </a:rPr>
              <a:t>Plastic Material Research</a:t>
            </a:r>
            <a:endParaRPr lang="en-AE" sz="2000" dirty="0">
              <a:solidFill>
                <a:schemeClr val="tx1"/>
              </a:solidFill>
              <a:latin typeface="Congenial" panose="020F0502020204030204" pitchFamily="34" charset="0"/>
            </a:endParaRPr>
          </a:p>
        </p:txBody>
      </p:sp>
      <p:sp>
        <p:nvSpPr>
          <p:cNvPr id="5" name="Flowchart: Process 4">
            <a:extLst>
              <a:ext uri="{FF2B5EF4-FFF2-40B4-BE49-F238E27FC236}">
                <a16:creationId xmlns:a16="http://schemas.microsoft.com/office/drawing/2014/main" id="{5A826067-583F-947A-E82E-7EA91C6FD1B9}"/>
              </a:ext>
            </a:extLst>
          </p:cNvPr>
          <p:cNvSpPr/>
          <p:nvPr/>
        </p:nvSpPr>
        <p:spPr>
          <a:xfrm>
            <a:off x="95390" y="2263612"/>
            <a:ext cx="1651035" cy="4566893"/>
          </a:xfrm>
          <a:prstGeom prst="flowChart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solidFill>
                  <a:schemeClr val="tx1"/>
                </a:solidFill>
              </a:rPr>
              <a:t>Type of plastic?</a:t>
            </a:r>
          </a:p>
          <a:p>
            <a:r>
              <a:rPr lang="en-US" sz="1050" b="1" dirty="0">
                <a:solidFill>
                  <a:schemeClr val="tx1"/>
                </a:solidFill>
              </a:rPr>
              <a:t>Acrylic</a:t>
            </a:r>
          </a:p>
          <a:p>
            <a:endParaRPr lang="en-US" sz="1050" b="1" dirty="0">
              <a:solidFill>
                <a:schemeClr val="tx1"/>
              </a:solidFill>
            </a:endParaRPr>
          </a:p>
          <a:p>
            <a:r>
              <a:rPr lang="en-US" sz="1050" b="1" dirty="0">
                <a:solidFill>
                  <a:schemeClr val="tx1"/>
                </a:solidFill>
              </a:rPr>
              <a:t>Available in school?</a:t>
            </a:r>
          </a:p>
          <a:p>
            <a:r>
              <a:rPr lang="en-US" sz="1050" b="1" dirty="0">
                <a:solidFill>
                  <a:schemeClr val="tx1"/>
                </a:solidFill>
              </a:rPr>
              <a:t>Yes, very widely available in many different colors</a:t>
            </a:r>
          </a:p>
          <a:p>
            <a:endParaRPr lang="en-US" sz="1050" b="1" dirty="0">
              <a:solidFill>
                <a:schemeClr val="tx1"/>
              </a:solidFill>
            </a:endParaRPr>
          </a:p>
          <a:p>
            <a:r>
              <a:rPr lang="en-US" sz="1050" b="1" dirty="0">
                <a:solidFill>
                  <a:schemeClr val="tx1"/>
                </a:solidFill>
              </a:rPr>
              <a:t>What are common uses?</a:t>
            </a:r>
          </a:p>
          <a:p>
            <a:r>
              <a:rPr lang="en-US" sz="1050" b="1" i="0" dirty="0">
                <a:solidFill>
                  <a:srgbClr val="040C28"/>
                </a:solidFill>
                <a:effectLst/>
                <a:latin typeface="Google Sans"/>
              </a:rPr>
              <a:t>lenses, acrylic nails, and paint to medical devices, furniture, and LCD screens</a:t>
            </a:r>
          </a:p>
          <a:p>
            <a:endParaRPr lang="en-US" sz="1050" b="1" dirty="0">
              <a:solidFill>
                <a:schemeClr val="tx1"/>
              </a:solidFill>
            </a:endParaRPr>
          </a:p>
          <a:p>
            <a:r>
              <a:rPr lang="en-US" sz="1050" b="1" dirty="0">
                <a:solidFill>
                  <a:schemeClr val="tx1"/>
                </a:solidFill>
              </a:rPr>
              <a:t>Is it expensive?</a:t>
            </a:r>
          </a:p>
          <a:p>
            <a:r>
              <a:rPr lang="en-US" sz="1050" b="1" dirty="0">
                <a:solidFill>
                  <a:schemeClr val="tx1"/>
                </a:solidFill>
              </a:rPr>
              <a:t>Acrylic is relatively expensive compared to other plastics.</a:t>
            </a:r>
          </a:p>
          <a:p>
            <a:endParaRPr lang="en-US" sz="1050" b="1" dirty="0">
              <a:solidFill>
                <a:schemeClr val="tx1"/>
              </a:solidFill>
            </a:endParaRPr>
          </a:p>
          <a:p>
            <a:r>
              <a:rPr lang="en-US" sz="1050" b="1" dirty="0">
                <a:solidFill>
                  <a:schemeClr val="tx1"/>
                </a:solidFill>
              </a:rPr>
              <a:t>What rating?</a:t>
            </a:r>
          </a:p>
          <a:p>
            <a:r>
              <a:rPr lang="en-US" sz="1050" b="1" dirty="0">
                <a:solidFill>
                  <a:schemeClr val="tx1"/>
                </a:solidFill>
              </a:rPr>
              <a:t>9/10</a:t>
            </a:r>
          </a:p>
          <a:p>
            <a:r>
              <a:rPr lang="en-US" sz="1050" b="1" dirty="0">
                <a:solidFill>
                  <a:schemeClr val="tx1"/>
                </a:solidFill>
              </a:rPr>
              <a:t>Conclusion?</a:t>
            </a:r>
          </a:p>
          <a:p>
            <a:r>
              <a:rPr lang="en-US" sz="1050" b="1" dirty="0">
                <a:solidFill>
                  <a:schemeClr val="tx1"/>
                </a:solidFill>
              </a:rPr>
              <a:t>This would be a great option for my product as it is widely available and easily accessible at school and comes in a range of colors it is also durable and long lasting.</a:t>
            </a:r>
          </a:p>
        </p:txBody>
      </p:sp>
      <p:sp>
        <p:nvSpPr>
          <p:cNvPr id="8" name="Flowchart: Process 7">
            <a:extLst>
              <a:ext uri="{FF2B5EF4-FFF2-40B4-BE49-F238E27FC236}">
                <a16:creationId xmlns:a16="http://schemas.microsoft.com/office/drawing/2014/main" id="{B858CC37-D937-528F-E725-E888320041E1}"/>
              </a:ext>
            </a:extLst>
          </p:cNvPr>
          <p:cNvSpPr/>
          <p:nvPr/>
        </p:nvSpPr>
        <p:spPr>
          <a:xfrm>
            <a:off x="1924286" y="2235808"/>
            <a:ext cx="1668559" cy="4594698"/>
          </a:xfrm>
          <a:prstGeom prst="flowChart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100" b="1" dirty="0">
                <a:solidFill>
                  <a:schemeClr val="tx1"/>
                </a:solidFill>
              </a:rPr>
              <a:t>Type of plastic?</a:t>
            </a:r>
          </a:p>
          <a:p>
            <a:r>
              <a:rPr lang="en-US" sz="1100" b="1" dirty="0">
                <a:solidFill>
                  <a:schemeClr val="tx1"/>
                </a:solidFill>
              </a:rPr>
              <a:t>Polypropylene </a:t>
            </a:r>
          </a:p>
          <a:p>
            <a:endParaRPr lang="en-US" sz="1100" b="1" dirty="0">
              <a:solidFill>
                <a:schemeClr val="tx1"/>
              </a:solidFill>
            </a:endParaRPr>
          </a:p>
          <a:p>
            <a:r>
              <a:rPr lang="en-US" sz="1100" b="1" dirty="0">
                <a:solidFill>
                  <a:schemeClr val="tx1"/>
                </a:solidFill>
              </a:rPr>
              <a:t>Available in school?</a:t>
            </a:r>
          </a:p>
          <a:p>
            <a:r>
              <a:rPr lang="en-US" sz="1100" b="1" dirty="0">
                <a:solidFill>
                  <a:schemeClr val="tx1"/>
                </a:solidFill>
              </a:rPr>
              <a:t>No I would have to buy it externally.</a:t>
            </a:r>
          </a:p>
          <a:p>
            <a:endParaRPr lang="en-US" sz="1100" b="1" dirty="0">
              <a:solidFill>
                <a:schemeClr val="tx1"/>
              </a:solidFill>
            </a:endParaRPr>
          </a:p>
          <a:p>
            <a:r>
              <a:rPr lang="en-US" sz="1100" b="1" dirty="0">
                <a:solidFill>
                  <a:schemeClr val="tx1"/>
                </a:solidFill>
              </a:rPr>
              <a:t>What are common uses?</a:t>
            </a:r>
          </a:p>
          <a:p>
            <a:r>
              <a:rPr lang="en-US" sz="1100" b="1" i="0" dirty="0">
                <a:solidFill>
                  <a:srgbClr val="040C28"/>
                </a:solidFill>
                <a:effectLst/>
                <a:latin typeface="Google Sans"/>
              </a:rPr>
              <a:t>Pallets, bottles, jars, yogurt containers, hot beverage cups, and food packaging</a:t>
            </a:r>
          </a:p>
          <a:p>
            <a:endParaRPr lang="en-US" sz="1100" b="1" dirty="0">
              <a:solidFill>
                <a:schemeClr val="tx1"/>
              </a:solidFill>
            </a:endParaRPr>
          </a:p>
          <a:p>
            <a:r>
              <a:rPr lang="en-US" sz="1100" b="1" dirty="0">
                <a:solidFill>
                  <a:schemeClr val="tx1"/>
                </a:solidFill>
              </a:rPr>
              <a:t>Is it expensive?</a:t>
            </a:r>
          </a:p>
          <a:p>
            <a:r>
              <a:rPr lang="en-US" sz="1100" b="1" dirty="0">
                <a:solidFill>
                  <a:schemeClr val="tx1"/>
                </a:solidFill>
              </a:rPr>
              <a:t>No it is very cheap.</a:t>
            </a:r>
          </a:p>
          <a:p>
            <a:endParaRPr lang="en-US" sz="1100" b="1" dirty="0">
              <a:solidFill>
                <a:schemeClr val="tx1"/>
              </a:solidFill>
            </a:endParaRPr>
          </a:p>
          <a:p>
            <a:r>
              <a:rPr lang="en-US" sz="1100" b="1" dirty="0">
                <a:solidFill>
                  <a:schemeClr val="tx1"/>
                </a:solidFill>
              </a:rPr>
              <a:t>What rating?</a:t>
            </a:r>
          </a:p>
          <a:p>
            <a:r>
              <a:rPr lang="en-US" sz="1100" b="1" dirty="0">
                <a:solidFill>
                  <a:schemeClr val="tx1"/>
                </a:solidFill>
              </a:rPr>
              <a:t>5/10</a:t>
            </a:r>
          </a:p>
          <a:p>
            <a:r>
              <a:rPr lang="en-US" sz="1100" b="1" dirty="0">
                <a:solidFill>
                  <a:schemeClr val="tx1"/>
                </a:solidFill>
              </a:rPr>
              <a:t>Conclusion?</a:t>
            </a:r>
          </a:p>
          <a:p>
            <a:r>
              <a:rPr lang="en-US" sz="1100" b="1" dirty="0">
                <a:solidFill>
                  <a:schemeClr val="tx1"/>
                </a:solidFill>
              </a:rPr>
              <a:t>This product although cheap is not available in school at all it is also not durable or long lasting . This is not a good fit for my product.</a:t>
            </a:r>
          </a:p>
        </p:txBody>
      </p:sp>
      <p:sp>
        <p:nvSpPr>
          <p:cNvPr id="9" name="Flowchart: Process 8">
            <a:extLst>
              <a:ext uri="{FF2B5EF4-FFF2-40B4-BE49-F238E27FC236}">
                <a16:creationId xmlns:a16="http://schemas.microsoft.com/office/drawing/2014/main" id="{B996157B-8468-A6DA-9A44-A087BCCB1BF9}"/>
              </a:ext>
            </a:extLst>
          </p:cNvPr>
          <p:cNvSpPr/>
          <p:nvPr/>
        </p:nvSpPr>
        <p:spPr>
          <a:xfrm>
            <a:off x="3809177" y="2263302"/>
            <a:ext cx="1668559" cy="4594698"/>
          </a:xfrm>
          <a:prstGeom prst="flowChart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solidFill>
                  <a:schemeClr val="tx1"/>
                </a:solidFill>
              </a:rPr>
              <a:t>Type of plastic?</a:t>
            </a:r>
          </a:p>
          <a:p>
            <a:r>
              <a:rPr lang="en-US" sz="1050" b="1" dirty="0">
                <a:solidFill>
                  <a:schemeClr val="tx1"/>
                </a:solidFill>
              </a:rPr>
              <a:t>High impact polystyrene</a:t>
            </a:r>
          </a:p>
          <a:p>
            <a:endParaRPr lang="en-US" sz="1050" b="1" dirty="0">
              <a:solidFill>
                <a:schemeClr val="tx1"/>
              </a:solidFill>
            </a:endParaRPr>
          </a:p>
          <a:p>
            <a:r>
              <a:rPr lang="en-US" sz="1050" b="1" dirty="0">
                <a:solidFill>
                  <a:schemeClr val="tx1"/>
                </a:solidFill>
              </a:rPr>
              <a:t>Available in school?</a:t>
            </a:r>
          </a:p>
          <a:p>
            <a:r>
              <a:rPr lang="en-US" sz="1050" b="1" dirty="0">
                <a:solidFill>
                  <a:schemeClr val="tx1"/>
                </a:solidFill>
              </a:rPr>
              <a:t>Yes this would be easily accessible in school</a:t>
            </a:r>
          </a:p>
          <a:p>
            <a:endParaRPr lang="en-US" sz="1050" b="1" dirty="0">
              <a:solidFill>
                <a:schemeClr val="tx1"/>
              </a:solidFill>
            </a:endParaRPr>
          </a:p>
          <a:p>
            <a:r>
              <a:rPr lang="en-US" sz="1050" b="1" dirty="0">
                <a:solidFill>
                  <a:schemeClr val="tx1"/>
                </a:solidFill>
              </a:rPr>
              <a:t>What are common uses?</a:t>
            </a:r>
          </a:p>
          <a:p>
            <a:r>
              <a:rPr lang="en-US" sz="1050" b="1" dirty="0">
                <a:solidFill>
                  <a:schemeClr val="tx1"/>
                </a:solidFill>
              </a:rPr>
              <a:t>Printed graphics, prototypes, shelves, kiosks and fixtures.</a:t>
            </a:r>
          </a:p>
          <a:p>
            <a:endParaRPr lang="en-US" sz="1050" b="1" dirty="0">
              <a:solidFill>
                <a:schemeClr val="tx1"/>
              </a:solidFill>
            </a:endParaRPr>
          </a:p>
          <a:p>
            <a:r>
              <a:rPr lang="en-US" sz="1050" b="1" dirty="0">
                <a:solidFill>
                  <a:schemeClr val="tx1"/>
                </a:solidFill>
              </a:rPr>
              <a:t>Is it expensive?</a:t>
            </a:r>
          </a:p>
          <a:p>
            <a:r>
              <a:rPr lang="en-US" sz="1050" b="1" dirty="0">
                <a:solidFill>
                  <a:schemeClr val="tx1"/>
                </a:solidFill>
              </a:rPr>
              <a:t>It is inexpensive.</a:t>
            </a:r>
          </a:p>
          <a:p>
            <a:endParaRPr lang="en-US" sz="1050" b="1" dirty="0">
              <a:solidFill>
                <a:schemeClr val="tx1"/>
              </a:solidFill>
            </a:endParaRPr>
          </a:p>
          <a:p>
            <a:r>
              <a:rPr lang="en-US" sz="1050" b="1" dirty="0">
                <a:solidFill>
                  <a:schemeClr val="tx1"/>
                </a:solidFill>
              </a:rPr>
              <a:t>What rating?</a:t>
            </a:r>
          </a:p>
          <a:p>
            <a:r>
              <a:rPr lang="en-US" sz="1050" b="1" dirty="0">
                <a:solidFill>
                  <a:schemeClr val="tx1"/>
                </a:solidFill>
              </a:rPr>
              <a:t>8/10</a:t>
            </a:r>
          </a:p>
          <a:p>
            <a:r>
              <a:rPr lang="en-US" sz="1050" b="1" dirty="0">
                <a:solidFill>
                  <a:schemeClr val="tx1"/>
                </a:solidFill>
              </a:rPr>
              <a:t>Conclusion?</a:t>
            </a:r>
          </a:p>
          <a:p>
            <a:r>
              <a:rPr lang="en-US" sz="1050" b="1" dirty="0">
                <a:solidFill>
                  <a:schemeClr val="tx1"/>
                </a:solidFill>
              </a:rPr>
              <a:t>This product is a good option for my product as it is accessible in school and comes in a range of colors. However it is not waterproof so it is not the best material for my product.</a:t>
            </a:r>
          </a:p>
        </p:txBody>
      </p:sp>
      <p:sp>
        <p:nvSpPr>
          <p:cNvPr id="10" name="Flowchart: Process 9">
            <a:extLst>
              <a:ext uri="{FF2B5EF4-FFF2-40B4-BE49-F238E27FC236}">
                <a16:creationId xmlns:a16="http://schemas.microsoft.com/office/drawing/2014/main" id="{9E929C47-810B-F5CF-6128-8B0F2D0EA4F6}"/>
              </a:ext>
            </a:extLst>
          </p:cNvPr>
          <p:cNvSpPr/>
          <p:nvPr/>
        </p:nvSpPr>
        <p:spPr>
          <a:xfrm>
            <a:off x="5638073" y="2277049"/>
            <a:ext cx="1668559" cy="4567204"/>
          </a:xfrm>
          <a:prstGeom prst="flowChart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100" b="1" dirty="0">
                <a:solidFill>
                  <a:schemeClr val="tx1"/>
                </a:solidFill>
              </a:rPr>
              <a:t>Type of plastic?</a:t>
            </a:r>
          </a:p>
          <a:p>
            <a:r>
              <a:rPr lang="en-US" sz="1100" b="1" dirty="0">
                <a:solidFill>
                  <a:schemeClr val="tx1"/>
                </a:solidFill>
              </a:rPr>
              <a:t>Melamine</a:t>
            </a:r>
          </a:p>
          <a:p>
            <a:endParaRPr lang="en-US" sz="1100" b="1" dirty="0">
              <a:solidFill>
                <a:schemeClr val="tx1"/>
              </a:solidFill>
            </a:endParaRPr>
          </a:p>
          <a:p>
            <a:r>
              <a:rPr lang="en-US" sz="1100" b="1" dirty="0">
                <a:solidFill>
                  <a:schemeClr val="tx1"/>
                </a:solidFill>
              </a:rPr>
              <a:t>Available in school?</a:t>
            </a:r>
          </a:p>
          <a:p>
            <a:r>
              <a:rPr lang="en-US" sz="1100" b="1" dirty="0">
                <a:solidFill>
                  <a:schemeClr val="tx1"/>
                </a:solidFill>
              </a:rPr>
              <a:t>No it is not available in school .</a:t>
            </a:r>
          </a:p>
          <a:p>
            <a:r>
              <a:rPr lang="en-US" sz="1100" b="1" dirty="0">
                <a:solidFill>
                  <a:schemeClr val="tx1"/>
                </a:solidFill>
              </a:rPr>
              <a:t>What are common uses?</a:t>
            </a:r>
          </a:p>
          <a:p>
            <a:r>
              <a:rPr lang="en-US" sz="1100" b="1" i="0" dirty="0">
                <a:solidFill>
                  <a:srgbClr val="040C28"/>
                </a:solidFill>
                <a:effectLst/>
                <a:latin typeface="Google Sans"/>
              </a:rPr>
              <a:t>electrical components, household goods, laminates,	 kitchenware, floor tiles, and fire-resistant fabrics.</a:t>
            </a:r>
          </a:p>
          <a:p>
            <a:endParaRPr lang="en-US" sz="1100" b="1" dirty="0">
              <a:solidFill>
                <a:schemeClr val="tx1"/>
              </a:solidFill>
            </a:endParaRPr>
          </a:p>
          <a:p>
            <a:r>
              <a:rPr lang="en-US" sz="1100" b="1" dirty="0">
                <a:solidFill>
                  <a:schemeClr val="tx1"/>
                </a:solidFill>
              </a:rPr>
              <a:t>Is it expensive?</a:t>
            </a:r>
          </a:p>
          <a:p>
            <a:r>
              <a:rPr lang="en-US" sz="1100" b="1" dirty="0">
                <a:solidFill>
                  <a:schemeClr val="tx1"/>
                </a:solidFill>
              </a:rPr>
              <a:t>Melamine is quite affordable.</a:t>
            </a:r>
          </a:p>
          <a:p>
            <a:endParaRPr lang="en-US" sz="1100" b="1" dirty="0">
              <a:solidFill>
                <a:schemeClr val="tx1"/>
              </a:solidFill>
            </a:endParaRPr>
          </a:p>
          <a:p>
            <a:r>
              <a:rPr lang="en-US" sz="1100" b="1" dirty="0">
                <a:solidFill>
                  <a:schemeClr val="tx1"/>
                </a:solidFill>
              </a:rPr>
              <a:t>What rating?</a:t>
            </a:r>
          </a:p>
          <a:p>
            <a:r>
              <a:rPr lang="en-US" sz="1100" b="1" dirty="0">
                <a:solidFill>
                  <a:schemeClr val="tx1"/>
                </a:solidFill>
              </a:rPr>
              <a:t>6/10</a:t>
            </a:r>
          </a:p>
          <a:p>
            <a:r>
              <a:rPr lang="en-US" sz="1100" b="1" dirty="0">
                <a:solidFill>
                  <a:schemeClr val="tx1"/>
                </a:solidFill>
              </a:rPr>
              <a:t>Conclusion?</a:t>
            </a:r>
          </a:p>
          <a:p>
            <a:r>
              <a:rPr lang="en-US" sz="1100" b="1" dirty="0">
                <a:solidFill>
                  <a:schemeClr val="tx1"/>
                </a:solidFill>
              </a:rPr>
              <a:t>Melamine is not easily accessible in school and looks visually unpleasant so this product is not a good option.</a:t>
            </a:r>
          </a:p>
        </p:txBody>
      </p:sp>
      <p:sp>
        <p:nvSpPr>
          <p:cNvPr id="11" name="Flowchart: Process 10">
            <a:extLst>
              <a:ext uri="{FF2B5EF4-FFF2-40B4-BE49-F238E27FC236}">
                <a16:creationId xmlns:a16="http://schemas.microsoft.com/office/drawing/2014/main" id="{81B2F40E-1235-C5D0-2CAF-96EE14102C3D}"/>
              </a:ext>
            </a:extLst>
          </p:cNvPr>
          <p:cNvSpPr/>
          <p:nvPr/>
        </p:nvSpPr>
        <p:spPr>
          <a:xfrm>
            <a:off x="7568462" y="2263302"/>
            <a:ext cx="1668559" cy="4594698"/>
          </a:xfrm>
          <a:prstGeom prst="flowChart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solidFill>
                  <a:schemeClr val="tx1"/>
                </a:solidFill>
              </a:rPr>
              <a:t>Type of plastic?</a:t>
            </a:r>
          </a:p>
          <a:p>
            <a:r>
              <a:rPr lang="en-US" sz="1050" b="1" dirty="0">
                <a:solidFill>
                  <a:schemeClr val="tx1"/>
                </a:solidFill>
              </a:rPr>
              <a:t>Polyester resin </a:t>
            </a:r>
          </a:p>
          <a:p>
            <a:endParaRPr lang="en-US" sz="1050" b="1" dirty="0">
              <a:solidFill>
                <a:schemeClr val="tx1"/>
              </a:solidFill>
            </a:endParaRPr>
          </a:p>
          <a:p>
            <a:r>
              <a:rPr lang="en-US" sz="1050" b="1" dirty="0">
                <a:solidFill>
                  <a:schemeClr val="tx1"/>
                </a:solidFill>
              </a:rPr>
              <a:t>Available in school?</a:t>
            </a:r>
          </a:p>
          <a:p>
            <a:r>
              <a:rPr lang="en-US" sz="1050" b="1" dirty="0">
                <a:solidFill>
                  <a:schemeClr val="tx1"/>
                </a:solidFill>
              </a:rPr>
              <a:t>Only in very small amounts</a:t>
            </a:r>
          </a:p>
          <a:p>
            <a:endParaRPr lang="en-US" sz="1050" b="1" dirty="0">
              <a:solidFill>
                <a:schemeClr val="tx1"/>
              </a:solidFill>
            </a:endParaRPr>
          </a:p>
          <a:p>
            <a:r>
              <a:rPr lang="en-US" sz="1050" b="1" dirty="0">
                <a:solidFill>
                  <a:schemeClr val="tx1"/>
                </a:solidFill>
              </a:rPr>
              <a:t>What are common uses?</a:t>
            </a:r>
          </a:p>
          <a:p>
            <a:r>
              <a:rPr lang="en-US" sz="1050" b="1" dirty="0">
                <a:solidFill>
                  <a:schemeClr val="tx1"/>
                </a:solidFill>
              </a:rPr>
              <a:t>Coasters, decorative tiles, table tops and bathtubs.</a:t>
            </a:r>
          </a:p>
          <a:p>
            <a:endParaRPr lang="en-US" sz="1050" b="1" dirty="0">
              <a:solidFill>
                <a:schemeClr val="tx1"/>
              </a:solidFill>
            </a:endParaRPr>
          </a:p>
          <a:p>
            <a:r>
              <a:rPr lang="en-US" sz="1050" b="1" dirty="0">
                <a:solidFill>
                  <a:schemeClr val="tx1"/>
                </a:solidFill>
              </a:rPr>
              <a:t>Is it expensive?</a:t>
            </a:r>
          </a:p>
          <a:p>
            <a:r>
              <a:rPr lang="en-US" sz="1050" b="1" dirty="0">
                <a:solidFill>
                  <a:schemeClr val="tx1"/>
                </a:solidFill>
              </a:rPr>
              <a:t>It is relatively pricey.</a:t>
            </a:r>
          </a:p>
          <a:p>
            <a:endParaRPr lang="en-US" sz="1050" b="1" dirty="0">
              <a:solidFill>
                <a:schemeClr val="tx1"/>
              </a:solidFill>
            </a:endParaRPr>
          </a:p>
          <a:p>
            <a:r>
              <a:rPr lang="en-US" sz="1050" b="1" dirty="0">
                <a:solidFill>
                  <a:schemeClr val="tx1"/>
                </a:solidFill>
              </a:rPr>
              <a:t>What rating?</a:t>
            </a:r>
          </a:p>
          <a:p>
            <a:r>
              <a:rPr lang="en-US" sz="1050" b="1" dirty="0">
                <a:solidFill>
                  <a:schemeClr val="tx1"/>
                </a:solidFill>
              </a:rPr>
              <a:t>6/10</a:t>
            </a:r>
          </a:p>
          <a:p>
            <a:r>
              <a:rPr lang="en-US" sz="1050" b="1" dirty="0">
                <a:solidFill>
                  <a:schemeClr val="tx1"/>
                </a:solidFill>
              </a:rPr>
              <a:t>Conclusion?</a:t>
            </a:r>
          </a:p>
          <a:p>
            <a:r>
              <a:rPr lang="en-US" sz="1050" b="1" dirty="0">
                <a:solidFill>
                  <a:schemeClr val="tx1"/>
                </a:solidFill>
              </a:rPr>
              <a:t>This material is not easily accessible in school and is relatively expensive however it is a good material for water proof products and it is very easy to use.</a:t>
            </a:r>
          </a:p>
        </p:txBody>
      </p:sp>
      <p:pic>
        <p:nvPicPr>
          <p:cNvPr id="2" name="Picture 2" descr="Acrylic Colored | Coloured Acrylic Sheets | Sabin Plastic">
            <a:extLst>
              <a:ext uri="{FF2B5EF4-FFF2-40B4-BE49-F238E27FC236}">
                <a16:creationId xmlns:a16="http://schemas.microsoft.com/office/drawing/2014/main" id="{16114A99-8487-0D4C-F8EA-13BE384403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45636"/>
            <a:ext cx="1589418" cy="127153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Why Polypropylene is the Most Preferred Material for Packaging">
            <a:extLst>
              <a:ext uri="{FF2B5EF4-FFF2-40B4-BE49-F238E27FC236}">
                <a16:creationId xmlns:a16="http://schemas.microsoft.com/office/drawing/2014/main" id="{4EA77AF5-E08A-0781-9525-86E39AC2A1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6425" y="742078"/>
            <a:ext cx="2062752" cy="127865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New! High Impact Polystyrene Sheets (HIPS) – Kitronik Ltd">
            <a:extLst>
              <a:ext uri="{FF2B5EF4-FFF2-40B4-BE49-F238E27FC236}">
                <a16:creationId xmlns:a16="http://schemas.microsoft.com/office/drawing/2014/main" id="{15370DA9-F50D-3586-9929-327E22BEFF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6257" y="841213"/>
            <a:ext cx="1621479" cy="11415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Melamine Plastic Dining Set - Plate Cups Bowl / Block Colour Pastel 16  Piece - Blue Whale Gifts">
            <a:extLst>
              <a:ext uri="{FF2B5EF4-FFF2-40B4-BE49-F238E27FC236}">
                <a16:creationId xmlns:a16="http://schemas.microsoft.com/office/drawing/2014/main" id="{55EF12A0-B5A6-59CB-57CB-BCAE8A7A8E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02427" y="965201"/>
            <a:ext cx="1445510" cy="101753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0" descr="Mayor Resin Co.,Ltd. - Unsaturated Polyester Resin">
            <a:extLst>
              <a:ext uri="{FF2B5EF4-FFF2-40B4-BE49-F238E27FC236}">
                <a16:creationId xmlns:a16="http://schemas.microsoft.com/office/drawing/2014/main" id="{441D2CB7-9D97-E89B-567C-832856C04C3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4659" t="53030" r="24767"/>
          <a:stretch/>
        </p:blipFill>
        <p:spPr bwMode="auto">
          <a:xfrm>
            <a:off x="7366000" y="965201"/>
            <a:ext cx="1968500" cy="1055569"/>
          </a:xfrm>
          <a:prstGeom prst="rect">
            <a:avLst/>
          </a:prstGeom>
          <a:noFill/>
          <a:extLst>
            <a:ext uri="{909E8E84-426E-40DD-AFC4-6F175D3DCCD1}">
              <a14:hiddenFill xmlns:a14="http://schemas.microsoft.com/office/drawing/2010/main">
                <a:solidFill>
                  <a:srgbClr val="FFFFFF"/>
                </a:solidFill>
              </a14:hiddenFill>
            </a:ext>
          </a:extLst>
        </p:spPr>
      </p:pic>
      <p:sp>
        <p:nvSpPr>
          <p:cNvPr id="14" name="Flowchart: Process 13">
            <a:extLst>
              <a:ext uri="{FF2B5EF4-FFF2-40B4-BE49-F238E27FC236}">
                <a16:creationId xmlns:a16="http://schemas.microsoft.com/office/drawing/2014/main" id="{02D435C5-1F67-6E40-9DBC-3B12F23B50D6}"/>
              </a:ext>
            </a:extLst>
          </p:cNvPr>
          <p:cNvSpPr/>
          <p:nvPr/>
        </p:nvSpPr>
        <p:spPr>
          <a:xfrm>
            <a:off x="9369427" y="1443463"/>
            <a:ext cx="2792657" cy="5407677"/>
          </a:xfrm>
          <a:prstGeom prst="flowChart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solidFill>
                  <a:schemeClr val="tx1"/>
                </a:solidFill>
              </a:rPr>
              <a:t>3D printing filament:</a:t>
            </a:r>
          </a:p>
          <a:p>
            <a:r>
              <a:rPr lang="en-GB" sz="1050" b="1" i="0" dirty="0">
                <a:solidFill>
                  <a:srgbClr val="040C28"/>
                </a:solidFill>
                <a:effectLst/>
              </a:rPr>
              <a:t>Acrylonitrile Butadiene Styrene (ABS) VS Polylactic Acid (PLA)</a:t>
            </a:r>
          </a:p>
          <a:p>
            <a:endParaRPr lang="en-GB" sz="1050" b="1" dirty="0">
              <a:solidFill>
                <a:srgbClr val="040C28"/>
              </a:solidFill>
            </a:endParaRPr>
          </a:p>
          <a:p>
            <a:r>
              <a:rPr lang="en-GB" sz="1050" b="1" i="0" dirty="0">
                <a:solidFill>
                  <a:srgbClr val="040C28"/>
                </a:solidFill>
                <a:effectLst/>
              </a:rPr>
              <a:t>Accessibility in school</a:t>
            </a:r>
          </a:p>
          <a:p>
            <a:r>
              <a:rPr lang="en-GB" sz="1050" b="1" dirty="0">
                <a:solidFill>
                  <a:srgbClr val="040C28"/>
                </a:solidFill>
              </a:rPr>
              <a:t>PLA is generally more accessible in school than ABS and comes in a wider range of colours.</a:t>
            </a:r>
            <a:endParaRPr lang="en-GB" sz="1050" b="1" i="0" dirty="0">
              <a:solidFill>
                <a:srgbClr val="040C28"/>
              </a:solidFill>
              <a:effectLst/>
            </a:endParaRPr>
          </a:p>
          <a:p>
            <a:endParaRPr lang="en-GB" sz="1050" b="1" i="0" dirty="0">
              <a:solidFill>
                <a:srgbClr val="040C28"/>
              </a:solidFill>
              <a:effectLst/>
            </a:endParaRPr>
          </a:p>
          <a:p>
            <a:r>
              <a:rPr lang="en-GB" sz="1050" b="1" dirty="0">
                <a:solidFill>
                  <a:srgbClr val="040C28"/>
                </a:solidFill>
              </a:rPr>
              <a:t>strength</a:t>
            </a:r>
          </a:p>
          <a:p>
            <a:r>
              <a:rPr lang="en-GB" sz="1050" b="1" dirty="0">
                <a:solidFill>
                  <a:srgbClr val="040C28"/>
                </a:solidFill>
              </a:rPr>
              <a:t>ABS is a stronger and more durable material whereas PLA can usually be brittle.</a:t>
            </a:r>
          </a:p>
          <a:p>
            <a:endParaRPr lang="en-GB" sz="1050" b="1" i="0" dirty="0">
              <a:solidFill>
                <a:srgbClr val="040C28"/>
              </a:solidFill>
              <a:effectLst/>
            </a:endParaRPr>
          </a:p>
          <a:p>
            <a:r>
              <a:rPr lang="en-GB" sz="1050" b="1" dirty="0">
                <a:solidFill>
                  <a:srgbClr val="040C28"/>
                </a:solidFill>
              </a:rPr>
              <a:t>Melting point</a:t>
            </a:r>
          </a:p>
          <a:p>
            <a:r>
              <a:rPr lang="en-GB" sz="1050" b="1" dirty="0">
                <a:solidFill>
                  <a:srgbClr val="040C28"/>
                </a:solidFill>
              </a:rPr>
              <a:t>ABS has a melting point around 200C whereas PLAs melting point is at 173C which are both very high.</a:t>
            </a:r>
          </a:p>
          <a:p>
            <a:endParaRPr lang="en-GB" sz="1050" b="1" i="0" dirty="0">
              <a:solidFill>
                <a:srgbClr val="040C28"/>
              </a:solidFill>
              <a:effectLst/>
            </a:endParaRPr>
          </a:p>
          <a:p>
            <a:r>
              <a:rPr lang="en-GB" sz="1050" b="1" dirty="0">
                <a:solidFill>
                  <a:srgbClr val="040C28"/>
                </a:solidFill>
              </a:rPr>
              <a:t>Biodegradable?</a:t>
            </a:r>
          </a:p>
          <a:p>
            <a:r>
              <a:rPr lang="en-GB" sz="1050" b="1" dirty="0">
                <a:solidFill>
                  <a:srgbClr val="040C28"/>
                </a:solidFill>
              </a:rPr>
              <a:t>ABS is not biodegradable however PLA can be biodegradable under the right conditions making it more environmentally friendly.</a:t>
            </a:r>
          </a:p>
          <a:p>
            <a:endParaRPr lang="en-GB" sz="1050" b="1" i="0" dirty="0">
              <a:solidFill>
                <a:srgbClr val="040C28"/>
              </a:solidFill>
              <a:effectLst/>
            </a:endParaRPr>
          </a:p>
          <a:p>
            <a:r>
              <a:rPr lang="en-GB" sz="1050" b="1" dirty="0">
                <a:solidFill>
                  <a:srgbClr val="040C28"/>
                </a:solidFill>
              </a:rPr>
              <a:t>Price</a:t>
            </a:r>
          </a:p>
          <a:p>
            <a:r>
              <a:rPr lang="en-GB" sz="1050" b="1" dirty="0">
                <a:solidFill>
                  <a:srgbClr val="040C28"/>
                </a:solidFill>
              </a:rPr>
              <a:t>They are both around the same price point which is roughly 20 USD per kilo.</a:t>
            </a:r>
          </a:p>
          <a:p>
            <a:endParaRPr lang="en-GB" sz="1050" b="1" i="0" dirty="0">
              <a:solidFill>
                <a:srgbClr val="040C28"/>
              </a:solidFill>
              <a:effectLst/>
            </a:endParaRPr>
          </a:p>
          <a:p>
            <a:r>
              <a:rPr lang="en-GB" sz="1050" b="1" dirty="0">
                <a:solidFill>
                  <a:srgbClr val="040C28"/>
                </a:solidFill>
              </a:rPr>
              <a:t>Common products</a:t>
            </a:r>
          </a:p>
          <a:p>
            <a:r>
              <a:rPr lang="en-US" sz="1050" b="1" dirty="0">
                <a:solidFill>
                  <a:schemeClr val="tx1"/>
                </a:solidFill>
              </a:rPr>
              <a:t>ABS is used for LEGO and  electronic housing while PLA is used for cups, plastic bags, and cutlery</a:t>
            </a:r>
          </a:p>
          <a:p>
            <a:endParaRPr lang="en-US" sz="1050" b="1" dirty="0">
              <a:solidFill>
                <a:schemeClr val="tx1"/>
              </a:solidFill>
            </a:endParaRPr>
          </a:p>
          <a:p>
            <a:r>
              <a:rPr lang="en-US" sz="1050" b="1" dirty="0">
                <a:solidFill>
                  <a:schemeClr val="tx1"/>
                </a:solidFill>
              </a:rPr>
              <a:t>Rating: </a:t>
            </a:r>
            <a:r>
              <a:rPr lang="en-US" sz="1050" b="1" dirty="0">
                <a:solidFill>
                  <a:schemeClr val="tx1"/>
                </a:solidFill>
                <a:highlight>
                  <a:srgbClr val="00FF00"/>
                </a:highlight>
              </a:rPr>
              <a:t>PLA(8/10) </a:t>
            </a:r>
            <a:r>
              <a:rPr lang="en-US" sz="1050" b="1" dirty="0">
                <a:solidFill>
                  <a:schemeClr val="tx1"/>
                </a:solidFill>
              </a:rPr>
              <a:t>ABS(7/10)</a:t>
            </a:r>
          </a:p>
        </p:txBody>
      </p:sp>
      <p:pic>
        <p:nvPicPr>
          <p:cNvPr id="1026" name="Picture 2" descr="NUMAKERS ABS 3D Printer Filament, 1.75mm, Dimensional Accuracy +/- 0.03 mm,  1 kg Spool (2.2 lbs), Compatible with Most FDM Printers (Orange) :  Amazon.in: Industrial &amp; Scientific">
            <a:extLst>
              <a:ext uri="{FF2B5EF4-FFF2-40B4-BE49-F238E27FC236}">
                <a16:creationId xmlns:a16="http://schemas.microsoft.com/office/drawing/2014/main" id="{87A2E578-C4B9-378D-78C5-181562A6C32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91065" y="67396"/>
            <a:ext cx="964061" cy="129420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uy Anker Make PLA+Filament Black Online in UAE | Sharaf DG">
            <a:extLst>
              <a:ext uri="{FF2B5EF4-FFF2-40B4-BE49-F238E27FC236}">
                <a16:creationId xmlns:a16="http://schemas.microsoft.com/office/drawing/2014/main" id="{0EC5F17F-30D3-8FBA-8BAC-619F4483380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459881" y="-239"/>
            <a:ext cx="1402770" cy="14027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9784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92E70498-CB14-64C0-D60D-5BC3D8C80351}"/>
              </a:ext>
            </a:extLst>
          </p:cNvPr>
          <p:cNvSpPr/>
          <p:nvPr/>
        </p:nvSpPr>
        <p:spPr>
          <a:xfrm>
            <a:off x="19568" y="27493"/>
            <a:ext cx="5933237" cy="4748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solidFill>
                  <a:schemeClr val="tx1"/>
                </a:solidFill>
                <a:latin typeface="Congenial" panose="020F0502020204030204" pitchFamily="34" charset="0"/>
              </a:rPr>
              <a:t>Tools and Machines \ Manufacturing Processes</a:t>
            </a:r>
            <a:endParaRPr lang="en-AE" sz="2000" dirty="0">
              <a:solidFill>
                <a:schemeClr val="tx1"/>
              </a:solidFill>
              <a:latin typeface="Congenial" panose="020F0502020204030204" pitchFamily="34" charset="0"/>
            </a:endParaRPr>
          </a:p>
        </p:txBody>
      </p:sp>
      <p:graphicFrame>
        <p:nvGraphicFramePr>
          <p:cNvPr id="5" name="Table 4">
            <a:extLst>
              <a:ext uri="{FF2B5EF4-FFF2-40B4-BE49-F238E27FC236}">
                <a16:creationId xmlns:a16="http://schemas.microsoft.com/office/drawing/2014/main" id="{6ADDF000-18F8-7ED8-1389-5E79CE8DBDF9}"/>
              </a:ext>
            </a:extLst>
          </p:cNvPr>
          <p:cNvGraphicFramePr>
            <a:graphicFrameLocks noGrp="1"/>
          </p:cNvGraphicFramePr>
          <p:nvPr>
            <p:extLst>
              <p:ext uri="{D42A27DB-BD31-4B8C-83A1-F6EECF244321}">
                <p14:modId xmlns:p14="http://schemas.microsoft.com/office/powerpoint/2010/main" val="3133741272"/>
              </p:ext>
            </p:extLst>
          </p:nvPr>
        </p:nvGraphicFramePr>
        <p:xfrm>
          <a:off x="103378" y="502326"/>
          <a:ext cx="6076432" cy="6272828"/>
        </p:xfrm>
        <a:graphic>
          <a:graphicData uri="http://schemas.openxmlformats.org/drawingml/2006/table">
            <a:tbl>
              <a:tblPr firstRow="1" bandRow="1">
                <a:tableStyleId>{5940675A-B579-460E-94D1-54222C63F5DA}</a:tableStyleId>
              </a:tblPr>
              <a:tblGrid>
                <a:gridCol w="1863357">
                  <a:extLst>
                    <a:ext uri="{9D8B030D-6E8A-4147-A177-3AD203B41FA5}">
                      <a16:colId xmlns:a16="http://schemas.microsoft.com/office/drawing/2014/main" val="2692380961"/>
                    </a:ext>
                  </a:extLst>
                </a:gridCol>
                <a:gridCol w="4213075">
                  <a:extLst>
                    <a:ext uri="{9D8B030D-6E8A-4147-A177-3AD203B41FA5}">
                      <a16:colId xmlns:a16="http://schemas.microsoft.com/office/drawing/2014/main" val="1459179451"/>
                    </a:ext>
                  </a:extLst>
                </a:gridCol>
              </a:tblGrid>
              <a:tr h="826275">
                <a:tc>
                  <a:txBody>
                    <a:bodyPr/>
                    <a:lstStyle/>
                    <a:p>
                      <a:r>
                        <a:rPr lang="en-US" sz="1200" dirty="0"/>
                        <a:t>Tri Square</a:t>
                      </a:r>
                      <a:endParaRPr lang="en-AE" sz="1200" dirty="0"/>
                    </a:p>
                  </a:txBody>
                  <a:tcPr>
                    <a:solidFill>
                      <a:schemeClr val="bg1"/>
                    </a:solidFill>
                  </a:tcPr>
                </a:tc>
                <a:tc>
                  <a:txBody>
                    <a:bodyPr/>
                    <a:lstStyle/>
                    <a:p>
                      <a:r>
                        <a:rPr lang="en-US" sz="1200" dirty="0"/>
                        <a:t>A tri square is used to mark out right angles and straight lines on wood. It is used to ensure accuracy and precision during the marking out stage.</a:t>
                      </a:r>
                      <a:endParaRPr lang="en-AE" sz="1200" dirty="0"/>
                    </a:p>
                  </a:txBody>
                  <a:tcPr>
                    <a:solidFill>
                      <a:schemeClr val="bg1"/>
                    </a:solidFill>
                  </a:tcPr>
                </a:tc>
                <a:extLst>
                  <a:ext uri="{0D108BD9-81ED-4DB2-BD59-A6C34878D82A}">
                    <a16:rowId xmlns:a16="http://schemas.microsoft.com/office/drawing/2014/main" val="1150159629"/>
                  </a:ext>
                </a:extLst>
              </a:tr>
              <a:tr h="778079">
                <a:tc>
                  <a:txBody>
                    <a:bodyPr/>
                    <a:lstStyle/>
                    <a:p>
                      <a:r>
                        <a:rPr lang="en-US" sz="1200" dirty="0"/>
                        <a:t>Steel Ruler</a:t>
                      </a:r>
                      <a:endParaRPr lang="en-AE" sz="1200" dirty="0"/>
                    </a:p>
                  </a:txBody>
                  <a:tcPr>
                    <a:solidFill>
                      <a:schemeClr val="bg1"/>
                    </a:solidFill>
                  </a:tcPr>
                </a:tc>
                <a:tc>
                  <a:txBody>
                    <a:bodyPr/>
                    <a:lstStyle/>
                    <a:p>
                      <a:r>
                        <a:rPr lang="en-US" sz="1200" dirty="0"/>
                        <a:t>steel rulers are used for measuring and making accurate straight lines that are the exact right length during the marking out stage.</a:t>
                      </a:r>
                      <a:endParaRPr lang="en-AE" sz="1200" dirty="0"/>
                    </a:p>
                  </a:txBody>
                  <a:tcPr>
                    <a:solidFill>
                      <a:schemeClr val="bg1"/>
                    </a:solidFill>
                  </a:tcPr>
                </a:tc>
                <a:extLst>
                  <a:ext uri="{0D108BD9-81ED-4DB2-BD59-A6C34878D82A}">
                    <a16:rowId xmlns:a16="http://schemas.microsoft.com/office/drawing/2014/main" val="462343415"/>
                  </a:ext>
                </a:extLst>
              </a:tr>
              <a:tr h="778079">
                <a:tc>
                  <a:txBody>
                    <a:bodyPr/>
                    <a:lstStyle/>
                    <a:p>
                      <a:r>
                        <a:rPr lang="en-US" sz="1200" dirty="0"/>
                        <a:t>Tenon Saw</a:t>
                      </a:r>
                      <a:endParaRPr lang="en-AE" sz="1200" dirty="0"/>
                    </a:p>
                  </a:txBody>
                  <a:tcPr>
                    <a:solidFill>
                      <a:schemeClr val="bg1"/>
                    </a:solidFill>
                  </a:tcPr>
                </a:tc>
                <a:tc>
                  <a:txBody>
                    <a:bodyPr/>
                    <a:lstStyle/>
                    <a:p>
                      <a:r>
                        <a:rPr lang="en-US" sz="1200" dirty="0"/>
                        <a:t>A tenon saw is a small saw typically with a steel or brass back and is used to cut mortise and straight lines on wood.</a:t>
                      </a:r>
                      <a:endParaRPr lang="en-AE" sz="1200" dirty="0"/>
                    </a:p>
                  </a:txBody>
                  <a:tcPr>
                    <a:solidFill>
                      <a:schemeClr val="bg1"/>
                    </a:solidFill>
                  </a:tcPr>
                </a:tc>
                <a:extLst>
                  <a:ext uri="{0D108BD9-81ED-4DB2-BD59-A6C34878D82A}">
                    <a16:rowId xmlns:a16="http://schemas.microsoft.com/office/drawing/2014/main" val="944948228"/>
                  </a:ext>
                </a:extLst>
              </a:tr>
              <a:tr h="778079">
                <a:tc>
                  <a:txBody>
                    <a:bodyPr/>
                    <a:lstStyle/>
                    <a:p>
                      <a:r>
                        <a:rPr lang="en-US" sz="1200" dirty="0"/>
                        <a:t>Coping Saw</a:t>
                      </a:r>
                      <a:endParaRPr lang="en-AE" sz="1200" dirty="0"/>
                    </a:p>
                  </a:txBody>
                  <a:tcPr>
                    <a:solidFill>
                      <a:schemeClr val="bg1"/>
                    </a:solidFill>
                  </a:tcPr>
                </a:tc>
                <a:tc>
                  <a:txBody>
                    <a:bodyPr/>
                    <a:lstStyle/>
                    <a:p>
                      <a:r>
                        <a:rPr lang="en-US" sz="1200" dirty="0"/>
                        <a:t>Coping saws are thin blade saws with a large U shaped frame usually use to cut curved edges on wood or plastic.</a:t>
                      </a:r>
                      <a:endParaRPr lang="en-AE" sz="1200" dirty="0"/>
                    </a:p>
                  </a:txBody>
                  <a:tcPr>
                    <a:solidFill>
                      <a:schemeClr val="bg1"/>
                    </a:solidFill>
                  </a:tcPr>
                </a:tc>
                <a:extLst>
                  <a:ext uri="{0D108BD9-81ED-4DB2-BD59-A6C34878D82A}">
                    <a16:rowId xmlns:a16="http://schemas.microsoft.com/office/drawing/2014/main" val="3829822462"/>
                  </a:ext>
                </a:extLst>
              </a:tr>
              <a:tr h="778079">
                <a:tc>
                  <a:txBody>
                    <a:bodyPr/>
                    <a:lstStyle/>
                    <a:p>
                      <a:r>
                        <a:rPr lang="en-US" sz="1200" dirty="0"/>
                        <a:t>Chisel</a:t>
                      </a:r>
                      <a:endParaRPr lang="en-AE" sz="1200" dirty="0"/>
                    </a:p>
                  </a:txBody>
                  <a:tcPr>
                    <a:solidFill>
                      <a:schemeClr val="bg1"/>
                    </a:solidFill>
                  </a:tcPr>
                </a:tc>
                <a:tc>
                  <a:txBody>
                    <a:bodyPr/>
                    <a:lstStyle/>
                    <a:p>
                      <a:r>
                        <a:rPr lang="en-US" sz="1200" dirty="0"/>
                        <a:t>Chisels are sharp tools used for shaving or carving wood off typically used for wood joints. This can be dangerous as you could cut yourself.</a:t>
                      </a:r>
                      <a:endParaRPr lang="en-AE" sz="1200" dirty="0"/>
                    </a:p>
                  </a:txBody>
                  <a:tcPr>
                    <a:solidFill>
                      <a:schemeClr val="bg1"/>
                    </a:solidFill>
                  </a:tcPr>
                </a:tc>
                <a:extLst>
                  <a:ext uri="{0D108BD9-81ED-4DB2-BD59-A6C34878D82A}">
                    <a16:rowId xmlns:a16="http://schemas.microsoft.com/office/drawing/2014/main" val="1550493495"/>
                  </a:ext>
                </a:extLst>
              </a:tr>
              <a:tr h="778079">
                <a:tc>
                  <a:txBody>
                    <a:bodyPr/>
                    <a:lstStyle/>
                    <a:p>
                      <a:r>
                        <a:rPr lang="en-US" sz="1200" dirty="0"/>
                        <a:t>Fret Saw</a:t>
                      </a:r>
                      <a:endParaRPr lang="en-AE" sz="1200" dirty="0"/>
                    </a:p>
                  </a:txBody>
                  <a:tcPr>
                    <a:solidFill>
                      <a:schemeClr val="bg1"/>
                    </a:solidFill>
                  </a:tcPr>
                </a:tc>
                <a:tc>
                  <a:txBody>
                    <a:bodyPr/>
                    <a:lstStyle/>
                    <a:p>
                      <a:r>
                        <a:rPr lang="en-US" sz="1200" dirty="0"/>
                        <a:t>This is an electrical saw used to cut thin cuts into wood and to create carved edges. These saws are very sharp and may cut you.</a:t>
                      </a:r>
                      <a:endParaRPr lang="en-AE" sz="1200" dirty="0"/>
                    </a:p>
                  </a:txBody>
                  <a:tcPr>
                    <a:solidFill>
                      <a:schemeClr val="bg1"/>
                    </a:solidFill>
                  </a:tcPr>
                </a:tc>
                <a:extLst>
                  <a:ext uri="{0D108BD9-81ED-4DB2-BD59-A6C34878D82A}">
                    <a16:rowId xmlns:a16="http://schemas.microsoft.com/office/drawing/2014/main" val="610578148"/>
                  </a:ext>
                </a:extLst>
              </a:tr>
              <a:tr h="778079">
                <a:tc>
                  <a:txBody>
                    <a:bodyPr/>
                    <a:lstStyle/>
                    <a:p>
                      <a:r>
                        <a:rPr lang="en-US" sz="1200" dirty="0"/>
                        <a:t>Bench Vice</a:t>
                      </a:r>
                      <a:endParaRPr lang="en-AE" sz="1200" dirty="0"/>
                    </a:p>
                  </a:txBody>
                  <a:tcPr>
                    <a:solidFill>
                      <a:schemeClr val="bg1"/>
                    </a:solidFill>
                  </a:tcPr>
                </a:tc>
                <a:tc>
                  <a:txBody>
                    <a:bodyPr/>
                    <a:lstStyle/>
                    <a:p>
                      <a:r>
                        <a:rPr lang="en-US" sz="1200" dirty="0"/>
                        <a:t>Bench vices are use to secure material while working on them on a bench, this enables material to be held firmly and securely when being  cut or worked on.</a:t>
                      </a:r>
                      <a:endParaRPr lang="en-AE" sz="1200" dirty="0"/>
                    </a:p>
                  </a:txBody>
                  <a:tcPr>
                    <a:solidFill>
                      <a:schemeClr val="bg1"/>
                    </a:solidFill>
                  </a:tcPr>
                </a:tc>
                <a:extLst>
                  <a:ext uri="{0D108BD9-81ED-4DB2-BD59-A6C34878D82A}">
                    <a16:rowId xmlns:a16="http://schemas.microsoft.com/office/drawing/2014/main" val="3829097664"/>
                  </a:ext>
                </a:extLst>
              </a:tr>
              <a:tr h="778079">
                <a:tc>
                  <a:txBody>
                    <a:bodyPr/>
                    <a:lstStyle/>
                    <a:p>
                      <a:r>
                        <a:rPr lang="en-US" sz="1200" dirty="0"/>
                        <a:t>G Clamp</a:t>
                      </a:r>
                      <a:endParaRPr lang="en-AE" sz="1200" dirty="0"/>
                    </a:p>
                  </a:txBody>
                  <a:tcPr>
                    <a:solidFill>
                      <a:schemeClr val="bg1"/>
                    </a:solidFill>
                  </a:tcPr>
                </a:tc>
                <a:tc>
                  <a:txBody>
                    <a:bodyPr/>
                    <a:lstStyle/>
                    <a:p>
                      <a:r>
                        <a:rPr lang="en-US" sz="1200" dirty="0"/>
                        <a:t>A G clamp is used for clamping material together usually when joining wood. You must make sure to not tighten it to much to prevent harm to material.</a:t>
                      </a:r>
                      <a:endParaRPr lang="en-AE" sz="1200" dirty="0"/>
                    </a:p>
                  </a:txBody>
                  <a:tcPr>
                    <a:solidFill>
                      <a:schemeClr val="bg1"/>
                    </a:solidFill>
                  </a:tcPr>
                </a:tc>
                <a:extLst>
                  <a:ext uri="{0D108BD9-81ED-4DB2-BD59-A6C34878D82A}">
                    <a16:rowId xmlns:a16="http://schemas.microsoft.com/office/drawing/2014/main" val="2203492676"/>
                  </a:ext>
                </a:extLst>
              </a:tr>
            </a:tbl>
          </a:graphicData>
        </a:graphic>
      </p:graphicFrame>
      <p:pic>
        <p:nvPicPr>
          <p:cNvPr id="7" name="Picture 6" descr="A square with a wooden handle">
            <a:extLst>
              <a:ext uri="{FF2B5EF4-FFF2-40B4-BE49-F238E27FC236}">
                <a16:creationId xmlns:a16="http://schemas.microsoft.com/office/drawing/2014/main" id="{8305179F-9091-A01F-7584-57F283033229}"/>
              </a:ext>
            </a:extLst>
          </p:cNvPr>
          <p:cNvPicPr>
            <a:picLocks noChangeAspect="1"/>
          </p:cNvPicPr>
          <p:nvPr/>
        </p:nvPicPr>
        <p:blipFill>
          <a:blip r:embed="rId2"/>
          <a:stretch>
            <a:fillRect/>
          </a:stretch>
        </p:blipFill>
        <p:spPr>
          <a:xfrm>
            <a:off x="808029" y="589144"/>
            <a:ext cx="650514" cy="650514"/>
          </a:xfrm>
          <a:prstGeom prst="rect">
            <a:avLst/>
          </a:prstGeom>
        </p:spPr>
      </p:pic>
      <p:pic>
        <p:nvPicPr>
          <p:cNvPr id="1026" name="Picture 2" descr="Blick Stainless Steel Ruler | BLICK Art Materials">
            <a:extLst>
              <a:ext uri="{FF2B5EF4-FFF2-40B4-BE49-F238E27FC236}">
                <a16:creationId xmlns:a16="http://schemas.microsoft.com/office/drawing/2014/main" id="{96558EFA-2F36-C9C5-1D9B-15A68FB486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2686" y="1451562"/>
            <a:ext cx="525857" cy="5258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D81631C-18C4-521C-41C6-74842F890CD6}"/>
              </a:ext>
            </a:extLst>
          </p:cNvPr>
          <p:cNvPicPr>
            <a:picLocks noChangeAspect="1"/>
          </p:cNvPicPr>
          <p:nvPr/>
        </p:nvPicPr>
        <p:blipFill>
          <a:blip r:embed="rId4"/>
          <a:srcRect t="22893" b="35511"/>
          <a:stretch/>
        </p:blipFill>
        <p:spPr>
          <a:xfrm>
            <a:off x="543298" y="2342741"/>
            <a:ext cx="1126050" cy="468382"/>
          </a:xfrm>
          <a:prstGeom prst="rect">
            <a:avLst/>
          </a:prstGeom>
        </p:spPr>
      </p:pic>
      <p:pic>
        <p:nvPicPr>
          <p:cNvPr id="1032" name="Picture 8" descr="Versatile Spyral FreeStyle Coping Saw with Macao | Ubuy">
            <a:extLst>
              <a:ext uri="{FF2B5EF4-FFF2-40B4-BE49-F238E27FC236}">
                <a16:creationId xmlns:a16="http://schemas.microsoft.com/office/drawing/2014/main" id="{EA9ACF4F-463B-CEB5-35FA-A1EC25A3BC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6327" y="3111422"/>
            <a:ext cx="586079" cy="48097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1-1/2&quot; Robert Sorby #286 Bevel Edge Framing Chisel - Wood Chisels -  Amazon.com">
            <a:extLst>
              <a:ext uri="{FF2B5EF4-FFF2-40B4-BE49-F238E27FC236}">
                <a16:creationId xmlns:a16="http://schemas.microsoft.com/office/drawing/2014/main" id="{D3852D2F-D0B8-2E78-DAA2-E3DBAC8A2E6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8546" t="7626" r="6545" b="4705"/>
          <a:stretch/>
        </p:blipFill>
        <p:spPr bwMode="auto">
          <a:xfrm>
            <a:off x="147286" y="3847592"/>
            <a:ext cx="1305120" cy="52239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egner Multimax 14 Single Speed Scroll Saw — Advanced Machinery">
            <a:extLst>
              <a:ext uri="{FF2B5EF4-FFF2-40B4-BE49-F238E27FC236}">
                <a16:creationId xmlns:a16="http://schemas.microsoft.com/office/drawing/2014/main" id="{BAFA0918-D246-7BC2-58DD-5CDB0D0993F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036" t="10570" r="1722" b="10469"/>
          <a:stretch/>
        </p:blipFill>
        <p:spPr bwMode="auto">
          <a:xfrm>
            <a:off x="1065780" y="4527622"/>
            <a:ext cx="773251" cy="63440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ECLIPSE BENCH VICE 3&quot; 4&quot; 5&quot; 6&quot; 8&quot; EMV MECHANICS ENGINEERS MULTI-PURPOSE  VICES">
            <a:extLst>
              <a:ext uri="{FF2B5EF4-FFF2-40B4-BE49-F238E27FC236}">
                <a16:creationId xmlns:a16="http://schemas.microsoft.com/office/drawing/2014/main" id="{55B97C64-61B3-4691-047C-238B85168250}"/>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23416" b="12782"/>
          <a:stretch/>
        </p:blipFill>
        <p:spPr bwMode="auto">
          <a:xfrm>
            <a:off x="801768" y="5406438"/>
            <a:ext cx="879622" cy="493353"/>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Irwin 100mm x 60mm G Clamp">
            <a:extLst>
              <a:ext uri="{FF2B5EF4-FFF2-40B4-BE49-F238E27FC236}">
                <a16:creationId xmlns:a16="http://schemas.microsoft.com/office/drawing/2014/main" id="{332BD77B-2200-6F7B-9D94-C70A253114FA}"/>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527" t="2697" r="2687" b="10392"/>
          <a:stretch/>
        </p:blipFill>
        <p:spPr bwMode="auto">
          <a:xfrm>
            <a:off x="808029" y="6198471"/>
            <a:ext cx="908479" cy="36590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1" name="Table 10">
            <a:extLst>
              <a:ext uri="{FF2B5EF4-FFF2-40B4-BE49-F238E27FC236}">
                <a16:creationId xmlns:a16="http://schemas.microsoft.com/office/drawing/2014/main" id="{8BD7F524-8900-3305-EE2B-341D2B72D585}"/>
              </a:ext>
            </a:extLst>
          </p:cNvPr>
          <p:cNvGraphicFramePr>
            <a:graphicFrameLocks noGrp="1"/>
          </p:cNvGraphicFramePr>
          <p:nvPr>
            <p:extLst>
              <p:ext uri="{D42A27DB-BD31-4B8C-83A1-F6EECF244321}">
                <p14:modId xmlns:p14="http://schemas.microsoft.com/office/powerpoint/2010/main" val="3212425035"/>
              </p:ext>
            </p:extLst>
          </p:nvPr>
        </p:nvGraphicFramePr>
        <p:xfrm>
          <a:off x="6421259" y="188159"/>
          <a:ext cx="5623455" cy="6586995"/>
        </p:xfrm>
        <a:graphic>
          <a:graphicData uri="http://schemas.openxmlformats.org/drawingml/2006/table">
            <a:tbl>
              <a:tblPr firstRow="1" bandRow="1">
                <a:tableStyleId>{5940675A-B579-460E-94D1-54222C63F5DA}</a:tableStyleId>
              </a:tblPr>
              <a:tblGrid>
                <a:gridCol w="2052265">
                  <a:extLst>
                    <a:ext uri="{9D8B030D-6E8A-4147-A177-3AD203B41FA5}">
                      <a16:colId xmlns:a16="http://schemas.microsoft.com/office/drawing/2014/main" val="2692380961"/>
                    </a:ext>
                  </a:extLst>
                </a:gridCol>
                <a:gridCol w="3571190">
                  <a:extLst>
                    <a:ext uri="{9D8B030D-6E8A-4147-A177-3AD203B41FA5}">
                      <a16:colId xmlns:a16="http://schemas.microsoft.com/office/drawing/2014/main" val="1459179451"/>
                    </a:ext>
                  </a:extLst>
                </a:gridCol>
              </a:tblGrid>
              <a:tr h="826275">
                <a:tc>
                  <a:txBody>
                    <a:bodyPr/>
                    <a:lstStyle/>
                    <a:p>
                      <a:r>
                        <a:rPr lang="en-US" sz="1200" dirty="0"/>
                        <a:t>Pillar Drill</a:t>
                      </a:r>
                      <a:endParaRPr lang="en-AE" sz="1200" dirty="0"/>
                    </a:p>
                  </a:txBody>
                  <a:tcPr>
                    <a:solidFill>
                      <a:schemeClr val="bg1"/>
                    </a:solidFill>
                  </a:tcPr>
                </a:tc>
                <a:tc>
                  <a:txBody>
                    <a:bodyPr/>
                    <a:lstStyle/>
                    <a:p>
                      <a:r>
                        <a:rPr lang="en-US" sz="1200" dirty="0"/>
                        <a:t>Pillar drills are used to make circular holes into material using drill bits you attach to it which come in different shapes and sizes. The material must be securely held down in a vice and wear safety glasses</a:t>
                      </a:r>
                      <a:endParaRPr lang="en-AE" sz="1200" dirty="0"/>
                    </a:p>
                  </a:txBody>
                  <a:tcPr>
                    <a:solidFill>
                      <a:schemeClr val="bg1"/>
                    </a:solidFill>
                  </a:tcPr>
                </a:tc>
                <a:extLst>
                  <a:ext uri="{0D108BD9-81ED-4DB2-BD59-A6C34878D82A}">
                    <a16:rowId xmlns:a16="http://schemas.microsoft.com/office/drawing/2014/main" val="1150159629"/>
                  </a:ext>
                </a:extLst>
              </a:tr>
              <a:tr h="778079">
                <a:tc>
                  <a:txBody>
                    <a:bodyPr/>
                    <a:lstStyle/>
                    <a:p>
                      <a:r>
                        <a:rPr lang="en-US" sz="1200" dirty="0"/>
                        <a:t>Hand Drill</a:t>
                      </a:r>
                      <a:endParaRPr lang="en-AE" sz="1200" dirty="0"/>
                    </a:p>
                  </a:txBody>
                  <a:tcPr>
                    <a:solidFill>
                      <a:schemeClr val="bg1"/>
                    </a:solidFill>
                  </a:tcPr>
                </a:tc>
                <a:tc>
                  <a:txBody>
                    <a:bodyPr/>
                    <a:lstStyle/>
                    <a:p>
                      <a:r>
                        <a:rPr lang="en-US" sz="1200" dirty="0"/>
                        <a:t>Hand drills are a portable and used to make holes into material. They also can use different drill bits to make different sized holes and use batteries for power. You should use safety glasses when using it.</a:t>
                      </a:r>
                      <a:endParaRPr lang="en-AE" sz="1200" dirty="0"/>
                    </a:p>
                  </a:txBody>
                  <a:tcPr>
                    <a:solidFill>
                      <a:schemeClr val="bg1"/>
                    </a:solidFill>
                  </a:tcPr>
                </a:tc>
                <a:extLst>
                  <a:ext uri="{0D108BD9-81ED-4DB2-BD59-A6C34878D82A}">
                    <a16:rowId xmlns:a16="http://schemas.microsoft.com/office/drawing/2014/main" val="462343415"/>
                  </a:ext>
                </a:extLst>
              </a:tr>
              <a:tr h="778079">
                <a:tc>
                  <a:txBody>
                    <a:bodyPr/>
                    <a:lstStyle/>
                    <a:p>
                      <a:r>
                        <a:rPr lang="en-US" sz="1200" dirty="0"/>
                        <a:t>Strip Heater</a:t>
                      </a:r>
                      <a:endParaRPr lang="en-AE" sz="1200" dirty="0"/>
                    </a:p>
                  </a:txBody>
                  <a:tcPr>
                    <a:solidFill>
                      <a:schemeClr val="bg1"/>
                    </a:solidFill>
                  </a:tcPr>
                </a:tc>
                <a:tc>
                  <a:txBody>
                    <a:bodyPr/>
                    <a:lstStyle/>
                    <a:p>
                      <a:r>
                        <a:rPr lang="en-US" sz="1200" dirty="0"/>
                        <a:t>Strip heaters heat thermoplastic in a straight line to make it mor flexible. You can then bend the plastic to shape it how you would like. you must keep your hands clear of the hot surface of the strip heater.</a:t>
                      </a:r>
                      <a:endParaRPr lang="en-AE" sz="1200" dirty="0"/>
                    </a:p>
                  </a:txBody>
                  <a:tcPr>
                    <a:solidFill>
                      <a:schemeClr val="bg1"/>
                    </a:solidFill>
                  </a:tcPr>
                </a:tc>
                <a:extLst>
                  <a:ext uri="{0D108BD9-81ED-4DB2-BD59-A6C34878D82A}">
                    <a16:rowId xmlns:a16="http://schemas.microsoft.com/office/drawing/2014/main" val="944948228"/>
                  </a:ext>
                </a:extLst>
              </a:tr>
              <a:tr h="778079">
                <a:tc>
                  <a:txBody>
                    <a:bodyPr/>
                    <a:lstStyle/>
                    <a:p>
                      <a:r>
                        <a:rPr lang="en-US" sz="1200" dirty="0"/>
                        <a:t>Vacuum Former</a:t>
                      </a:r>
                      <a:endParaRPr lang="en-AE" sz="1200" dirty="0"/>
                    </a:p>
                  </a:txBody>
                  <a:tcPr>
                    <a:solidFill>
                      <a:schemeClr val="bg1"/>
                    </a:solidFill>
                  </a:tcPr>
                </a:tc>
                <a:tc>
                  <a:txBody>
                    <a:bodyPr/>
                    <a:lstStyle/>
                    <a:p>
                      <a:r>
                        <a:rPr lang="en-US" sz="1200" dirty="0"/>
                        <a:t>Vacuum formers are used to shape plastic by heating it up then pushing a mold through it. Often the plastic used is Acrylic (PMMA). You should wear heat protective gloves to keep safe.</a:t>
                      </a:r>
                      <a:endParaRPr lang="en-AE" sz="1200" dirty="0"/>
                    </a:p>
                  </a:txBody>
                  <a:tcPr>
                    <a:solidFill>
                      <a:schemeClr val="bg1"/>
                    </a:solidFill>
                  </a:tcPr>
                </a:tc>
                <a:extLst>
                  <a:ext uri="{0D108BD9-81ED-4DB2-BD59-A6C34878D82A}">
                    <a16:rowId xmlns:a16="http://schemas.microsoft.com/office/drawing/2014/main" val="3829822462"/>
                  </a:ext>
                </a:extLst>
              </a:tr>
              <a:tr h="778079">
                <a:tc>
                  <a:txBody>
                    <a:bodyPr/>
                    <a:lstStyle/>
                    <a:p>
                      <a:r>
                        <a:rPr lang="en-US" sz="1200" dirty="0"/>
                        <a:t>3D Printer</a:t>
                      </a:r>
                      <a:endParaRPr lang="en-AE" sz="1200" dirty="0"/>
                    </a:p>
                  </a:txBody>
                  <a:tcPr>
                    <a:solidFill>
                      <a:schemeClr val="bg1"/>
                    </a:solidFill>
                  </a:tcPr>
                </a:tc>
                <a:tc>
                  <a:txBody>
                    <a:bodyPr/>
                    <a:lstStyle/>
                    <a:p>
                      <a:r>
                        <a:rPr lang="en-US" sz="1200" dirty="0"/>
                        <a:t>3D printers are used to manufacture parts of products which are made out of plastic, often PLA or ABS, You must use CAD to create the design before you 3D print it.</a:t>
                      </a:r>
                      <a:endParaRPr lang="en-AE" sz="1200" dirty="0"/>
                    </a:p>
                  </a:txBody>
                  <a:tcPr>
                    <a:solidFill>
                      <a:schemeClr val="bg1"/>
                    </a:solidFill>
                  </a:tcPr>
                </a:tc>
                <a:extLst>
                  <a:ext uri="{0D108BD9-81ED-4DB2-BD59-A6C34878D82A}">
                    <a16:rowId xmlns:a16="http://schemas.microsoft.com/office/drawing/2014/main" val="1550493495"/>
                  </a:ext>
                </a:extLst>
              </a:tr>
              <a:tr h="778079">
                <a:tc>
                  <a:txBody>
                    <a:bodyPr/>
                    <a:lstStyle/>
                    <a:p>
                      <a:r>
                        <a:rPr lang="en-US" sz="1200" dirty="0"/>
                        <a:t>Band facer</a:t>
                      </a:r>
                      <a:endParaRPr lang="en-AE" sz="1200" dirty="0"/>
                    </a:p>
                  </a:txBody>
                  <a:tcPr>
                    <a:solidFill>
                      <a:schemeClr val="bg1"/>
                    </a:solidFill>
                  </a:tcPr>
                </a:tc>
                <a:tc>
                  <a:txBody>
                    <a:bodyPr/>
                    <a:lstStyle/>
                    <a:p>
                      <a:r>
                        <a:rPr lang="en-US" sz="1200" dirty="0"/>
                        <a:t>A band facer is used to sandpaper off material such as wood. This is done by moving a sandpaper round at a high speed while you hold material to it. You must keep lose clothing away from the band facer.</a:t>
                      </a:r>
                      <a:endParaRPr lang="en-AE" sz="1200" dirty="0"/>
                    </a:p>
                  </a:txBody>
                  <a:tcPr>
                    <a:solidFill>
                      <a:schemeClr val="bg1"/>
                    </a:solidFill>
                  </a:tcPr>
                </a:tc>
                <a:extLst>
                  <a:ext uri="{0D108BD9-81ED-4DB2-BD59-A6C34878D82A}">
                    <a16:rowId xmlns:a16="http://schemas.microsoft.com/office/drawing/2014/main" val="610578148"/>
                  </a:ext>
                </a:extLst>
              </a:tr>
              <a:tr h="778079">
                <a:tc>
                  <a:txBody>
                    <a:bodyPr/>
                    <a:lstStyle/>
                    <a:p>
                      <a:r>
                        <a:rPr lang="en-US" sz="1200" dirty="0"/>
                        <a:t>Laser Cutter</a:t>
                      </a:r>
                      <a:endParaRPr lang="en-AE" sz="1200" dirty="0"/>
                    </a:p>
                  </a:txBody>
                  <a:tcPr>
                    <a:solidFill>
                      <a:schemeClr val="bg1"/>
                    </a:solidFill>
                  </a:tcPr>
                </a:tc>
                <a:tc>
                  <a:txBody>
                    <a:bodyPr/>
                    <a:lstStyle/>
                    <a:p>
                      <a:r>
                        <a:rPr lang="en-US" sz="1200" dirty="0"/>
                        <a:t>Laser cutters are used to cut out shapes into material. It does this by heating it up and outlining the shape it wants to create. On a laser cutter you should make sue your settings are appropriate.</a:t>
                      </a:r>
                      <a:endParaRPr lang="en-AE" sz="1200" dirty="0"/>
                    </a:p>
                  </a:txBody>
                  <a:tcPr>
                    <a:solidFill>
                      <a:schemeClr val="bg1"/>
                    </a:solidFill>
                  </a:tcPr>
                </a:tc>
                <a:extLst>
                  <a:ext uri="{0D108BD9-81ED-4DB2-BD59-A6C34878D82A}">
                    <a16:rowId xmlns:a16="http://schemas.microsoft.com/office/drawing/2014/main" val="3829097664"/>
                  </a:ext>
                </a:extLst>
              </a:tr>
              <a:tr h="778079">
                <a:tc>
                  <a:txBody>
                    <a:bodyPr/>
                    <a:lstStyle/>
                    <a:p>
                      <a:r>
                        <a:rPr lang="en-US" sz="1200" dirty="0"/>
                        <a:t>Steam Bender</a:t>
                      </a:r>
                      <a:endParaRPr lang="en-AE" sz="1200" dirty="0"/>
                    </a:p>
                  </a:txBody>
                  <a:tcPr>
                    <a:solidFill>
                      <a:schemeClr val="bg1"/>
                    </a:solidFill>
                  </a:tcPr>
                </a:tc>
                <a:tc>
                  <a:txBody>
                    <a:bodyPr/>
                    <a:lstStyle/>
                    <a:p>
                      <a:r>
                        <a:rPr lang="en-US" sz="1200" dirty="0"/>
                        <a:t>Steam benders form and shape woods it does this by placing the wood on a mold then sucking the air out of it so it hugs the mold and forms into the shape of it.</a:t>
                      </a:r>
                      <a:endParaRPr lang="en-AE" sz="1200" dirty="0"/>
                    </a:p>
                  </a:txBody>
                  <a:tcPr>
                    <a:solidFill>
                      <a:schemeClr val="bg1"/>
                    </a:solidFill>
                  </a:tcPr>
                </a:tc>
                <a:extLst>
                  <a:ext uri="{0D108BD9-81ED-4DB2-BD59-A6C34878D82A}">
                    <a16:rowId xmlns:a16="http://schemas.microsoft.com/office/drawing/2014/main" val="2203492676"/>
                  </a:ext>
                </a:extLst>
              </a:tr>
            </a:tbl>
          </a:graphicData>
        </a:graphic>
      </p:graphicFrame>
      <p:pic>
        <p:nvPicPr>
          <p:cNvPr id="1042" name="Picture 18" descr="RS PRO 3140rpm Bench Pillar Drill | RS PRO | RS Components UAE">
            <a:extLst>
              <a:ext uri="{FF2B5EF4-FFF2-40B4-BE49-F238E27FC236}">
                <a16:creationId xmlns:a16="http://schemas.microsoft.com/office/drawing/2014/main" id="{60A07F9E-EDDC-9231-1F2F-E4EF7564B4C9}"/>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8323" t="7403" r="15145" b="7450"/>
          <a:stretch/>
        </p:blipFill>
        <p:spPr bwMode="auto">
          <a:xfrm>
            <a:off x="7648235" y="188160"/>
            <a:ext cx="624323" cy="812128"/>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Cordless Drills | Power Tool Services SA">
            <a:extLst>
              <a:ext uri="{FF2B5EF4-FFF2-40B4-BE49-F238E27FC236}">
                <a16:creationId xmlns:a16="http://schemas.microsoft.com/office/drawing/2014/main" id="{476A7132-2E1D-BDED-D4AA-CBB059015154}"/>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20708" t="5817" r="20410" b="5682"/>
          <a:stretch/>
        </p:blipFill>
        <p:spPr bwMode="auto">
          <a:xfrm>
            <a:off x="7720236" y="1054467"/>
            <a:ext cx="435721" cy="654906"/>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Strip Heating | TechSoft">
            <a:extLst>
              <a:ext uri="{FF2B5EF4-FFF2-40B4-BE49-F238E27FC236}">
                <a16:creationId xmlns:a16="http://schemas.microsoft.com/office/drawing/2014/main" id="{2C4926D8-7632-3D8D-883D-D866CB6EC09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793562" y="1941016"/>
            <a:ext cx="1564913" cy="60174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A machine with buttons and knobs&#10;&#10;Description automatically generated">
            <a:extLst>
              <a:ext uri="{FF2B5EF4-FFF2-40B4-BE49-F238E27FC236}">
                <a16:creationId xmlns:a16="http://schemas.microsoft.com/office/drawing/2014/main" id="{CCE5142A-86C2-4276-21B7-42D1F7BD49BA}"/>
              </a:ext>
            </a:extLst>
          </p:cNvPr>
          <p:cNvPicPr>
            <a:picLocks noChangeAspect="1"/>
          </p:cNvPicPr>
          <p:nvPr/>
        </p:nvPicPr>
        <p:blipFill>
          <a:blip r:embed="rId13"/>
          <a:srcRect l="19697" r="19135"/>
          <a:stretch/>
        </p:blipFill>
        <p:spPr>
          <a:xfrm flipH="1">
            <a:off x="7604436" y="2787618"/>
            <a:ext cx="793431" cy="543979"/>
          </a:xfrm>
          <a:prstGeom prst="rect">
            <a:avLst/>
          </a:prstGeom>
        </p:spPr>
      </p:pic>
      <p:pic>
        <p:nvPicPr>
          <p:cNvPr id="1048" name="Picture 24" descr="AnkerMake M5C 3D Printer, 500 mm/s High-Speed Printing, All-Metal Hotend,  Supports 300℃ Printing, Control via Multi-Device, Intuitive, 7×7  Auto-Leveling, 220×220×250 mm Print Volume : Amazon.ae: Industrial &amp;  Scientific">
            <a:extLst>
              <a:ext uri="{FF2B5EF4-FFF2-40B4-BE49-F238E27FC236}">
                <a16:creationId xmlns:a16="http://schemas.microsoft.com/office/drawing/2014/main" id="{206CB432-A8DE-5F24-6C26-22F5320E070B}"/>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13032" t="11635" r="5089" b="10152"/>
          <a:stretch/>
        </p:blipFill>
        <p:spPr bwMode="auto">
          <a:xfrm>
            <a:off x="7576018" y="3521970"/>
            <a:ext cx="793431" cy="69148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A blue and grey machine&#10;&#10;Description automatically generated">
            <a:extLst>
              <a:ext uri="{FF2B5EF4-FFF2-40B4-BE49-F238E27FC236}">
                <a16:creationId xmlns:a16="http://schemas.microsoft.com/office/drawing/2014/main" id="{9310C604-CDF6-1F02-BBEF-BC8222992B25}"/>
              </a:ext>
            </a:extLst>
          </p:cNvPr>
          <p:cNvPicPr>
            <a:picLocks noChangeAspect="1"/>
          </p:cNvPicPr>
          <p:nvPr/>
        </p:nvPicPr>
        <p:blipFill>
          <a:blip r:embed="rId15"/>
          <a:srcRect l="23483" t="5190" r="27366" b="7325"/>
          <a:stretch/>
        </p:blipFill>
        <p:spPr>
          <a:xfrm>
            <a:off x="7543867" y="4308832"/>
            <a:ext cx="612090" cy="750846"/>
          </a:xfrm>
          <a:prstGeom prst="rect">
            <a:avLst/>
          </a:prstGeom>
        </p:spPr>
      </p:pic>
      <p:pic>
        <p:nvPicPr>
          <p:cNvPr id="17" name="Picture 16" descr="A blue and pink box&#10;&#10;Description automatically generated">
            <a:extLst>
              <a:ext uri="{FF2B5EF4-FFF2-40B4-BE49-F238E27FC236}">
                <a16:creationId xmlns:a16="http://schemas.microsoft.com/office/drawing/2014/main" id="{FE77AE7A-4ECE-E8AC-7F67-622C78683B6F}"/>
              </a:ext>
            </a:extLst>
          </p:cNvPr>
          <p:cNvPicPr>
            <a:picLocks noChangeAspect="1"/>
          </p:cNvPicPr>
          <p:nvPr/>
        </p:nvPicPr>
        <p:blipFill>
          <a:blip r:embed="rId16"/>
          <a:stretch>
            <a:fillRect/>
          </a:stretch>
        </p:blipFill>
        <p:spPr>
          <a:xfrm>
            <a:off x="7388162" y="5115984"/>
            <a:ext cx="1040858" cy="651837"/>
          </a:xfrm>
          <a:prstGeom prst="rect">
            <a:avLst/>
          </a:prstGeom>
        </p:spPr>
      </p:pic>
      <p:pic>
        <p:nvPicPr>
          <p:cNvPr id="1050" name="Picture 26" descr="Vacuum Press | TechSoft">
            <a:extLst>
              <a:ext uri="{FF2B5EF4-FFF2-40B4-BE49-F238E27FC236}">
                <a16:creationId xmlns:a16="http://schemas.microsoft.com/office/drawing/2014/main" id="{B5389252-1A35-91AB-287A-E2767308A076}"/>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r="35047"/>
          <a:stretch/>
        </p:blipFill>
        <p:spPr bwMode="auto">
          <a:xfrm>
            <a:off x="7451517" y="5855807"/>
            <a:ext cx="959944" cy="651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76982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0DB63-1A15-ACD7-493D-EE608DD30152}"/>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88413336-7B05-0581-05CF-642925EED6D6}"/>
              </a:ext>
            </a:extLst>
          </p:cNvPr>
          <p:cNvSpPr/>
          <p:nvPr/>
        </p:nvSpPr>
        <p:spPr>
          <a:xfrm>
            <a:off x="0" y="21793"/>
            <a:ext cx="2425700" cy="8706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solidFill>
                  <a:schemeClr val="tx1"/>
                </a:solidFill>
                <a:latin typeface="Congenial" panose="020F0502020204030204" pitchFamily="34" charset="0"/>
              </a:rPr>
              <a:t>Assembly Method Research</a:t>
            </a:r>
            <a:endParaRPr lang="en-AE" sz="2000" dirty="0">
              <a:solidFill>
                <a:schemeClr val="tx1"/>
              </a:solidFill>
              <a:latin typeface="Congenial" panose="020F0502020204030204" pitchFamily="34" charset="0"/>
            </a:endParaRPr>
          </a:p>
        </p:txBody>
      </p:sp>
      <p:sp>
        <p:nvSpPr>
          <p:cNvPr id="5" name="Flowchart: Process 4">
            <a:extLst>
              <a:ext uri="{FF2B5EF4-FFF2-40B4-BE49-F238E27FC236}">
                <a16:creationId xmlns:a16="http://schemas.microsoft.com/office/drawing/2014/main" id="{A06D78A3-16FF-944A-5651-7771330B338A}"/>
              </a:ext>
            </a:extLst>
          </p:cNvPr>
          <p:cNvSpPr/>
          <p:nvPr/>
        </p:nvSpPr>
        <p:spPr>
          <a:xfrm>
            <a:off x="31086" y="2971799"/>
            <a:ext cx="2161044" cy="3864407"/>
          </a:xfrm>
          <a:prstGeom prst="flowChart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solidFill>
                  <a:schemeClr val="tx1"/>
                </a:solidFill>
              </a:rPr>
              <a:t>Type of assembly method?</a:t>
            </a:r>
          </a:p>
          <a:p>
            <a:r>
              <a:rPr lang="en-US" sz="1050" b="1" dirty="0">
                <a:solidFill>
                  <a:schemeClr val="tx1"/>
                </a:solidFill>
              </a:rPr>
              <a:t>Mortise and tenon joint</a:t>
            </a:r>
          </a:p>
          <a:p>
            <a:endParaRPr lang="en-US" sz="1050" b="1" dirty="0">
              <a:solidFill>
                <a:schemeClr val="tx1"/>
              </a:solidFill>
            </a:endParaRPr>
          </a:p>
          <a:p>
            <a:r>
              <a:rPr lang="en-US" sz="1050" b="1" dirty="0">
                <a:solidFill>
                  <a:schemeClr val="tx1"/>
                </a:solidFill>
              </a:rPr>
              <a:t>What are common uses?</a:t>
            </a:r>
          </a:p>
          <a:p>
            <a:r>
              <a:rPr lang="en-US" sz="1050" b="1" dirty="0">
                <a:solidFill>
                  <a:schemeClr val="tx1"/>
                </a:solidFill>
              </a:rPr>
              <a:t>Mostly furniture for example Windows, beds, chairs, and tables</a:t>
            </a:r>
          </a:p>
          <a:p>
            <a:endParaRPr lang="en-US" sz="1050" b="1" dirty="0">
              <a:solidFill>
                <a:schemeClr val="tx1"/>
              </a:solidFill>
            </a:endParaRPr>
          </a:p>
          <a:p>
            <a:r>
              <a:rPr lang="en-US" sz="1050" b="1" dirty="0">
                <a:solidFill>
                  <a:schemeClr val="tx1"/>
                </a:solidFill>
              </a:rPr>
              <a:t>How strong/durable is this method?</a:t>
            </a:r>
          </a:p>
          <a:p>
            <a:r>
              <a:rPr lang="en-US" sz="1050" b="1" dirty="0">
                <a:solidFill>
                  <a:schemeClr val="tx1"/>
                </a:solidFill>
              </a:rPr>
              <a:t>It is an extremely strong wood joint if manufactured properly it also has a large contact surface area where adhesive can be applied.</a:t>
            </a:r>
          </a:p>
          <a:p>
            <a:endParaRPr lang="en-US" sz="1050" b="1" dirty="0">
              <a:solidFill>
                <a:schemeClr val="tx1"/>
              </a:solidFill>
            </a:endParaRPr>
          </a:p>
          <a:p>
            <a:r>
              <a:rPr lang="en-US" sz="1050" b="1" dirty="0">
                <a:solidFill>
                  <a:schemeClr val="tx1"/>
                </a:solidFill>
              </a:rPr>
              <a:t>Suitable material?</a:t>
            </a:r>
          </a:p>
          <a:p>
            <a:r>
              <a:rPr lang="en-US" sz="1050" b="1" dirty="0">
                <a:solidFill>
                  <a:schemeClr val="tx1"/>
                </a:solidFill>
              </a:rPr>
              <a:t>Mainly used for wood but can also be used for plastic bar.</a:t>
            </a:r>
          </a:p>
          <a:p>
            <a:endParaRPr lang="en-US" sz="1050" b="1" dirty="0">
              <a:solidFill>
                <a:schemeClr val="tx1"/>
              </a:solidFill>
            </a:endParaRPr>
          </a:p>
          <a:p>
            <a:r>
              <a:rPr lang="en-US" sz="1050" b="1" dirty="0">
                <a:solidFill>
                  <a:schemeClr val="tx1"/>
                </a:solidFill>
              </a:rPr>
              <a:t>Conclusion?</a:t>
            </a:r>
          </a:p>
          <a:p>
            <a:r>
              <a:rPr lang="en-US" sz="1050" b="1" dirty="0">
                <a:solidFill>
                  <a:schemeClr val="tx1"/>
                </a:solidFill>
              </a:rPr>
              <a:t>It is a very good assembly method as it is relatively easy to manufacture and is very strong.</a:t>
            </a:r>
          </a:p>
          <a:p>
            <a:r>
              <a:rPr lang="en-US" sz="1050" b="1" dirty="0">
                <a:solidFill>
                  <a:schemeClr val="tx1"/>
                </a:solidFill>
              </a:rPr>
              <a:t>.</a:t>
            </a:r>
          </a:p>
        </p:txBody>
      </p:sp>
      <p:sp>
        <p:nvSpPr>
          <p:cNvPr id="12" name="Flowchart: Process 11">
            <a:extLst>
              <a:ext uri="{FF2B5EF4-FFF2-40B4-BE49-F238E27FC236}">
                <a16:creationId xmlns:a16="http://schemas.microsoft.com/office/drawing/2014/main" id="{5C81E4F2-4569-FAB7-ED64-412902B8775F}"/>
              </a:ext>
            </a:extLst>
          </p:cNvPr>
          <p:cNvSpPr/>
          <p:nvPr/>
        </p:nvSpPr>
        <p:spPr>
          <a:xfrm>
            <a:off x="2292048" y="2951668"/>
            <a:ext cx="1867493" cy="3884539"/>
          </a:xfrm>
          <a:prstGeom prst="flowChart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solidFill>
                  <a:schemeClr val="tx1"/>
                </a:solidFill>
              </a:rPr>
              <a:t>Type of assembly method?</a:t>
            </a:r>
          </a:p>
          <a:p>
            <a:r>
              <a:rPr lang="en-US" sz="1050" b="1" dirty="0">
                <a:solidFill>
                  <a:schemeClr val="tx1"/>
                </a:solidFill>
              </a:rPr>
              <a:t>Dowel joint</a:t>
            </a:r>
          </a:p>
          <a:p>
            <a:endParaRPr lang="en-US" sz="1050" b="1" dirty="0">
              <a:solidFill>
                <a:schemeClr val="tx1"/>
              </a:solidFill>
            </a:endParaRPr>
          </a:p>
          <a:p>
            <a:r>
              <a:rPr lang="en-US" sz="1050" b="1" dirty="0">
                <a:solidFill>
                  <a:schemeClr val="tx1"/>
                </a:solidFill>
              </a:rPr>
              <a:t>What are common uses?</a:t>
            </a:r>
          </a:p>
          <a:p>
            <a:r>
              <a:rPr lang="en-US" sz="1050" b="1" dirty="0">
                <a:solidFill>
                  <a:schemeClr val="tx1"/>
                </a:solidFill>
              </a:rPr>
              <a:t>Furniture, Cabinets ,Staircases and shelving.</a:t>
            </a:r>
          </a:p>
          <a:p>
            <a:endParaRPr lang="en-US" sz="1050" b="1" dirty="0">
              <a:solidFill>
                <a:schemeClr val="tx1"/>
              </a:solidFill>
            </a:endParaRPr>
          </a:p>
          <a:p>
            <a:r>
              <a:rPr lang="en-US" sz="1050" b="1" dirty="0">
                <a:solidFill>
                  <a:schemeClr val="tx1"/>
                </a:solidFill>
              </a:rPr>
              <a:t>How strong/durable is this method?</a:t>
            </a:r>
          </a:p>
          <a:p>
            <a:r>
              <a:rPr lang="en-US" sz="1050" b="1" dirty="0">
                <a:solidFill>
                  <a:schemeClr val="tx1"/>
                </a:solidFill>
              </a:rPr>
              <a:t>Dowel joints are very strong and use ridges in the side of the dowel to make more surface area for adhesive.</a:t>
            </a:r>
          </a:p>
          <a:p>
            <a:endParaRPr lang="en-US" sz="1050" b="1" dirty="0">
              <a:solidFill>
                <a:schemeClr val="tx1"/>
              </a:solidFill>
            </a:endParaRPr>
          </a:p>
          <a:p>
            <a:r>
              <a:rPr lang="en-US" sz="1050" b="1" dirty="0">
                <a:solidFill>
                  <a:schemeClr val="tx1"/>
                </a:solidFill>
              </a:rPr>
              <a:t>Suitable material?</a:t>
            </a:r>
          </a:p>
          <a:p>
            <a:r>
              <a:rPr lang="en-US" sz="1050" b="1" dirty="0">
                <a:solidFill>
                  <a:schemeClr val="tx1"/>
                </a:solidFill>
              </a:rPr>
              <a:t>Woods</a:t>
            </a:r>
          </a:p>
          <a:p>
            <a:endParaRPr lang="en-US" sz="1050" b="1" dirty="0">
              <a:solidFill>
                <a:schemeClr val="tx1"/>
              </a:solidFill>
            </a:endParaRPr>
          </a:p>
          <a:p>
            <a:r>
              <a:rPr lang="en-US" sz="1050" b="1" dirty="0">
                <a:solidFill>
                  <a:schemeClr val="tx1"/>
                </a:solidFill>
              </a:rPr>
              <a:t>Conclusion?</a:t>
            </a:r>
          </a:p>
          <a:p>
            <a:r>
              <a:rPr lang="en-US" sz="1050" b="1" dirty="0">
                <a:solidFill>
                  <a:schemeClr val="tx1"/>
                </a:solidFill>
              </a:rPr>
              <a:t>.It is a very easy to manufacture and can be very strong if the holes are made accurately and fit securely.</a:t>
            </a:r>
          </a:p>
        </p:txBody>
      </p:sp>
      <p:pic>
        <p:nvPicPr>
          <p:cNvPr id="2050" name="Picture 2" descr="Mortise &amp; Tenon - A Primer for Joinery [Educational Infographic] – Florida  School of Woodwork">
            <a:extLst>
              <a:ext uri="{FF2B5EF4-FFF2-40B4-BE49-F238E27FC236}">
                <a16:creationId xmlns:a16="http://schemas.microsoft.com/office/drawing/2014/main" id="{1281A34E-6A44-D296-2657-BBE0F6EC68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653" y="1344298"/>
            <a:ext cx="1829843" cy="1463874"/>
          </a:xfrm>
          <a:prstGeom prst="rect">
            <a:avLst/>
          </a:prstGeom>
          <a:noFill/>
          <a:extLst>
            <a:ext uri="{909E8E84-426E-40DD-AFC4-6F175D3DCCD1}">
              <a14:hiddenFill xmlns:a14="http://schemas.microsoft.com/office/drawing/2010/main">
                <a:solidFill>
                  <a:srgbClr val="FFFFFF"/>
                </a:solidFill>
              </a14:hiddenFill>
            </a:ext>
          </a:extLst>
        </p:spPr>
      </p:pic>
      <p:sp>
        <p:nvSpPr>
          <p:cNvPr id="19" name="Flowchart: Process 18">
            <a:extLst>
              <a:ext uri="{FF2B5EF4-FFF2-40B4-BE49-F238E27FC236}">
                <a16:creationId xmlns:a16="http://schemas.microsoft.com/office/drawing/2014/main" id="{DC97C2C8-22EC-6324-81EC-BC3834461630}"/>
              </a:ext>
            </a:extLst>
          </p:cNvPr>
          <p:cNvSpPr/>
          <p:nvPr/>
        </p:nvSpPr>
        <p:spPr>
          <a:xfrm>
            <a:off x="4227561" y="2951669"/>
            <a:ext cx="1843995" cy="3887282"/>
          </a:xfrm>
          <a:prstGeom prst="flowChart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solidFill>
                  <a:schemeClr val="tx1"/>
                </a:solidFill>
              </a:rPr>
              <a:t>Type of assembly method?</a:t>
            </a:r>
          </a:p>
          <a:p>
            <a:r>
              <a:rPr lang="en-US" sz="1050" b="1" dirty="0">
                <a:solidFill>
                  <a:schemeClr val="tx1"/>
                </a:solidFill>
              </a:rPr>
              <a:t>Finger/comb joint</a:t>
            </a:r>
          </a:p>
          <a:p>
            <a:endParaRPr lang="en-US" sz="1050" b="1" dirty="0">
              <a:solidFill>
                <a:schemeClr val="tx1"/>
              </a:solidFill>
            </a:endParaRPr>
          </a:p>
          <a:p>
            <a:r>
              <a:rPr lang="en-US" sz="1050" b="1" dirty="0">
                <a:solidFill>
                  <a:schemeClr val="tx1"/>
                </a:solidFill>
              </a:rPr>
              <a:t>What are common uses?</a:t>
            </a:r>
          </a:p>
          <a:p>
            <a:r>
              <a:rPr lang="en-US" sz="1050" b="1" dirty="0">
                <a:solidFill>
                  <a:schemeClr val="tx1"/>
                </a:solidFill>
              </a:rPr>
              <a:t>Drawers, wood chests , jewelry and acrylic boxes. </a:t>
            </a:r>
          </a:p>
          <a:p>
            <a:endParaRPr lang="en-US" sz="1050" b="1" dirty="0">
              <a:solidFill>
                <a:schemeClr val="tx1"/>
              </a:solidFill>
            </a:endParaRPr>
          </a:p>
          <a:p>
            <a:r>
              <a:rPr lang="en-US" sz="1050" b="1" dirty="0">
                <a:solidFill>
                  <a:schemeClr val="tx1"/>
                </a:solidFill>
              </a:rPr>
              <a:t>How strong/durable is this method?</a:t>
            </a:r>
          </a:p>
          <a:p>
            <a:r>
              <a:rPr lang="en-US" sz="1050" b="1" dirty="0">
                <a:solidFill>
                  <a:schemeClr val="tx1"/>
                </a:solidFill>
              </a:rPr>
              <a:t>Can be very strong if manufactured it can be very tight you also have a large surface area to add adhesive to.</a:t>
            </a:r>
          </a:p>
          <a:p>
            <a:endParaRPr lang="en-US" sz="1050" b="1" dirty="0">
              <a:solidFill>
                <a:schemeClr val="tx1"/>
              </a:solidFill>
            </a:endParaRPr>
          </a:p>
          <a:p>
            <a:r>
              <a:rPr lang="en-US" sz="1050" b="1" dirty="0">
                <a:solidFill>
                  <a:schemeClr val="tx1"/>
                </a:solidFill>
              </a:rPr>
              <a:t>Suitable material?</a:t>
            </a:r>
          </a:p>
          <a:p>
            <a:r>
              <a:rPr lang="en-US" sz="1050" b="1" dirty="0">
                <a:solidFill>
                  <a:schemeClr val="tx1"/>
                </a:solidFill>
              </a:rPr>
              <a:t>Woods and acrylic </a:t>
            </a:r>
          </a:p>
          <a:p>
            <a:endParaRPr lang="en-US" sz="1050" b="1" dirty="0">
              <a:solidFill>
                <a:schemeClr val="tx1"/>
              </a:solidFill>
            </a:endParaRPr>
          </a:p>
          <a:p>
            <a:r>
              <a:rPr lang="en-US" sz="1050" b="1" dirty="0">
                <a:solidFill>
                  <a:schemeClr val="tx1"/>
                </a:solidFill>
              </a:rPr>
              <a:t>Conclusion?</a:t>
            </a:r>
          </a:p>
          <a:p>
            <a:r>
              <a:rPr lang="en-US" sz="1050" b="1" dirty="0">
                <a:solidFill>
                  <a:schemeClr val="tx1"/>
                </a:solidFill>
              </a:rPr>
              <a:t>.Can be a very useful joint manufactured by hand or by laser cutter and is very practical</a:t>
            </a:r>
          </a:p>
        </p:txBody>
      </p:sp>
      <p:sp>
        <p:nvSpPr>
          <p:cNvPr id="20" name="Flowchart: Process 19">
            <a:extLst>
              <a:ext uri="{FF2B5EF4-FFF2-40B4-BE49-F238E27FC236}">
                <a16:creationId xmlns:a16="http://schemas.microsoft.com/office/drawing/2014/main" id="{5867141C-B1EA-221D-75CA-61F1AA6FB891}"/>
              </a:ext>
            </a:extLst>
          </p:cNvPr>
          <p:cNvSpPr/>
          <p:nvPr/>
        </p:nvSpPr>
        <p:spPr>
          <a:xfrm>
            <a:off x="6171474" y="2951668"/>
            <a:ext cx="1854892" cy="3887282"/>
          </a:xfrm>
          <a:prstGeom prst="flowChart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solidFill>
                  <a:schemeClr val="tx1"/>
                </a:solidFill>
              </a:rPr>
              <a:t>Type of assembly method?</a:t>
            </a:r>
          </a:p>
          <a:p>
            <a:r>
              <a:rPr lang="en-US" sz="1050" b="1" dirty="0">
                <a:solidFill>
                  <a:schemeClr val="tx1"/>
                </a:solidFill>
              </a:rPr>
              <a:t>PVA wood glue</a:t>
            </a:r>
          </a:p>
          <a:p>
            <a:endParaRPr lang="en-US" sz="1050" b="1" dirty="0">
              <a:solidFill>
                <a:schemeClr val="tx1"/>
              </a:solidFill>
            </a:endParaRPr>
          </a:p>
          <a:p>
            <a:r>
              <a:rPr lang="en-US" sz="1050" b="1" dirty="0">
                <a:solidFill>
                  <a:schemeClr val="tx1"/>
                </a:solidFill>
              </a:rPr>
              <a:t>What are common uses?</a:t>
            </a:r>
          </a:p>
          <a:p>
            <a:r>
              <a:rPr lang="en-US" sz="1050" b="1" dirty="0">
                <a:solidFill>
                  <a:schemeClr val="tx1"/>
                </a:solidFill>
              </a:rPr>
              <a:t>Securing different types of wood together or securing different wood joints.</a:t>
            </a:r>
          </a:p>
          <a:p>
            <a:endParaRPr lang="en-US" sz="1050" b="1" dirty="0">
              <a:solidFill>
                <a:schemeClr val="tx1"/>
              </a:solidFill>
            </a:endParaRPr>
          </a:p>
          <a:p>
            <a:r>
              <a:rPr lang="en-US" sz="1050" b="1" dirty="0">
                <a:solidFill>
                  <a:schemeClr val="tx1"/>
                </a:solidFill>
              </a:rPr>
              <a:t>How strong/durable is this method?</a:t>
            </a:r>
          </a:p>
          <a:p>
            <a:r>
              <a:rPr lang="en-US" sz="1050" b="1" dirty="0">
                <a:solidFill>
                  <a:schemeClr val="tx1"/>
                </a:solidFill>
              </a:rPr>
              <a:t>It is the strongest wood glue available and is very durable.</a:t>
            </a:r>
          </a:p>
          <a:p>
            <a:endParaRPr lang="en-US" sz="1050" b="1" dirty="0">
              <a:solidFill>
                <a:schemeClr val="tx1"/>
              </a:solidFill>
            </a:endParaRPr>
          </a:p>
          <a:p>
            <a:r>
              <a:rPr lang="en-US" sz="1050" b="1" dirty="0">
                <a:solidFill>
                  <a:schemeClr val="tx1"/>
                </a:solidFill>
              </a:rPr>
              <a:t>Suitable material?</a:t>
            </a:r>
          </a:p>
          <a:p>
            <a:r>
              <a:rPr lang="en-US" sz="1050" b="1" dirty="0">
                <a:solidFill>
                  <a:schemeClr val="tx1"/>
                </a:solidFill>
              </a:rPr>
              <a:t>A wide range of woods</a:t>
            </a:r>
          </a:p>
          <a:p>
            <a:endParaRPr lang="en-US" sz="1050" b="1" dirty="0">
              <a:solidFill>
                <a:schemeClr val="tx1"/>
              </a:solidFill>
            </a:endParaRPr>
          </a:p>
          <a:p>
            <a:r>
              <a:rPr lang="en-US" sz="1050" b="1" dirty="0">
                <a:solidFill>
                  <a:schemeClr val="tx1"/>
                </a:solidFill>
              </a:rPr>
              <a:t>Conclusion?</a:t>
            </a:r>
          </a:p>
          <a:p>
            <a:r>
              <a:rPr lang="en-US" sz="1050" b="1" dirty="0">
                <a:solidFill>
                  <a:schemeClr val="tx1"/>
                </a:solidFill>
              </a:rPr>
              <a:t>.It is relatively cheap, easily available, strong and can be used on all types of wood so it is a very good adhesive.</a:t>
            </a:r>
          </a:p>
        </p:txBody>
      </p:sp>
      <p:pic>
        <p:nvPicPr>
          <p:cNvPr id="2052" name="Picture 4" descr="What types of joint can you make with dowels? - Wonkee Donkee Tools">
            <a:extLst>
              <a:ext uri="{FF2B5EF4-FFF2-40B4-BE49-F238E27FC236}">
                <a16:creationId xmlns:a16="http://schemas.microsoft.com/office/drawing/2014/main" id="{A8BBBA6B-C316-5B65-B214-9CDD65E4E3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2199" y="2268933"/>
            <a:ext cx="871275" cy="58085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Making boxes... - ShopBot Blog">
            <a:extLst>
              <a:ext uri="{FF2B5EF4-FFF2-40B4-BE49-F238E27FC236}">
                <a16:creationId xmlns:a16="http://schemas.microsoft.com/office/drawing/2014/main" id="{EA71D0F1-6EB3-AEA8-47DD-4745F35FE4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6746" y="2231043"/>
            <a:ext cx="871275" cy="653456"/>
          </a:xfrm>
          <a:prstGeom prst="rect">
            <a:avLst/>
          </a:prstGeom>
          <a:noFill/>
          <a:extLst>
            <a:ext uri="{909E8E84-426E-40DD-AFC4-6F175D3DCCD1}">
              <a14:hiddenFill xmlns:a14="http://schemas.microsoft.com/office/drawing/2010/main">
                <a:solidFill>
                  <a:srgbClr val="FFFFFF"/>
                </a:solidFill>
              </a14:hiddenFill>
            </a:ext>
          </a:extLst>
        </p:spPr>
      </p:pic>
      <p:sp>
        <p:nvSpPr>
          <p:cNvPr id="21" name="Flowchart: Process 20">
            <a:extLst>
              <a:ext uri="{FF2B5EF4-FFF2-40B4-BE49-F238E27FC236}">
                <a16:creationId xmlns:a16="http://schemas.microsoft.com/office/drawing/2014/main" id="{E211FCCC-ED35-910F-3705-FB6334B4615A}"/>
              </a:ext>
            </a:extLst>
          </p:cNvPr>
          <p:cNvSpPr/>
          <p:nvPr/>
        </p:nvSpPr>
        <p:spPr>
          <a:xfrm>
            <a:off x="8126284" y="2951668"/>
            <a:ext cx="2012862" cy="3887282"/>
          </a:xfrm>
          <a:prstGeom prst="flowChart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solidFill>
                  <a:schemeClr val="tx1"/>
                </a:solidFill>
              </a:rPr>
              <a:t>Type of assembly method?</a:t>
            </a:r>
          </a:p>
          <a:p>
            <a:r>
              <a:rPr lang="en-US" sz="1050" b="1" dirty="0">
                <a:solidFill>
                  <a:schemeClr val="tx1"/>
                </a:solidFill>
              </a:rPr>
              <a:t>Acrylic adhesive</a:t>
            </a:r>
          </a:p>
          <a:p>
            <a:endParaRPr lang="en-US" sz="1050" b="1" dirty="0">
              <a:solidFill>
                <a:schemeClr val="tx1"/>
              </a:solidFill>
            </a:endParaRPr>
          </a:p>
          <a:p>
            <a:r>
              <a:rPr lang="en-US" sz="1050" b="1" dirty="0">
                <a:solidFill>
                  <a:schemeClr val="tx1"/>
                </a:solidFill>
              </a:rPr>
              <a:t>What are common uses?</a:t>
            </a:r>
          </a:p>
          <a:p>
            <a:r>
              <a:rPr lang="en-US" sz="1050" b="1" dirty="0">
                <a:solidFill>
                  <a:schemeClr val="tx1"/>
                </a:solidFill>
              </a:rPr>
              <a:t>Assembling plastic components together such as pieces of boxes or other products.</a:t>
            </a:r>
          </a:p>
          <a:p>
            <a:endParaRPr lang="en-US" sz="1050" b="1" dirty="0">
              <a:solidFill>
                <a:schemeClr val="tx1"/>
              </a:solidFill>
            </a:endParaRPr>
          </a:p>
          <a:p>
            <a:r>
              <a:rPr lang="en-US" sz="1050" b="1" dirty="0">
                <a:solidFill>
                  <a:schemeClr val="tx1"/>
                </a:solidFill>
              </a:rPr>
              <a:t>How strong/durable is this method?</a:t>
            </a:r>
          </a:p>
          <a:p>
            <a:r>
              <a:rPr lang="en-US" sz="1050" b="1" dirty="0">
                <a:solidFill>
                  <a:schemeClr val="tx1"/>
                </a:solidFill>
              </a:rPr>
              <a:t>It is extremely strong but is very dependent on the size of the contact surface area.</a:t>
            </a:r>
          </a:p>
          <a:p>
            <a:endParaRPr lang="en-US" sz="1050" b="1" dirty="0">
              <a:solidFill>
                <a:schemeClr val="tx1"/>
              </a:solidFill>
            </a:endParaRPr>
          </a:p>
          <a:p>
            <a:r>
              <a:rPr lang="en-US" sz="1050" b="1" dirty="0">
                <a:solidFill>
                  <a:schemeClr val="tx1"/>
                </a:solidFill>
              </a:rPr>
              <a:t>Suitable material?</a:t>
            </a:r>
          </a:p>
          <a:p>
            <a:r>
              <a:rPr lang="en-US" sz="1050" b="1" dirty="0">
                <a:solidFill>
                  <a:schemeClr val="tx1"/>
                </a:solidFill>
              </a:rPr>
              <a:t>Mostly just Acrylic and other polymer materials.</a:t>
            </a:r>
          </a:p>
          <a:p>
            <a:endParaRPr lang="en-US" sz="1050" b="1" dirty="0">
              <a:solidFill>
                <a:schemeClr val="tx1"/>
              </a:solidFill>
            </a:endParaRPr>
          </a:p>
          <a:p>
            <a:r>
              <a:rPr lang="en-US" sz="1050" b="1" dirty="0">
                <a:solidFill>
                  <a:schemeClr val="tx1"/>
                </a:solidFill>
              </a:rPr>
              <a:t>Conclusion?</a:t>
            </a:r>
          </a:p>
          <a:p>
            <a:r>
              <a:rPr lang="en-US" sz="1050" b="1" dirty="0">
                <a:solidFill>
                  <a:schemeClr val="tx1"/>
                </a:solidFill>
              </a:rPr>
              <a:t>.It is extremely strong and is visually aesthetic because the adhesive is colorless and almost invisible.</a:t>
            </a:r>
          </a:p>
        </p:txBody>
      </p:sp>
      <p:sp>
        <p:nvSpPr>
          <p:cNvPr id="22" name="Flowchart: Process 21">
            <a:extLst>
              <a:ext uri="{FF2B5EF4-FFF2-40B4-BE49-F238E27FC236}">
                <a16:creationId xmlns:a16="http://schemas.microsoft.com/office/drawing/2014/main" id="{9E5FFC66-6F84-A2CA-934D-3FCB86DCAFAE}"/>
              </a:ext>
            </a:extLst>
          </p:cNvPr>
          <p:cNvSpPr/>
          <p:nvPr/>
        </p:nvSpPr>
        <p:spPr>
          <a:xfrm>
            <a:off x="10275185" y="2914650"/>
            <a:ext cx="1854892" cy="3924300"/>
          </a:xfrm>
          <a:prstGeom prst="flowChart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solidFill>
                  <a:schemeClr val="tx1"/>
                </a:solidFill>
              </a:rPr>
              <a:t>Type of assembly method?</a:t>
            </a:r>
          </a:p>
          <a:p>
            <a:r>
              <a:rPr lang="en-US" sz="1050" b="1" dirty="0">
                <a:solidFill>
                  <a:schemeClr val="tx1"/>
                </a:solidFill>
              </a:rPr>
              <a:t>Impact adhesive</a:t>
            </a:r>
          </a:p>
          <a:p>
            <a:endParaRPr lang="en-US" sz="1050" b="1" dirty="0">
              <a:solidFill>
                <a:schemeClr val="tx1"/>
              </a:solidFill>
            </a:endParaRPr>
          </a:p>
          <a:p>
            <a:r>
              <a:rPr lang="en-US" sz="1050" b="1" dirty="0">
                <a:solidFill>
                  <a:schemeClr val="tx1"/>
                </a:solidFill>
              </a:rPr>
              <a:t>What are common uses?</a:t>
            </a:r>
          </a:p>
          <a:p>
            <a:r>
              <a:rPr lang="en-US" sz="1050" b="1" dirty="0">
                <a:solidFill>
                  <a:schemeClr val="tx1"/>
                </a:solidFill>
              </a:rPr>
              <a:t>Assembling mixed materials such as wood or plastic</a:t>
            </a:r>
          </a:p>
          <a:p>
            <a:endParaRPr lang="en-US" sz="1050" b="1" dirty="0">
              <a:solidFill>
                <a:schemeClr val="tx1"/>
              </a:solidFill>
            </a:endParaRPr>
          </a:p>
          <a:p>
            <a:r>
              <a:rPr lang="en-US" sz="1050" b="1" dirty="0">
                <a:solidFill>
                  <a:schemeClr val="tx1"/>
                </a:solidFill>
              </a:rPr>
              <a:t>How strong/durable is this method?</a:t>
            </a:r>
          </a:p>
          <a:p>
            <a:r>
              <a:rPr lang="en-US" sz="1050" b="1" dirty="0">
                <a:solidFill>
                  <a:schemeClr val="tx1"/>
                </a:solidFill>
              </a:rPr>
              <a:t>It can be extremely strong depending on the surface area.</a:t>
            </a:r>
          </a:p>
          <a:p>
            <a:endParaRPr lang="en-US" sz="1050" b="1" dirty="0">
              <a:solidFill>
                <a:schemeClr val="tx1"/>
              </a:solidFill>
            </a:endParaRPr>
          </a:p>
          <a:p>
            <a:r>
              <a:rPr lang="en-US" sz="1050" b="1" dirty="0">
                <a:solidFill>
                  <a:schemeClr val="tx1"/>
                </a:solidFill>
              </a:rPr>
              <a:t>Suitable material?</a:t>
            </a:r>
          </a:p>
          <a:p>
            <a:r>
              <a:rPr lang="en-US" sz="1050" b="1" dirty="0">
                <a:solidFill>
                  <a:schemeClr val="tx1"/>
                </a:solidFill>
              </a:rPr>
              <a:t>It can be used on a very wide range of materials which can be very useful. </a:t>
            </a:r>
          </a:p>
          <a:p>
            <a:endParaRPr lang="en-US" sz="1050" b="1" dirty="0">
              <a:solidFill>
                <a:schemeClr val="tx1"/>
              </a:solidFill>
            </a:endParaRPr>
          </a:p>
          <a:p>
            <a:r>
              <a:rPr lang="en-US" sz="1050" b="1" dirty="0">
                <a:solidFill>
                  <a:schemeClr val="tx1"/>
                </a:solidFill>
              </a:rPr>
              <a:t>Conclusion?</a:t>
            </a:r>
          </a:p>
          <a:p>
            <a:r>
              <a:rPr lang="en-US" sz="1050" b="1" dirty="0">
                <a:solidFill>
                  <a:schemeClr val="tx1"/>
                </a:solidFill>
              </a:rPr>
              <a:t>.It is very easily available and convenient because it can be used on a range of materials but can be visible and ruin the aesthetic of your product.</a:t>
            </a:r>
          </a:p>
        </p:txBody>
      </p:sp>
      <p:pic>
        <p:nvPicPr>
          <p:cNvPr id="2058" name="Picture 10" descr="Parfix PVA Wood Glue High Strength for Woodworking Dries Clear">
            <a:extLst>
              <a:ext uri="{FF2B5EF4-FFF2-40B4-BE49-F238E27FC236}">
                <a16:creationId xmlns:a16="http://schemas.microsoft.com/office/drawing/2014/main" id="{BA72C542-CB9A-62FB-4268-17F2C4B7B7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1250" y="2082726"/>
            <a:ext cx="795339" cy="795339"/>
          </a:xfrm>
          <a:prstGeom prst="rect">
            <a:avLst/>
          </a:prstGeom>
          <a:noFill/>
          <a:extLst>
            <a:ext uri="{909E8E84-426E-40DD-AFC4-6F175D3DCCD1}">
              <a14:hiddenFill xmlns:a14="http://schemas.microsoft.com/office/drawing/2010/main">
                <a:solidFill>
                  <a:srgbClr val="FFFFFF"/>
                </a:solidFill>
              </a14:hiddenFill>
            </a:ext>
          </a:extLst>
        </p:spPr>
      </p:pic>
      <p:sp>
        <p:nvSpPr>
          <p:cNvPr id="23" name="Flowchart: Process 22">
            <a:extLst>
              <a:ext uri="{FF2B5EF4-FFF2-40B4-BE49-F238E27FC236}">
                <a16:creationId xmlns:a16="http://schemas.microsoft.com/office/drawing/2014/main" id="{A872547B-6179-06FD-1B78-9620A74B1D38}"/>
              </a:ext>
            </a:extLst>
          </p:cNvPr>
          <p:cNvSpPr/>
          <p:nvPr/>
        </p:nvSpPr>
        <p:spPr>
          <a:xfrm>
            <a:off x="7224771" y="75777"/>
            <a:ext cx="4905306" cy="2000458"/>
          </a:xfrm>
          <a:prstGeom prst="flowChart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solidFill>
                  <a:schemeClr val="tx1"/>
                </a:solidFill>
              </a:rPr>
              <a:t>Type of assembly method?</a:t>
            </a:r>
          </a:p>
          <a:p>
            <a:r>
              <a:rPr lang="en-US" sz="1050" b="1" dirty="0">
                <a:solidFill>
                  <a:schemeClr val="tx1"/>
                </a:solidFill>
              </a:rPr>
              <a:t>Screw fixings</a:t>
            </a:r>
          </a:p>
          <a:p>
            <a:r>
              <a:rPr lang="en-US" sz="1050" b="1" dirty="0">
                <a:solidFill>
                  <a:schemeClr val="tx1"/>
                </a:solidFill>
              </a:rPr>
              <a:t>What are common uses?</a:t>
            </a:r>
          </a:p>
          <a:p>
            <a:r>
              <a:rPr lang="en-US" sz="1050" b="1" dirty="0">
                <a:solidFill>
                  <a:schemeClr val="tx1"/>
                </a:solidFill>
              </a:rPr>
              <a:t>For assembling multiple different types of materials used in a wide range of products.</a:t>
            </a:r>
          </a:p>
          <a:p>
            <a:r>
              <a:rPr lang="en-US" sz="1050" b="1" dirty="0">
                <a:solidFill>
                  <a:schemeClr val="tx1"/>
                </a:solidFill>
              </a:rPr>
              <a:t>How strong/durable is this method?</a:t>
            </a:r>
          </a:p>
          <a:p>
            <a:r>
              <a:rPr lang="en-US" sz="1050" b="1" dirty="0">
                <a:solidFill>
                  <a:schemeClr val="tx1"/>
                </a:solidFill>
              </a:rPr>
              <a:t>Extremely strong and durable as they come in a range of sizes</a:t>
            </a:r>
          </a:p>
          <a:p>
            <a:r>
              <a:rPr lang="en-US" sz="1050" b="1" dirty="0">
                <a:solidFill>
                  <a:schemeClr val="tx1"/>
                </a:solidFill>
              </a:rPr>
              <a:t>Suitable material?</a:t>
            </a:r>
          </a:p>
          <a:p>
            <a:r>
              <a:rPr lang="en-US" sz="1050" b="1" dirty="0">
                <a:solidFill>
                  <a:schemeClr val="tx1"/>
                </a:solidFill>
              </a:rPr>
              <a:t>Can be used across a variety of materials such as wood plastics and metals.</a:t>
            </a:r>
          </a:p>
          <a:p>
            <a:r>
              <a:rPr lang="en-US" sz="1050" b="1" dirty="0">
                <a:solidFill>
                  <a:schemeClr val="tx1"/>
                </a:solidFill>
              </a:rPr>
              <a:t>Conclusion?</a:t>
            </a:r>
          </a:p>
          <a:p>
            <a:r>
              <a:rPr lang="en-US" sz="1050" b="1" dirty="0">
                <a:solidFill>
                  <a:schemeClr val="tx1"/>
                </a:solidFill>
              </a:rPr>
              <a:t>It is widely available, relatively cheap and very strong and is a great method to join material</a:t>
            </a:r>
          </a:p>
        </p:txBody>
      </p:sp>
      <p:pic>
        <p:nvPicPr>
          <p:cNvPr id="2064" name="Picture 16" descr="EASTLO #8 x 3/4&quot; Flat Head Sheet Metal Screws Phillips Drive Wood Screws,  304 Stainless Steel 18-8, Self Tapping, Pack of 100: Buy Online at Best ...">
            <a:extLst>
              <a:ext uri="{FF2B5EF4-FFF2-40B4-BE49-F238E27FC236}">
                <a16:creationId xmlns:a16="http://schemas.microsoft.com/office/drawing/2014/main" id="{AA6F2D8F-71A1-1979-8EA3-B7D01620110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9159" t="19494" r="8287" b="15887"/>
          <a:stretch/>
        </p:blipFill>
        <p:spPr bwMode="auto">
          <a:xfrm>
            <a:off x="11119636" y="846162"/>
            <a:ext cx="676228" cy="529318"/>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Chloroform - Acrylic bonding adhesive supplier in UAE | Sabin Plastic">
            <a:extLst>
              <a:ext uri="{FF2B5EF4-FFF2-40B4-BE49-F238E27FC236}">
                <a16:creationId xmlns:a16="http://schemas.microsoft.com/office/drawing/2014/main" id="{E9B39E73-3ABE-284F-AB3B-985F76BBFE8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97077" y="2127589"/>
            <a:ext cx="871275" cy="744761"/>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Evo-Stik Impact Tin 500ml">
            <a:extLst>
              <a:ext uri="{FF2B5EF4-FFF2-40B4-BE49-F238E27FC236}">
                <a16:creationId xmlns:a16="http://schemas.microsoft.com/office/drawing/2014/main" id="{7B77F45E-A799-5EE0-94EA-5EF818969EA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804961" y="2089160"/>
            <a:ext cx="795339" cy="795339"/>
          </a:xfrm>
          <a:prstGeom prst="rect">
            <a:avLst/>
          </a:prstGeom>
          <a:noFill/>
          <a:extLst>
            <a:ext uri="{909E8E84-426E-40DD-AFC4-6F175D3DCCD1}">
              <a14:hiddenFill xmlns:a14="http://schemas.microsoft.com/office/drawing/2010/main">
                <a:solidFill>
                  <a:srgbClr val="FFFFFF"/>
                </a:solidFill>
              </a14:hiddenFill>
            </a:ext>
          </a:extLst>
        </p:spPr>
      </p:pic>
      <p:sp>
        <p:nvSpPr>
          <p:cNvPr id="24" name="Flowchart: Process 23">
            <a:extLst>
              <a:ext uri="{FF2B5EF4-FFF2-40B4-BE49-F238E27FC236}">
                <a16:creationId xmlns:a16="http://schemas.microsoft.com/office/drawing/2014/main" id="{3EEA8B14-3AE8-CE14-1945-F2BF9CAA3C96}"/>
              </a:ext>
            </a:extLst>
          </p:cNvPr>
          <p:cNvSpPr/>
          <p:nvPr/>
        </p:nvSpPr>
        <p:spPr>
          <a:xfrm>
            <a:off x="2462592" y="84646"/>
            <a:ext cx="4666910" cy="2065050"/>
          </a:xfrm>
          <a:prstGeom prst="flowChart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b="1" dirty="0">
                <a:solidFill>
                  <a:schemeClr val="tx1"/>
                </a:solidFill>
              </a:rPr>
              <a:t>Type of assembly method?</a:t>
            </a:r>
          </a:p>
          <a:p>
            <a:r>
              <a:rPr lang="en-US" sz="1050" b="1" dirty="0">
                <a:solidFill>
                  <a:schemeClr val="tx1"/>
                </a:solidFill>
              </a:rPr>
              <a:t>Knock down fittings</a:t>
            </a:r>
          </a:p>
          <a:p>
            <a:r>
              <a:rPr lang="en-US" sz="1050" b="1" dirty="0">
                <a:solidFill>
                  <a:schemeClr val="tx1"/>
                </a:solidFill>
              </a:rPr>
              <a:t>What are common uses?</a:t>
            </a:r>
          </a:p>
          <a:p>
            <a:r>
              <a:rPr lang="en-US" sz="1050" b="1" dirty="0">
                <a:solidFill>
                  <a:schemeClr val="tx1"/>
                </a:solidFill>
              </a:rPr>
              <a:t>It is used a lot with flatpack furniture such as IKEA because it is very strong and holds materials together</a:t>
            </a:r>
          </a:p>
          <a:p>
            <a:r>
              <a:rPr lang="en-US" sz="1050" b="1" dirty="0">
                <a:solidFill>
                  <a:schemeClr val="tx1"/>
                </a:solidFill>
              </a:rPr>
              <a:t>How strong/durable is this method?</a:t>
            </a:r>
          </a:p>
          <a:p>
            <a:r>
              <a:rPr lang="en-US" sz="1050" b="1" dirty="0">
                <a:solidFill>
                  <a:schemeClr val="tx1"/>
                </a:solidFill>
              </a:rPr>
              <a:t>Extremely strong and can be adjusted accordingly</a:t>
            </a:r>
          </a:p>
          <a:p>
            <a:r>
              <a:rPr lang="en-US" sz="1050" b="1" dirty="0">
                <a:solidFill>
                  <a:schemeClr val="tx1"/>
                </a:solidFill>
              </a:rPr>
              <a:t>Suitable material?</a:t>
            </a:r>
          </a:p>
          <a:p>
            <a:r>
              <a:rPr lang="en-US" sz="1050" b="1" dirty="0">
                <a:solidFill>
                  <a:schemeClr val="tx1"/>
                </a:solidFill>
              </a:rPr>
              <a:t>Used a lot with wooden materials or manufactured boards.</a:t>
            </a:r>
          </a:p>
          <a:p>
            <a:r>
              <a:rPr lang="en-US" sz="1050" b="1" dirty="0">
                <a:solidFill>
                  <a:schemeClr val="tx1"/>
                </a:solidFill>
              </a:rPr>
              <a:t>Conclusion?</a:t>
            </a:r>
          </a:p>
          <a:p>
            <a:r>
              <a:rPr lang="en-US" sz="1050" b="1" dirty="0">
                <a:solidFill>
                  <a:schemeClr val="tx1"/>
                </a:solidFill>
              </a:rPr>
              <a:t>Extremely cheap , easily available and is perfect for quick assembly.</a:t>
            </a:r>
          </a:p>
        </p:txBody>
      </p:sp>
      <p:pic>
        <p:nvPicPr>
          <p:cNvPr id="2066" name="Picture 18" descr="Knock Down Connecting Fittings | Furniture | JET PRESS">
            <a:extLst>
              <a:ext uri="{FF2B5EF4-FFF2-40B4-BE49-F238E27FC236}">
                <a16:creationId xmlns:a16="http://schemas.microsoft.com/office/drawing/2014/main" id="{0F664A9E-E7F0-712A-CF35-C61481D6035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96000" y="988130"/>
            <a:ext cx="968375" cy="774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9134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F66C5-40DB-D728-AC3D-CAAE81C2B299}"/>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84AADE32-BBF0-5012-C59A-669F0B08065F}"/>
              </a:ext>
            </a:extLst>
          </p:cNvPr>
          <p:cNvSpPr/>
          <p:nvPr/>
        </p:nvSpPr>
        <p:spPr>
          <a:xfrm rot="16200000">
            <a:off x="-553042" y="3097379"/>
            <a:ext cx="1769327" cy="66324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solidFill>
                  <a:schemeClr val="tx1"/>
                </a:solidFill>
                <a:latin typeface="Congenial" panose="020F0502020204030204" pitchFamily="34" charset="0"/>
              </a:rPr>
              <a:t>Finishes</a:t>
            </a:r>
            <a:endParaRPr lang="en-AE" sz="2000" dirty="0">
              <a:solidFill>
                <a:schemeClr val="tx1"/>
              </a:solidFill>
              <a:latin typeface="Congenial" panose="020F0502020204030204" pitchFamily="34" charset="0"/>
            </a:endParaRPr>
          </a:p>
        </p:txBody>
      </p:sp>
      <p:pic>
        <p:nvPicPr>
          <p:cNvPr id="2" name="Picture 2" descr="Amazon.com: EveRBUILD Quick Dry Wood Varnish Matt Clear 250ml : Tools &amp;  Home Improvement">
            <a:extLst>
              <a:ext uri="{FF2B5EF4-FFF2-40B4-BE49-F238E27FC236}">
                <a16:creationId xmlns:a16="http://schemas.microsoft.com/office/drawing/2014/main" id="{A4C89BAC-EA03-5C02-8189-A658A572B5A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601" r="21601"/>
          <a:stretch/>
        </p:blipFill>
        <p:spPr bwMode="auto">
          <a:xfrm rot="20840683">
            <a:off x="888764" y="141645"/>
            <a:ext cx="897104" cy="114448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Ronseal 10 Year Weatherproof Wood Paint Satin Grey 2.5L – Silicone Direct">
            <a:extLst>
              <a:ext uri="{FF2B5EF4-FFF2-40B4-BE49-F238E27FC236}">
                <a16:creationId xmlns:a16="http://schemas.microsoft.com/office/drawing/2014/main" id="{F72FC92E-FC75-E103-EE87-2570F8EF37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360" t="10638" r="15087" b="6383"/>
          <a:stretch/>
        </p:blipFill>
        <p:spPr bwMode="auto">
          <a:xfrm>
            <a:off x="2685424" y="200437"/>
            <a:ext cx="897104" cy="110195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Wood Wax - Etsy">
            <a:extLst>
              <a:ext uri="{FF2B5EF4-FFF2-40B4-BE49-F238E27FC236}">
                <a16:creationId xmlns:a16="http://schemas.microsoft.com/office/drawing/2014/main" id="{DB3E323D-25A3-476A-5149-787C3A69579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194" r="11560"/>
          <a:stretch/>
        </p:blipFill>
        <p:spPr bwMode="auto">
          <a:xfrm rot="1396520">
            <a:off x="4239305" y="142445"/>
            <a:ext cx="971830" cy="102429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WATCO® Lacquer Clear Wood Finish Product Page">
            <a:extLst>
              <a:ext uri="{FF2B5EF4-FFF2-40B4-BE49-F238E27FC236}">
                <a16:creationId xmlns:a16="http://schemas.microsoft.com/office/drawing/2014/main" id="{6FFD6307-3F71-5AD1-27C9-F45125B18F8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68237">
            <a:off x="5770732" y="190483"/>
            <a:ext cx="1046813" cy="10468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0" descr="Linseed Oil – Norfolk Wood Shop">
            <a:extLst>
              <a:ext uri="{FF2B5EF4-FFF2-40B4-BE49-F238E27FC236}">
                <a16:creationId xmlns:a16="http://schemas.microsoft.com/office/drawing/2014/main" id="{6D86B039-25BC-9CE2-8ACA-19BC34A0D29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8718" t="8495" r="18431" b="7200"/>
          <a:stretch/>
        </p:blipFill>
        <p:spPr bwMode="auto">
          <a:xfrm rot="1826153">
            <a:off x="7439286" y="170679"/>
            <a:ext cx="754075" cy="101148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Premium Fast Dry Wood Stain">
            <a:extLst>
              <a:ext uri="{FF2B5EF4-FFF2-40B4-BE49-F238E27FC236}">
                <a16:creationId xmlns:a16="http://schemas.microsoft.com/office/drawing/2014/main" id="{27D86C98-7CC3-8909-2B6A-5DC86D4DD18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0442467">
            <a:off x="8926080" y="169000"/>
            <a:ext cx="1073591" cy="107359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4" descr="Montana GOLD Fluorescent Color Spray Paints">
            <a:extLst>
              <a:ext uri="{FF2B5EF4-FFF2-40B4-BE49-F238E27FC236}">
                <a16:creationId xmlns:a16="http://schemas.microsoft.com/office/drawing/2014/main" id="{9BE1C8EE-5FC2-6D5E-C385-E5127AA6EE07}"/>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3366" t="3365" r="32764" b="3365"/>
          <a:stretch/>
        </p:blipFill>
        <p:spPr bwMode="auto">
          <a:xfrm rot="2690775">
            <a:off x="11032973" y="143883"/>
            <a:ext cx="450878" cy="1241591"/>
          </a:xfrm>
          <a:prstGeom prst="rect">
            <a:avLst/>
          </a:prstGeom>
          <a:noFill/>
          <a:extLst>
            <a:ext uri="{909E8E84-426E-40DD-AFC4-6F175D3DCCD1}">
              <a14:hiddenFill xmlns:a14="http://schemas.microsoft.com/office/drawing/2010/main">
                <a:solidFill>
                  <a:srgbClr val="FFFFFF"/>
                </a:solidFill>
              </a14:hiddenFill>
            </a:ext>
          </a:extLst>
        </p:spPr>
      </p:pic>
      <p:sp>
        <p:nvSpPr>
          <p:cNvPr id="10" name="Flowchart: Process 9">
            <a:extLst>
              <a:ext uri="{FF2B5EF4-FFF2-40B4-BE49-F238E27FC236}">
                <a16:creationId xmlns:a16="http://schemas.microsoft.com/office/drawing/2014/main" id="{3357738A-8195-7477-1ECF-5817A3701AF3}"/>
              </a:ext>
            </a:extLst>
          </p:cNvPr>
          <p:cNvSpPr/>
          <p:nvPr/>
        </p:nvSpPr>
        <p:spPr>
          <a:xfrm>
            <a:off x="686094" y="1304135"/>
            <a:ext cx="1520317" cy="4637992"/>
          </a:xfrm>
          <a:prstGeom prst="flowChart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Abadi Extra Light" panose="020F0502020204030204" pitchFamily="34" charset="0"/>
              </a:rPr>
              <a:t>Name of finish: Wood varnish</a:t>
            </a:r>
          </a:p>
          <a:p>
            <a:endParaRPr lang="en-US" sz="1400" dirty="0">
              <a:solidFill>
                <a:schemeClr val="tx1"/>
              </a:solidFill>
              <a:latin typeface="Abadi Extra Light" panose="020F0502020204030204" pitchFamily="34" charset="0"/>
            </a:endParaRPr>
          </a:p>
          <a:p>
            <a:r>
              <a:rPr lang="en-US" sz="1400" dirty="0">
                <a:solidFill>
                  <a:schemeClr val="tx1"/>
                </a:solidFill>
                <a:latin typeface="Abadi Extra Light" panose="020F0502020204030204" pitchFamily="34" charset="0"/>
              </a:rPr>
              <a:t>Price: about 50 USD per pint</a:t>
            </a:r>
          </a:p>
          <a:p>
            <a:endParaRPr lang="en-US" sz="1400" dirty="0">
              <a:solidFill>
                <a:schemeClr val="tx1"/>
              </a:solidFill>
              <a:latin typeface="Abadi Extra Light" panose="020F0502020204030204" pitchFamily="34" charset="0"/>
            </a:endParaRPr>
          </a:p>
          <a:p>
            <a:r>
              <a:rPr lang="en-US" sz="1400" dirty="0">
                <a:solidFill>
                  <a:schemeClr val="tx1"/>
                </a:solidFill>
                <a:latin typeface="Abadi Extra Light" panose="020F0502020204030204" pitchFamily="34" charset="0"/>
              </a:rPr>
              <a:t>Advantages: It doesn’t cover the grain of the wood, easy to apply and protects the wood from moisture.</a:t>
            </a:r>
          </a:p>
          <a:p>
            <a:endParaRPr lang="en-US" sz="1400" dirty="0">
              <a:solidFill>
                <a:schemeClr val="tx1"/>
              </a:solidFill>
              <a:latin typeface="Abadi Extra Light" panose="020F0502020204030204" pitchFamily="34" charset="0"/>
            </a:endParaRPr>
          </a:p>
          <a:p>
            <a:r>
              <a:rPr lang="en-US" sz="1400" dirty="0">
                <a:solidFill>
                  <a:schemeClr val="tx1"/>
                </a:solidFill>
                <a:latin typeface="Abadi Extra Light" panose="020F0502020204030204" pitchFamily="34" charset="0"/>
              </a:rPr>
              <a:t>Disadvantages: Varnish can dull or yellow over time and also have air bubbles in it if not applied correctly.</a:t>
            </a:r>
          </a:p>
        </p:txBody>
      </p:sp>
      <p:sp>
        <p:nvSpPr>
          <p:cNvPr id="11" name="Flowchart: Process 10">
            <a:extLst>
              <a:ext uri="{FF2B5EF4-FFF2-40B4-BE49-F238E27FC236}">
                <a16:creationId xmlns:a16="http://schemas.microsoft.com/office/drawing/2014/main" id="{B5E9392E-456E-AF45-82FF-690924310A36}"/>
              </a:ext>
            </a:extLst>
          </p:cNvPr>
          <p:cNvSpPr/>
          <p:nvPr/>
        </p:nvSpPr>
        <p:spPr>
          <a:xfrm>
            <a:off x="2348240" y="1307170"/>
            <a:ext cx="1520317" cy="4634957"/>
          </a:xfrm>
          <a:prstGeom prst="flowChart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Abadi Extra Light" panose="020F0502020204030204" pitchFamily="34" charset="0"/>
              </a:rPr>
              <a:t>Name of finish: wood Paint.</a:t>
            </a:r>
          </a:p>
          <a:p>
            <a:endParaRPr lang="en-US" sz="1400" dirty="0">
              <a:solidFill>
                <a:schemeClr val="tx1"/>
              </a:solidFill>
              <a:latin typeface="Abadi Extra Light" panose="020F0502020204030204" pitchFamily="34" charset="0"/>
            </a:endParaRPr>
          </a:p>
          <a:p>
            <a:r>
              <a:rPr lang="en-US" sz="1400" dirty="0">
                <a:solidFill>
                  <a:schemeClr val="tx1"/>
                </a:solidFill>
                <a:latin typeface="Abadi Extra Light" panose="020F0502020204030204" pitchFamily="34" charset="0"/>
              </a:rPr>
              <a:t>Price: 30 USD per pint</a:t>
            </a:r>
          </a:p>
          <a:p>
            <a:endParaRPr lang="en-US" sz="1400" dirty="0">
              <a:solidFill>
                <a:schemeClr val="tx1"/>
              </a:solidFill>
              <a:latin typeface="Abadi Extra Light" panose="020F0502020204030204" pitchFamily="34" charset="0"/>
            </a:endParaRPr>
          </a:p>
          <a:p>
            <a:r>
              <a:rPr lang="en-US" sz="1400" dirty="0">
                <a:solidFill>
                  <a:schemeClr val="tx1"/>
                </a:solidFill>
                <a:latin typeface="Abadi Extra Light" panose="020F0502020204030204" pitchFamily="34" charset="0"/>
              </a:rPr>
              <a:t>Advantages: Easy maintenance, gives you a wide range of colors and hides flaws within the wood.</a:t>
            </a:r>
          </a:p>
          <a:p>
            <a:endParaRPr lang="en-US" sz="1400" dirty="0">
              <a:solidFill>
                <a:schemeClr val="tx1"/>
              </a:solidFill>
              <a:latin typeface="Abadi Extra Light" panose="020F0502020204030204" pitchFamily="34" charset="0"/>
            </a:endParaRPr>
          </a:p>
          <a:p>
            <a:r>
              <a:rPr lang="en-US" sz="1400" dirty="0">
                <a:solidFill>
                  <a:schemeClr val="tx1"/>
                </a:solidFill>
                <a:latin typeface="Abadi Extra Light" panose="020F0502020204030204" pitchFamily="34" charset="0"/>
              </a:rPr>
              <a:t>Disadvantages: Paint may trap moisture and it can be very difficult to remove and it can become flaky once it becomes worn out.</a:t>
            </a:r>
          </a:p>
        </p:txBody>
      </p:sp>
      <p:sp>
        <p:nvSpPr>
          <p:cNvPr id="14" name="Flowchart: Process 13">
            <a:extLst>
              <a:ext uri="{FF2B5EF4-FFF2-40B4-BE49-F238E27FC236}">
                <a16:creationId xmlns:a16="http://schemas.microsoft.com/office/drawing/2014/main" id="{C629E9F6-55FD-E0FC-D5D4-7F1BF2ADF6E9}"/>
              </a:ext>
            </a:extLst>
          </p:cNvPr>
          <p:cNvSpPr/>
          <p:nvPr/>
        </p:nvSpPr>
        <p:spPr>
          <a:xfrm>
            <a:off x="4010386" y="1317067"/>
            <a:ext cx="1420428" cy="4625060"/>
          </a:xfrm>
          <a:prstGeom prst="flowChart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Abadi Extra Light" panose="020F0502020204030204" pitchFamily="34" charset="0"/>
              </a:rPr>
              <a:t>Name of finish: Wood wax</a:t>
            </a:r>
          </a:p>
          <a:p>
            <a:endParaRPr lang="en-US" sz="1400" dirty="0">
              <a:solidFill>
                <a:schemeClr val="tx1"/>
              </a:solidFill>
              <a:latin typeface="Abadi Extra Light" panose="020F0502020204030204" pitchFamily="34" charset="0"/>
            </a:endParaRPr>
          </a:p>
          <a:p>
            <a:r>
              <a:rPr lang="en-US" sz="1400" dirty="0">
                <a:solidFill>
                  <a:schemeClr val="tx1"/>
                </a:solidFill>
                <a:latin typeface="Abadi Extra Light" panose="020F0502020204030204" pitchFamily="34" charset="0"/>
              </a:rPr>
              <a:t>Price: 30 USD per pint</a:t>
            </a:r>
          </a:p>
          <a:p>
            <a:endParaRPr lang="en-US" sz="1400" dirty="0">
              <a:solidFill>
                <a:schemeClr val="tx1"/>
              </a:solidFill>
              <a:latin typeface="Abadi Extra Light" panose="020F0502020204030204" pitchFamily="34" charset="0"/>
            </a:endParaRPr>
          </a:p>
          <a:p>
            <a:r>
              <a:rPr lang="en-US" sz="1400" dirty="0">
                <a:solidFill>
                  <a:schemeClr val="tx1"/>
                </a:solidFill>
                <a:latin typeface="Abadi Extra Light" panose="020F0502020204030204" pitchFamily="34" charset="0"/>
              </a:rPr>
              <a:t>Advantages: Wax is a natural source and therefore environmentally friendly and protects the wood using natural oils.</a:t>
            </a:r>
          </a:p>
          <a:p>
            <a:endParaRPr lang="en-US" sz="1400" dirty="0">
              <a:solidFill>
                <a:schemeClr val="tx1"/>
              </a:solidFill>
              <a:latin typeface="Abadi Extra Light" panose="020F0502020204030204" pitchFamily="34" charset="0"/>
            </a:endParaRPr>
          </a:p>
          <a:p>
            <a:r>
              <a:rPr lang="en-US" sz="1400" dirty="0">
                <a:solidFill>
                  <a:schemeClr val="tx1"/>
                </a:solidFill>
                <a:latin typeface="Abadi Extra Light" panose="020F0502020204030204" pitchFamily="34" charset="0"/>
              </a:rPr>
              <a:t>Disadvantages: They can wear off easily and require frequent maintenance.</a:t>
            </a:r>
          </a:p>
        </p:txBody>
      </p:sp>
      <p:sp>
        <p:nvSpPr>
          <p:cNvPr id="15" name="Flowchart: Process 14">
            <a:extLst>
              <a:ext uri="{FF2B5EF4-FFF2-40B4-BE49-F238E27FC236}">
                <a16:creationId xmlns:a16="http://schemas.microsoft.com/office/drawing/2014/main" id="{F4CFF195-6FAB-16D2-EB5F-5A46786A2B01}"/>
              </a:ext>
            </a:extLst>
          </p:cNvPr>
          <p:cNvSpPr/>
          <p:nvPr/>
        </p:nvSpPr>
        <p:spPr>
          <a:xfrm>
            <a:off x="5576405" y="1317068"/>
            <a:ext cx="1520317" cy="4625060"/>
          </a:xfrm>
          <a:prstGeom prst="flowChart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Abadi Extra Light" panose="020F0502020204030204" pitchFamily="34" charset="0"/>
              </a:rPr>
              <a:t>Name of finish: Lacquer</a:t>
            </a:r>
          </a:p>
          <a:p>
            <a:endParaRPr lang="en-US" sz="1400" dirty="0">
              <a:solidFill>
                <a:schemeClr val="tx1"/>
              </a:solidFill>
              <a:latin typeface="Abadi Extra Light" panose="020F0502020204030204" pitchFamily="34" charset="0"/>
            </a:endParaRPr>
          </a:p>
          <a:p>
            <a:r>
              <a:rPr lang="en-US" sz="1400" dirty="0">
                <a:solidFill>
                  <a:schemeClr val="tx1"/>
                </a:solidFill>
                <a:latin typeface="Abadi Extra Light" panose="020F0502020204030204" pitchFamily="34" charset="0"/>
              </a:rPr>
              <a:t>Price: 25 USD per pint</a:t>
            </a:r>
          </a:p>
          <a:p>
            <a:endParaRPr lang="en-US" sz="1400" dirty="0">
              <a:solidFill>
                <a:schemeClr val="tx1"/>
              </a:solidFill>
              <a:latin typeface="Abadi Extra Light" panose="020F0502020204030204" pitchFamily="34" charset="0"/>
            </a:endParaRPr>
          </a:p>
          <a:p>
            <a:r>
              <a:rPr lang="en-US" sz="1400" dirty="0">
                <a:solidFill>
                  <a:schemeClr val="tx1"/>
                </a:solidFill>
                <a:latin typeface="Abadi Extra Light" panose="020F0502020204030204" pitchFamily="34" charset="0"/>
              </a:rPr>
              <a:t>Advantages: offers a durable, glossy finish that dries quickly and is easy to repair.</a:t>
            </a:r>
          </a:p>
          <a:p>
            <a:endParaRPr lang="en-US" sz="1400" dirty="0">
              <a:solidFill>
                <a:schemeClr val="tx1"/>
              </a:solidFill>
              <a:latin typeface="Abadi Extra Light" panose="020F0502020204030204" pitchFamily="34" charset="0"/>
            </a:endParaRPr>
          </a:p>
          <a:p>
            <a:r>
              <a:rPr lang="en-US" sz="1400" dirty="0">
                <a:solidFill>
                  <a:schemeClr val="tx1"/>
                </a:solidFill>
                <a:latin typeface="Abadi Extra Light" panose="020F0502020204030204" pitchFamily="34" charset="0"/>
              </a:rPr>
              <a:t>Disadvantages: It needs specialized equipment to apply as it can be toxic and is difficult to clean up.</a:t>
            </a:r>
          </a:p>
        </p:txBody>
      </p:sp>
      <p:sp>
        <p:nvSpPr>
          <p:cNvPr id="16" name="Flowchart: Process 15">
            <a:extLst>
              <a:ext uri="{FF2B5EF4-FFF2-40B4-BE49-F238E27FC236}">
                <a16:creationId xmlns:a16="http://schemas.microsoft.com/office/drawing/2014/main" id="{E87FC0E3-BF26-727D-AD10-582CBD9CED37}"/>
              </a:ext>
            </a:extLst>
          </p:cNvPr>
          <p:cNvSpPr/>
          <p:nvPr/>
        </p:nvSpPr>
        <p:spPr>
          <a:xfrm>
            <a:off x="7238551" y="1317067"/>
            <a:ext cx="1420428" cy="4625060"/>
          </a:xfrm>
          <a:prstGeom prst="flowChart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Abadi Extra Light" panose="020F0502020204030204" pitchFamily="34" charset="0"/>
              </a:rPr>
              <a:t>Name of finish: Linseed oil</a:t>
            </a:r>
          </a:p>
          <a:p>
            <a:endParaRPr lang="en-US" sz="1400" dirty="0">
              <a:solidFill>
                <a:schemeClr val="tx1"/>
              </a:solidFill>
              <a:latin typeface="Abadi Extra Light" panose="020F0502020204030204" pitchFamily="34" charset="0"/>
            </a:endParaRPr>
          </a:p>
          <a:p>
            <a:r>
              <a:rPr lang="en-US" sz="1400" dirty="0">
                <a:solidFill>
                  <a:schemeClr val="tx1"/>
                </a:solidFill>
                <a:latin typeface="Abadi Extra Light" panose="020F0502020204030204" pitchFamily="34" charset="0"/>
              </a:rPr>
              <a:t>Price: 20 USD per pint</a:t>
            </a:r>
          </a:p>
          <a:p>
            <a:endParaRPr lang="en-US" sz="1400" dirty="0">
              <a:solidFill>
                <a:schemeClr val="tx1"/>
              </a:solidFill>
              <a:latin typeface="Abadi Extra Light" panose="020F0502020204030204" pitchFamily="34" charset="0"/>
            </a:endParaRPr>
          </a:p>
          <a:p>
            <a:r>
              <a:rPr lang="en-US" sz="1400" dirty="0">
                <a:solidFill>
                  <a:schemeClr val="tx1"/>
                </a:solidFill>
                <a:latin typeface="Abadi Extra Light" panose="020F0502020204030204" pitchFamily="34" charset="0"/>
              </a:rPr>
              <a:t>Advantages: </a:t>
            </a:r>
            <a:r>
              <a:rPr lang="en-US" sz="1400" i="0" dirty="0">
                <a:solidFill>
                  <a:schemeClr val="tx1"/>
                </a:solidFill>
                <a:effectLst/>
                <a:latin typeface="Abadi Extra Light" panose="020F0502020204030204" pitchFamily="34" charset="0"/>
              </a:rPr>
              <a:t>enhancing wood grain, providing natural protection, and being eco-friendly</a:t>
            </a:r>
            <a:endParaRPr lang="en-US" sz="1400" dirty="0">
              <a:solidFill>
                <a:schemeClr val="tx1"/>
              </a:solidFill>
              <a:latin typeface="Abadi Extra Light" panose="020F0502020204030204" pitchFamily="34" charset="0"/>
            </a:endParaRPr>
          </a:p>
          <a:p>
            <a:endParaRPr lang="en-US" sz="1400" dirty="0">
              <a:solidFill>
                <a:schemeClr val="tx1"/>
              </a:solidFill>
              <a:latin typeface="Abadi Extra Light" panose="020F0502020204030204" pitchFamily="34" charset="0"/>
            </a:endParaRPr>
          </a:p>
          <a:p>
            <a:r>
              <a:rPr lang="en-US" sz="1400" dirty="0">
                <a:solidFill>
                  <a:schemeClr val="tx1"/>
                </a:solidFill>
                <a:latin typeface="Abadi Extra Light" panose="020F0502020204030204" pitchFamily="34" charset="0"/>
              </a:rPr>
              <a:t>Disadvantages: Needs frequent maintenance it is susceptible to water rings and may yellow over time</a:t>
            </a:r>
          </a:p>
        </p:txBody>
      </p:sp>
      <p:sp>
        <p:nvSpPr>
          <p:cNvPr id="17" name="Flowchart: Process 16">
            <a:extLst>
              <a:ext uri="{FF2B5EF4-FFF2-40B4-BE49-F238E27FC236}">
                <a16:creationId xmlns:a16="http://schemas.microsoft.com/office/drawing/2014/main" id="{252D32F4-A6B7-E6FE-A8AE-BACD8AC8A93A}"/>
              </a:ext>
            </a:extLst>
          </p:cNvPr>
          <p:cNvSpPr/>
          <p:nvPr/>
        </p:nvSpPr>
        <p:spPr>
          <a:xfrm>
            <a:off x="8800808" y="1318927"/>
            <a:ext cx="1420428" cy="4634957"/>
          </a:xfrm>
          <a:prstGeom prst="flowChart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Abadi Extra Light" panose="020F0502020204030204" pitchFamily="34" charset="0"/>
              </a:rPr>
              <a:t>Name of finish: wood stain</a:t>
            </a:r>
          </a:p>
          <a:p>
            <a:endParaRPr lang="en-US" sz="1400" dirty="0">
              <a:solidFill>
                <a:schemeClr val="tx1"/>
              </a:solidFill>
              <a:latin typeface="Abadi Extra Light" panose="020F0502020204030204" pitchFamily="34" charset="0"/>
            </a:endParaRPr>
          </a:p>
          <a:p>
            <a:r>
              <a:rPr lang="en-US" sz="1400" dirty="0">
                <a:solidFill>
                  <a:schemeClr val="tx1"/>
                </a:solidFill>
                <a:latin typeface="Abadi Extra Light" panose="020F0502020204030204" pitchFamily="34" charset="0"/>
              </a:rPr>
              <a:t>Price: 15 USD per pint</a:t>
            </a:r>
          </a:p>
          <a:p>
            <a:endParaRPr lang="en-US" sz="1400" dirty="0">
              <a:solidFill>
                <a:schemeClr val="tx1"/>
              </a:solidFill>
              <a:latin typeface="Abadi Extra Light" panose="020F0502020204030204" pitchFamily="34" charset="0"/>
            </a:endParaRPr>
          </a:p>
          <a:p>
            <a:r>
              <a:rPr lang="en-US" sz="1400" dirty="0">
                <a:solidFill>
                  <a:schemeClr val="tx1"/>
                </a:solidFill>
                <a:latin typeface="Abadi Extra Light" panose="020F0502020204030204" pitchFamily="34" charset="0"/>
              </a:rPr>
              <a:t>Advantages: Gives you options of the aesthetic you want your wood to be while still highlighting the grain of it.</a:t>
            </a:r>
          </a:p>
          <a:p>
            <a:endParaRPr lang="en-US" sz="1400" dirty="0">
              <a:solidFill>
                <a:schemeClr val="tx1"/>
              </a:solidFill>
              <a:latin typeface="Abadi Extra Light" panose="020F0502020204030204" pitchFamily="34" charset="0"/>
            </a:endParaRPr>
          </a:p>
          <a:p>
            <a:r>
              <a:rPr lang="en-US" sz="1400" dirty="0">
                <a:solidFill>
                  <a:schemeClr val="tx1"/>
                </a:solidFill>
                <a:latin typeface="Abadi Extra Light" panose="020F0502020204030204" pitchFamily="34" charset="0"/>
              </a:rPr>
              <a:t>Disadvantages: Doesn’t work very well with all types of wood and can be unpredictable.</a:t>
            </a:r>
          </a:p>
        </p:txBody>
      </p:sp>
      <p:sp>
        <p:nvSpPr>
          <p:cNvPr id="18" name="Flowchart: Process 17">
            <a:extLst>
              <a:ext uri="{FF2B5EF4-FFF2-40B4-BE49-F238E27FC236}">
                <a16:creationId xmlns:a16="http://schemas.microsoft.com/office/drawing/2014/main" id="{9894F296-BCAA-DEB8-BDAD-A6C70917AFFB}"/>
              </a:ext>
            </a:extLst>
          </p:cNvPr>
          <p:cNvSpPr/>
          <p:nvPr/>
        </p:nvSpPr>
        <p:spPr>
          <a:xfrm>
            <a:off x="10393146" y="1317067"/>
            <a:ext cx="1420428" cy="4625060"/>
          </a:xfrm>
          <a:prstGeom prst="flowChart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Abadi Extra Light" panose="020F0502020204030204" pitchFamily="34" charset="0"/>
              </a:rPr>
              <a:t>Name of finish: Spray paint</a:t>
            </a:r>
          </a:p>
          <a:p>
            <a:endParaRPr lang="en-US" sz="1400" dirty="0">
              <a:solidFill>
                <a:schemeClr val="tx1"/>
              </a:solidFill>
              <a:latin typeface="Abadi Extra Light" panose="020F0502020204030204" pitchFamily="34" charset="0"/>
            </a:endParaRPr>
          </a:p>
          <a:p>
            <a:r>
              <a:rPr lang="en-US" sz="1400" dirty="0">
                <a:solidFill>
                  <a:schemeClr val="tx1"/>
                </a:solidFill>
                <a:latin typeface="Abadi Extra Light" panose="020F0502020204030204" pitchFamily="34" charset="0"/>
              </a:rPr>
              <a:t>Price: 12 USD per can</a:t>
            </a:r>
          </a:p>
          <a:p>
            <a:endParaRPr lang="en-US" sz="1400" dirty="0">
              <a:solidFill>
                <a:schemeClr val="tx1"/>
              </a:solidFill>
              <a:latin typeface="Abadi Extra Light" panose="020F0502020204030204" pitchFamily="34" charset="0"/>
            </a:endParaRPr>
          </a:p>
          <a:p>
            <a:r>
              <a:rPr lang="en-US" sz="1400" dirty="0">
                <a:solidFill>
                  <a:schemeClr val="tx1"/>
                </a:solidFill>
                <a:latin typeface="Abadi Extra Light" panose="020F0502020204030204" pitchFamily="34" charset="0"/>
              </a:rPr>
              <a:t>Advantages: Offers speed and a smooth finish.</a:t>
            </a:r>
          </a:p>
          <a:p>
            <a:endParaRPr lang="en-US" sz="1400" dirty="0">
              <a:solidFill>
                <a:schemeClr val="tx1"/>
              </a:solidFill>
              <a:latin typeface="Abadi Extra Light" panose="020F0502020204030204" pitchFamily="34" charset="0"/>
            </a:endParaRPr>
          </a:p>
          <a:p>
            <a:r>
              <a:rPr lang="en-US" sz="1400" dirty="0">
                <a:solidFill>
                  <a:schemeClr val="tx1"/>
                </a:solidFill>
                <a:latin typeface="Abadi Extra Light" panose="020F0502020204030204" pitchFamily="34" charset="0"/>
              </a:rPr>
              <a:t>Disadvantages: it requires more prep work and can be messy</a:t>
            </a:r>
          </a:p>
        </p:txBody>
      </p:sp>
      <p:sp>
        <p:nvSpPr>
          <p:cNvPr id="26" name="Flowchart: Process 25">
            <a:extLst>
              <a:ext uri="{FF2B5EF4-FFF2-40B4-BE49-F238E27FC236}">
                <a16:creationId xmlns:a16="http://schemas.microsoft.com/office/drawing/2014/main" id="{D959AF63-95ED-25AB-F891-ADB1B3044CBE}"/>
              </a:ext>
            </a:extLst>
          </p:cNvPr>
          <p:cNvSpPr/>
          <p:nvPr/>
        </p:nvSpPr>
        <p:spPr>
          <a:xfrm>
            <a:off x="774291" y="6017620"/>
            <a:ext cx="10693843" cy="791006"/>
          </a:xfrm>
          <a:prstGeom prst="flowChartProcess">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u="sng" dirty="0">
                <a:solidFill>
                  <a:schemeClr val="tx1"/>
                </a:solidFill>
                <a:latin typeface="Abadi Extra Light" panose="020F0502020204030204" pitchFamily="34" charset="0"/>
              </a:rPr>
              <a:t>Conclusion:  </a:t>
            </a:r>
            <a:r>
              <a:rPr lang="en-US" sz="1400" dirty="0">
                <a:solidFill>
                  <a:schemeClr val="tx1"/>
                </a:solidFill>
                <a:latin typeface="Abadi Extra Light" panose="020F0502020204030204" pitchFamily="34" charset="0"/>
              </a:rPr>
              <a:t>In conclusion, between the 7 finishes that I analyzed. I believe varnish is the most suitable product to apply to wood as it is easy to apply and doesn’t cover the grain of the wood. However, for plastic , if the color I want isn’t available I will plan on using spray painting to color it as it is fast, easy and gives the product a smooth finish.</a:t>
            </a:r>
            <a:endParaRPr lang="en-US" sz="1400" b="1" u="sng" dirty="0">
              <a:solidFill>
                <a:schemeClr val="tx1"/>
              </a:solidFill>
              <a:latin typeface="Abadi Extra Light" panose="020F0502020204030204" pitchFamily="34" charset="0"/>
            </a:endParaRPr>
          </a:p>
        </p:txBody>
      </p:sp>
    </p:spTree>
    <p:extLst>
      <p:ext uri="{BB962C8B-B14F-4D97-AF65-F5344CB8AC3E}">
        <p14:creationId xmlns:p14="http://schemas.microsoft.com/office/powerpoint/2010/main" val="35589505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043229E-B52E-DD07-3481-25DAEBF6A2A8}"/>
              </a:ext>
            </a:extLst>
          </p:cNvPr>
          <p:cNvSpPr/>
          <p:nvPr/>
        </p:nvSpPr>
        <p:spPr>
          <a:xfrm>
            <a:off x="90106" y="227944"/>
            <a:ext cx="5306150" cy="67136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solidFill>
                  <a:schemeClr val="tx1"/>
                </a:solidFill>
                <a:latin typeface="Congenial" panose="020F0502020204030204" pitchFamily="34" charset="0"/>
              </a:rPr>
              <a:t>Ergonomics and Anthropometrics</a:t>
            </a:r>
            <a:endParaRPr lang="en-AE" sz="2000" dirty="0">
              <a:solidFill>
                <a:schemeClr val="tx1"/>
              </a:solidFill>
              <a:latin typeface="Congenial" panose="020F0502020204030204" pitchFamily="34" charset="0"/>
            </a:endParaRPr>
          </a:p>
        </p:txBody>
      </p:sp>
      <p:pic>
        <p:nvPicPr>
          <p:cNvPr id="1028" name="Picture 4" descr="Image">
            <a:extLst>
              <a:ext uri="{FF2B5EF4-FFF2-40B4-BE49-F238E27FC236}">
                <a16:creationId xmlns:a16="http://schemas.microsoft.com/office/drawing/2014/main" id="{DD5F3325-D1D9-CC41-405F-D3BE021016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79199" y="5050395"/>
            <a:ext cx="1099700" cy="1466267"/>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Image">
            <a:extLst>
              <a:ext uri="{FF2B5EF4-FFF2-40B4-BE49-F238E27FC236}">
                <a16:creationId xmlns:a16="http://schemas.microsoft.com/office/drawing/2014/main" id="{E55A0333-9446-D39C-E4EA-C975C88EFC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79199" y="3396980"/>
            <a:ext cx="1124670" cy="149956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a:extLst>
              <a:ext uri="{FF2B5EF4-FFF2-40B4-BE49-F238E27FC236}">
                <a16:creationId xmlns:a16="http://schemas.microsoft.com/office/drawing/2014/main" id="{EFAA680A-AE50-E3CD-3142-FB0E283850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37448" y="209854"/>
            <a:ext cx="1124670" cy="149956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Image">
            <a:extLst>
              <a:ext uri="{FF2B5EF4-FFF2-40B4-BE49-F238E27FC236}">
                <a16:creationId xmlns:a16="http://schemas.microsoft.com/office/drawing/2014/main" id="{976CC776-C1BF-643B-9CFD-6545F2BACD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67979" y="209854"/>
            <a:ext cx="1124670" cy="1499560"/>
          </a:xfrm>
          <a:prstGeom prst="rect">
            <a:avLst/>
          </a:prstGeom>
          <a:noFill/>
          <a:extLst>
            <a:ext uri="{909E8E84-426E-40DD-AFC4-6F175D3DCCD1}">
              <a14:hiddenFill xmlns:a14="http://schemas.microsoft.com/office/drawing/2010/main">
                <a:solidFill>
                  <a:srgbClr val="FFFFFF"/>
                </a:solidFill>
              </a14:hiddenFill>
            </a:ext>
          </a:extLst>
        </p:spPr>
      </p:pic>
      <p:pic>
        <p:nvPicPr>
          <p:cNvPr id="1060" name="Picture 36" descr="Image">
            <a:extLst>
              <a:ext uri="{FF2B5EF4-FFF2-40B4-BE49-F238E27FC236}">
                <a16:creationId xmlns:a16="http://schemas.microsoft.com/office/drawing/2014/main" id="{3494512E-72EC-3FE7-01F7-6C2DF937151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19086" b="19086"/>
          <a:stretch/>
        </p:blipFill>
        <p:spPr bwMode="auto">
          <a:xfrm>
            <a:off x="9637448" y="1801533"/>
            <a:ext cx="1124670" cy="1499561"/>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descr="Image">
            <a:extLst>
              <a:ext uri="{FF2B5EF4-FFF2-40B4-BE49-F238E27FC236}">
                <a16:creationId xmlns:a16="http://schemas.microsoft.com/office/drawing/2014/main" id="{37C5E5BD-EF63-868D-7804-77231379BF1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54230" y="1803417"/>
            <a:ext cx="1124669" cy="1499560"/>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Image">
            <a:extLst>
              <a:ext uri="{FF2B5EF4-FFF2-40B4-BE49-F238E27FC236}">
                <a16:creationId xmlns:a16="http://schemas.microsoft.com/office/drawing/2014/main" id="{35FEA24A-A076-0C64-7030-DF9848B7043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37446" y="3393213"/>
            <a:ext cx="1124671" cy="1499561"/>
          </a:xfrm>
          <a:prstGeom prst="rect">
            <a:avLst/>
          </a:prstGeom>
          <a:noFill/>
          <a:extLst>
            <a:ext uri="{909E8E84-426E-40DD-AFC4-6F175D3DCCD1}">
              <a14:hiddenFill xmlns:a14="http://schemas.microsoft.com/office/drawing/2010/main">
                <a:solidFill>
                  <a:srgbClr val="FFFFFF"/>
                </a:solidFill>
              </a14:hiddenFill>
            </a:ext>
          </a:extLst>
        </p:spPr>
      </p:pic>
      <p:pic>
        <p:nvPicPr>
          <p:cNvPr id="1067" name="Picture 43" descr="Anthropometry and Ergonomics: Designing Spaces for Human Proportions">
            <a:extLst>
              <a:ext uri="{FF2B5EF4-FFF2-40B4-BE49-F238E27FC236}">
                <a16:creationId xmlns:a16="http://schemas.microsoft.com/office/drawing/2014/main" id="{E90DFBFB-9E12-E0A2-26BE-8CE78264153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8131" y="4036759"/>
            <a:ext cx="3725616" cy="2656226"/>
          </a:xfrm>
          <a:prstGeom prst="rect">
            <a:avLst/>
          </a:prstGeom>
          <a:noFill/>
          <a:extLst>
            <a:ext uri="{909E8E84-426E-40DD-AFC4-6F175D3DCCD1}">
              <a14:hiddenFill xmlns:a14="http://schemas.microsoft.com/office/drawing/2010/main">
                <a:solidFill>
                  <a:srgbClr val="FFFFFF"/>
                </a:solidFill>
              </a14:hiddenFill>
            </a:ext>
          </a:extLst>
        </p:spPr>
      </p:pic>
      <p:pic>
        <p:nvPicPr>
          <p:cNvPr id="1069" name="Picture 45" descr="Dataset on anthropometric measurements of the adult population in Slovakia  - ScienceDirect">
            <a:extLst>
              <a:ext uri="{FF2B5EF4-FFF2-40B4-BE49-F238E27FC236}">
                <a16:creationId xmlns:a16="http://schemas.microsoft.com/office/drawing/2014/main" id="{1094B13F-9571-3FD3-ED91-48A7F40D559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8130" y="959634"/>
            <a:ext cx="3687295" cy="2609793"/>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3">
            <a:extLst>
              <a:ext uri="{FF2B5EF4-FFF2-40B4-BE49-F238E27FC236}">
                <a16:creationId xmlns:a16="http://schemas.microsoft.com/office/drawing/2014/main" id="{FDC79096-2FC7-ADB7-A96E-176CA3764ACB}"/>
              </a:ext>
            </a:extLst>
          </p:cNvPr>
          <p:cNvSpPr txBox="1"/>
          <p:nvPr/>
        </p:nvSpPr>
        <p:spPr>
          <a:xfrm>
            <a:off x="4040156" y="1041023"/>
            <a:ext cx="3533535" cy="5816977"/>
          </a:xfrm>
          <a:prstGeom prst="rect">
            <a:avLst/>
          </a:prstGeom>
          <a:noFill/>
        </p:spPr>
        <p:txBody>
          <a:bodyPr wrap="square" rtlCol="0">
            <a:spAutoFit/>
          </a:bodyPr>
          <a:lstStyle/>
          <a:p>
            <a:pPr algn="just"/>
            <a:r>
              <a:rPr lang="en-US" sz="1200" b="1" dirty="0"/>
              <a:t>What is anthropometrics?</a:t>
            </a:r>
          </a:p>
          <a:p>
            <a:pPr algn="just"/>
            <a:r>
              <a:rPr lang="en-US" sz="1200" dirty="0"/>
              <a:t>Anthropometrics is the practice of using measurements of the user within the design of a product. </a:t>
            </a:r>
          </a:p>
          <a:p>
            <a:pPr algn="just"/>
            <a:endParaRPr lang="en-US" sz="1200" dirty="0"/>
          </a:p>
          <a:p>
            <a:pPr algn="just"/>
            <a:r>
              <a:rPr lang="en-US" sz="1200" b="1" dirty="0"/>
              <a:t>What is ergonomics?</a:t>
            </a:r>
          </a:p>
          <a:p>
            <a:pPr algn="just"/>
            <a:r>
              <a:rPr lang="en-US" sz="1200" dirty="0"/>
              <a:t>Ergonomics is the science of using anthropometric data to design a safe and comfortable interaction between the user of the product and the product itself.</a:t>
            </a:r>
          </a:p>
          <a:p>
            <a:pPr algn="just"/>
            <a:endParaRPr lang="en-US" sz="1200" dirty="0"/>
          </a:p>
          <a:p>
            <a:pPr algn="just"/>
            <a:r>
              <a:rPr lang="en-US" sz="1200" b="1" dirty="0"/>
              <a:t>Why is ergonomics and anthropometrics important?</a:t>
            </a:r>
          </a:p>
          <a:p>
            <a:pPr algn="just"/>
            <a:r>
              <a:rPr lang="en-US" sz="1200" dirty="0"/>
              <a:t>Both ergonomics and anthropometrics are crucial in the design of any product weather it is targeted for a adult child, or even a dog. This is because it will allow the user to have an simple and easy use of the product and ensure they are using it correctly. On the other hand, when anthropometrics and ergonomics are not used in design this may lead to injury, discomfort and possibly leading to a large audience completely not being able to use the product.</a:t>
            </a:r>
          </a:p>
          <a:p>
            <a:pPr algn="just"/>
            <a:endParaRPr lang="en-US" sz="1200" dirty="0"/>
          </a:p>
          <a:p>
            <a:pPr algn="just"/>
            <a:r>
              <a:rPr lang="en-AE" sz="1200" b="1" dirty="0"/>
              <a:t>How will this affect the design of my product?</a:t>
            </a:r>
          </a:p>
          <a:p>
            <a:pPr algn="just"/>
            <a:r>
              <a:rPr lang="en-AE" sz="1200" dirty="0"/>
              <a:t>This will defin</a:t>
            </a:r>
            <a:r>
              <a:rPr lang="en-GB" sz="1200" dirty="0"/>
              <a:t>ite</a:t>
            </a:r>
            <a:r>
              <a:rPr lang="en-AE" sz="1200" dirty="0"/>
              <a:t>ly affect my product as I must ensure that all of my target audience and a wide range of ages can use my product saf</a:t>
            </a:r>
            <a:r>
              <a:rPr lang="en-GB" sz="1200" dirty="0"/>
              <a:t>el</a:t>
            </a:r>
            <a:r>
              <a:rPr lang="en-AE" sz="1200" dirty="0"/>
              <a:t>y and correctly, for example making sure kids can reach the top storage unit and the elderly can reach the bottom.</a:t>
            </a:r>
          </a:p>
          <a:p>
            <a:pPr algn="just"/>
            <a:endParaRPr lang="en-AE" sz="1200" b="1" dirty="0"/>
          </a:p>
        </p:txBody>
      </p:sp>
      <p:sp>
        <p:nvSpPr>
          <p:cNvPr id="35" name="Rectangle: Rounded Corners 34">
            <a:extLst>
              <a:ext uri="{FF2B5EF4-FFF2-40B4-BE49-F238E27FC236}">
                <a16:creationId xmlns:a16="http://schemas.microsoft.com/office/drawing/2014/main" id="{0F1560F9-CCDB-E901-39A8-89D5310E231A}"/>
              </a:ext>
            </a:extLst>
          </p:cNvPr>
          <p:cNvSpPr/>
          <p:nvPr/>
        </p:nvSpPr>
        <p:spPr>
          <a:xfrm>
            <a:off x="7573691" y="4984893"/>
            <a:ext cx="3122591" cy="179741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sz="1200" b="1" dirty="0">
                <a:solidFill>
                  <a:schemeClr val="tx1"/>
                </a:solidFill>
                <a:latin typeface="Congenial" panose="020F0502020204030204" pitchFamily="34" charset="0"/>
              </a:rPr>
              <a:t>Conclusion: </a:t>
            </a:r>
            <a:r>
              <a:rPr lang="en-US" sz="1200" dirty="0">
                <a:solidFill>
                  <a:schemeClr val="tx1"/>
                </a:solidFill>
                <a:latin typeface="Congenial" panose="020F0502020204030204" pitchFamily="34" charset="0"/>
              </a:rPr>
              <a:t>In conclusion, Ergonomics and anthropometrics will play a vital part in the success of my product and I will be taking all of the anthropometric data into consideration when designing my product and considering the scale.</a:t>
            </a:r>
            <a:endParaRPr lang="en-AE" sz="1200" dirty="0">
              <a:solidFill>
                <a:schemeClr val="tx1"/>
              </a:solidFill>
              <a:latin typeface="Congenial" panose="020F0502020204030204" pitchFamily="34" charset="0"/>
            </a:endParaRPr>
          </a:p>
        </p:txBody>
      </p:sp>
      <p:sp>
        <p:nvSpPr>
          <p:cNvPr id="36" name="Rectangle: Rounded Corners 35">
            <a:extLst>
              <a:ext uri="{FF2B5EF4-FFF2-40B4-BE49-F238E27FC236}">
                <a16:creationId xmlns:a16="http://schemas.microsoft.com/office/drawing/2014/main" id="{6D801CEF-C5C9-7DFA-06A5-7CD864394AB9}"/>
              </a:ext>
            </a:extLst>
          </p:cNvPr>
          <p:cNvSpPr/>
          <p:nvPr/>
        </p:nvSpPr>
        <p:spPr>
          <a:xfrm>
            <a:off x="5560038" y="75695"/>
            <a:ext cx="3936919" cy="96532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sz="1200" b="1" dirty="0">
                <a:solidFill>
                  <a:schemeClr val="tx1"/>
                </a:solidFill>
                <a:latin typeface="Congenial" panose="020F0502020204030204" pitchFamily="34" charset="0"/>
              </a:rPr>
              <a:t>Introduction: </a:t>
            </a:r>
            <a:r>
              <a:rPr lang="en-US" sz="1200" dirty="0">
                <a:solidFill>
                  <a:schemeClr val="tx1"/>
                </a:solidFill>
                <a:latin typeface="Congenial" panose="020F0502020204030204" pitchFamily="34" charset="0"/>
              </a:rPr>
              <a:t>I’ll be using my clients measurements (pictures on the right) as a guideline of my general target audience while still taking into consideration other possible users of my product.  </a:t>
            </a:r>
            <a:endParaRPr lang="en-AE" sz="1200" dirty="0">
              <a:solidFill>
                <a:schemeClr val="tx1"/>
              </a:solidFill>
              <a:latin typeface="Congenial" panose="020F0502020204030204" pitchFamily="34" charset="0"/>
            </a:endParaRPr>
          </a:p>
        </p:txBody>
      </p:sp>
      <p:sp>
        <p:nvSpPr>
          <p:cNvPr id="38" name="Rectangle: Rounded Corners 37">
            <a:extLst>
              <a:ext uri="{FF2B5EF4-FFF2-40B4-BE49-F238E27FC236}">
                <a16:creationId xmlns:a16="http://schemas.microsoft.com/office/drawing/2014/main" id="{EF970B12-7CE9-6BF4-06A8-DBB904B1E039}"/>
              </a:ext>
            </a:extLst>
          </p:cNvPr>
          <p:cNvSpPr/>
          <p:nvPr/>
        </p:nvSpPr>
        <p:spPr>
          <a:xfrm>
            <a:off x="7573691" y="1073855"/>
            <a:ext cx="1939218" cy="383086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sz="1200" b="1" dirty="0">
                <a:solidFill>
                  <a:schemeClr val="tx1"/>
                </a:solidFill>
                <a:latin typeface="Congenial" panose="020F0502020204030204" pitchFamily="34" charset="0"/>
              </a:rPr>
              <a:t>Client primary research: </a:t>
            </a:r>
            <a:r>
              <a:rPr lang="en-US" sz="1200" dirty="0">
                <a:solidFill>
                  <a:schemeClr val="tx1"/>
                </a:solidFill>
                <a:latin typeface="Congenial" panose="020F0502020204030204" pitchFamily="34" charset="0"/>
              </a:rPr>
              <a:t>I have measured my clients hands/palm to ensure that his and others hands will fit into even the smallest storage units comfortably. Aswell as that I measured his arm length in many different positions such as sitting, standing  , bending over and reaching upwards. This will give me a rough idea of how tall/short the product can and should be</a:t>
            </a:r>
            <a:endParaRPr lang="en-AE" sz="1200" dirty="0">
              <a:solidFill>
                <a:schemeClr val="tx1"/>
              </a:solidFill>
              <a:latin typeface="Congenial" panose="020F0502020204030204" pitchFamily="34" charset="0"/>
            </a:endParaRPr>
          </a:p>
        </p:txBody>
      </p:sp>
    </p:spTree>
    <p:extLst>
      <p:ext uri="{BB962C8B-B14F-4D97-AF65-F5344CB8AC3E}">
        <p14:creationId xmlns:p14="http://schemas.microsoft.com/office/powerpoint/2010/main" val="1743168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A8836141-DDED-1B65-0ABD-66632AD9FE08}"/>
              </a:ext>
            </a:extLst>
          </p:cNvPr>
          <p:cNvSpPr/>
          <p:nvPr/>
        </p:nvSpPr>
        <p:spPr>
          <a:xfrm>
            <a:off x="0" y="158933"/>
            <a:ext cx="3001992" cy="52255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AE" sz="2000" b="1" dirty="0">
                <a:solidFill>
                  <a:schemeClr val="tx1"/>
                </a:solidFill>
                <a:latin typeface="Congenial" panose="020F0502020204030204" pitchFamily="34" charset="0"/>
              </a:rPr>
              <a:t>Biomimicry - research</a:t>
            </a:r>
          </a:p>
        </p:txBody>
      </p:sp>
      <p:sp>
        <p:nvSpPr>
          <p:cNvPr id="5" name="Rectangle: Rounded Corners 4">
            <a:extLst>
              <a:ext uri="{FF2B5EF4-FFF2-40B4-BE49-F238E27FC236}">
                <a16:creationId xmlns:a16="http://schemas.microsoft.com/office/drawing/2014/main" id="{D93FD9CA-786C-D38E-8091-E5C04D34CD90}"/>
              </a:ext>
            </a:extLst>
          </p:cNvPr>
          <p:cNvSpPr/>
          <p:nvPr/>
        </p:nvSpPr>
        <p:spPr>
          <a:xfrm>
            <a:off x="133147" y="5743669"/>
            <a:ext cx="11925705" cy="1108131"/>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r>
              <a:rPr lang="en-AE" sz="1200" b="1" dirty="0">
                <a:solidFill>
                  <a:schemeClr val="tx1"/>
                </a:solidFill>
                <a:latin typeface="Calibri"/>
                <a:ea typeface="Calibri"/>
                <a:cs typeface="Calibri"/>
              </a:rPr>
              <a:t>Evaluation: </a:t>
            </a:r>
            <a:r>
              <a:rPr lang="en-AE" sz="1200" dirty="0">
                <a:solidFill>
                  <a:schemeClr val="tx1"/>
                </a:solidFill>
                <a:latin typeface="Calibri"/>
                <a:ea typeface="Calibri"/>
                <a:cs typeface="Calibri"/>
              </a:rPr>
              <a:t>I</a:t>
            </a:r>
            <a:r>
              <a:rPr lang="en-AE" sz="1200" b="1" dirty="0">
                <a:solidFill>
                  <a:schemeClr val="tx1"/>
                </a:solidFill>
                <a:latin typeface="Calibri"/>
                <a:ea typeface="Calibri"/>
                <a:cs typeface="Calibri"/>
              </a:rPr>
              <a:t> </a:t>
            </a:r>
            <a:r>
              <a:rPr lang="en-AE" sz="1200" dirty="0">
                <a:solidFill>
                  <a:schemeClr val="tx1"/>
                </a:solidFill>
                <a:latin typeface="Calibri"/>
                <a:ea typeface="Calibri"/>
                <a:cs typeface="Calibri"/>
              </a:rPr>
              <a:t>believe taking inspiration from nature through biomimicry could add a interesting and eye catching uniqueness to my product which is one of my main qualities I hope my product can have. Using ocean wildlife to give my product a nautical vibe will help me and my product stand out and give the consumer an extra reason to use my product. Further more adding things that resemble a kangaroo pouch could make my product just that much more practical and efficient </a:t>
            </a:r>
            <a:r>
              <a:rPr lang="en-AE" sz="1200" dirty="0" err="1">
                <a:solidFill>
                  <a:schemeClr val="tx1"/>
                </a:solidFill>
                <a:latin typeface="Calibri"/>
                <a:ea typeface="Calibri"/>
                <a:cs typeface="Calibri"/>
              </a:rPr>
              <a:t>signifigantly</a:t>
            </a:r>
            <a:r>
              <a:rPr lang="en-AE" sz="1200" dirty="0">
                <a:solidFill>
                  <a:schemeClr val="tx1"/>
                </a:solidFill>
                <a:latin typeface="Calibri"/>
                <a:ea typeface="Calibri"/>
                <a:cs typeface="Calibri"/>
              </a:rPr>
              <a:t> impacting my product in a positive way. Additionally the </a:t>
            </a:r>
            <a:r>
              <a:rPr lang="en-AE" sz="1200" dirty="0" err="1">
                <a:solidFill>
                  <a:schemeClr val="tx1"/>
                </a:solidFill>
                <a:latin typeface="Calibri"/>
                <a:ea typeface="Calibri"/>
                <a:cs typeface="Calibri"/>
              </a:rPr>
              <a:t>octupi</a:t>
            </a:r>
            <a:r>
              <a:rPr lang="en-AE" sz="1200" dirty="0">
                <a:solidFill>
                  <a:schemeClr val="tx1"/>
                </a:solidFill>
                <a:latin typeface="Calibri"/>
                <a:ea typeface="Calibri"/>
                <a:cs typeface="Calibri"/>
              </a:rPr>
              <a:t> tentacles are a symbol of nature and also still flow with the nautical theme of my product making it a perfect piece of biology to incorporate into my design. Overall I feel this research has helped me gather ideas on how I want my product to look and work.</a:t>
            </a:r>
            <a:endParaRPr lang="en-US" sz="1200" dirty="0">
              <a:solidFill>
                <a:schemeClr val="tx1"/>
              </a:solidFill>
              <a:latin typeface="Calibri"/>
              <a:ea typeface="Calibri"/>
              <a:cs typeface="Calibri"/>
            </a:endParaRPr>
          </a:p>
          <a:p>
            <a:endParaRPr lang="en-AE" sz="1200" b="1" dirty="0">
              <a:solidFill>
                <a:schemeClr val="tx1"/>
              </a:solidFill>
              <a:latin typeface="Calibri"/>
              <a:ea typeface="Calibri"/>
              <a:cs typeface="Calibri"/>
            </a:endParaRPr>
          </a:p>
        </p:txBody>
      </p:sp>
      <p:sp>
        <p:nvSpPr>
          <p:cNvPr id="6" name="Rectangle: Rounded Corners 5">
            <a:extLst>
              <a:ext uri="{FF2B5EF4-FFF2-40B4-BE49-F238E27FC236}">
                <a16:creationId xmlns:a16="http://schemas.microsoft.com/office/drawing/2014/main" id="{CCAE08A5-9858-30EB-2A74-2E5C8A5A108A}"/>
              </a:ext>
            </a:extLst>
          </p:cNvPr>
          <p:cNvSpPr/>
          <p:nvPr/>
        </p:nvSpPr>
        <p:spPr>
          <a:xfrm>
            <a:off x="133147" y="3544700"/>
            <a:ext cx="4257210" cy="211668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AE" b="1" u="sng" dirty="0">
                <a:solidFill>
                  <a:schemeClr val="tx1"/>
                </a:solidFill>
                <a:latin typeface="Calibri" panose="020F0502020204030204" pitchFamily="34" charset="0"/>
                <a:ea typeface="Calibri" panose="020F0502020204030204" pitchFamily="34" charset="0"/>
                <a:cs typeface="Calibri" panose="020F0502020204030204" pitchFamily="34" charset="0"/>
              </a:rPr>
              <a:t>Ocean Wildlife</a:t>
            </a:r>
          </a:p>
          <a:p>
            <a:pPr algn="ctr"/>
            <a:r>
              <a:rPr lang="en-AE" sz="1200" dirty="0">
                <a:solidFill>
                  <a:schemeClr val="tx1"/>
                </a:solidFill>
                <a:latin typeface="Calibri" panose="020F0502020204030204" pitchFamily="34" charset="0"/>
                <a:ea typeface="Calibri" panose="020F0502020204030204" pitchFamily="34" charset="0"/>
                <a:cs typeface="Calibri" panose="020F0502020204030204" pitchFamily="34" charset="0"/>
              </a:rPr>
              <a:t>I definitely would like to take inspiration from nature and more specifically the ocean in my design such as shapes like the silhouette of a fish , aquatic  plants and other ocean themed items. I believe that this will accentuate the aesthetic and ocean theme of my product. I believe this will improve the quality of my product majorly and give the customer a better feel of what type of setting the product is supposed to be used in </a:t>
            </a:r>
          </a:p>
        </p:txBody>
      </p:sp>
      <p:pic>
        <p:nvPicPr>
          <p:cNvPr id="2" name="Picture 2" descr="The corals are the foundation for the coral reef | Premium AI-generated  image">
            <a:extLst>
              <a:ext uri="{FF2B5EF4-FFF2-40B4-BE49-F238E27FC236}">
                <a16:creationId xmlns:a16="http://schemas.microsoft.com/office/drawing/2014/main" id="{BF92C49A-3D66-116D-38F9-E1417C6B95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46" y="797188"/>
            <a:ext cx="4249272" cy="26238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9,400+ Kangaroo Pouch Stock Photos, Pictures &amp; Royalty-Free Images - iStock  | Joey in kangaroo pouch, Inside of kangaroo pouch, Red kangaroo pouch">
            <a:extLst>
              <a:ext uri="{FF2B5EF4-FFF2-40B4-BE49-F238E27FC236}">
                <a16:creationId xmlns:a16="http://schemas.microsoft.com/office/drawing/2014/main" id="{4F9D84C2-6582-BCD5-E249-21308C1048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8" t="1280" r="17601"/>
          <a:stretch/>
        </p:blipFill>
        <p:spPr bwMode="auto">
          <a:xfrm>
            <a:off x="4567386" y="3422707"/>
            <a:ext cx="3661306" cy="223673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6114AA69-B1A7-3726-979D-89132ACA6121}"/>
              </a:ext>
            </a:extLst>
          </p:cNvPr>
          <p:cNvSpPr/>
          <p:nvPr/>
        </p:nvSpPr>
        <p:spPr>
          <a:xfrm>
            <a:off x="4470510" y="684144"/>
            <a:ext cx="3651518" cy="2544397"/>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AE" b="1" u="sng" dirty="0">
                <a:solidFill>
                  <a:schemeClr val="tx1"/>
                </a:solidFill>
                <a:latin typeface="Calibri" panose="020F0502020204030204" pitchFamily="34" charset="0"/>
                <a:ea typeface="Calibri" panose="020F0502020204030204" pitchFamily="34" charset="0"/>
                <a:cs typeface="Calibri" panose="020F0502020204030204" pitchFamily="34" charset="0"/>
              </a:rPr>
              <a:t>Kangaroo pouch</a:t>
            </a:r>
          </a:p>
          <a:p>
            <a:pPr algn="ctr"/>
            <a:r>
              <a:rPr lang="en-US" sz="1200" dirty="0">
                <a:solidFill>
                  <a:schemeClr val="tx1"/>
                </a:solidFill>
                <a:latin typeface="Calibri"/>
                <a:ea typeface="Calibri"/>
                <a:cs typeface="Calibri"/>
              </a:rPr>
              <a:t>Kangaroos can use their bodies as storage to hold their off spring I believe that this type of sleek storage is very convenient and practical and could </a:t>
            </a:r>
            <a:r>
              <a:rPr lang="en-US" sz="1200" dirty="0" err="1">
                <a:solidFill>
                  <a:schemeClr val="tx1"/>
                </a:solidFill>
                <a:latin typeface="Calibri"/>
                <a:ea typeface="Calibri"/>
                <a:cs typeface="Calibri"/>
              </a:rPr>
              <a:t>definetely</a:t>
            </a:r>
            <a:r>
              <a:rPr lang="en-US" sz="1200" dirty="0">
                <a:solidFill>
                  <a:schemeClr val="tx1"/>
                </a:solidFill>
                <a:latin typeface="Calibri"/>
                <a:ea typeface="Calibri"/>
                <a:cs typeface="Calibri"/>
              </a:rPr>
              <a:t> be a part of my design considering one of my products main functions will be to store. It not only can store a lot but also is very hard to spot when the offsprings head is not hanging out. The pouch also keeps the offspring warm which could be a good idea for keeping fish and bait cold and fresh when people go out fishing with my product.</a:t>
            </a:r>
            <a:endParaRPr lang="en-US" sz="120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pic>
        <p:nvPicPr>
          <p:cNvPr id="8" name="Picture 7" descr="წყალქვეშა სამყარო: რვაფეხა - YouTube">
            <a:extLst>
              <a:ext uri="{FF2B5EF4-FFF2-40B4-BE49-F238E27FC236}">
                <a16:creationId xmlns:a16="http://schemas.microsoft.com/office/drawing/2014/main" id="{36BA6303-AE4A-23A0-65B9-481B6DB8C8E4}"/>
              </a:ext>
            </a:extLst>
          </p:cNvPr>
          <p:cNvPicPr>
            <a:picLocks noChangeAspect="1"/>
          </p:cNvPicPr>
          <p:nvPr/>
        </p:nvPicPr>
        <p:blipFill>
          <a:blip r:embed="rId4"/>
          <a:stretch>
            <a:fillRect/>
          </a:stretch>
        </p:blipFill>
        <p:spPr>
          <a:xfrm>
            <a:off x="8248652" y="793972"/>
            <a:ext cx="3949698" cy="2166495"/>
          </a:xfrm>
          <a:prstGeom prst="rect">
            <a:avLst/>
          </a:prstGeom>
        </p:spPr>
      </p:pic>
      <p:sp>
        <p:nvSpPr>
          <p:cNvPr id="9" name="Rectangle: Rounded Corners 8">
            <a:extLst>
              <a:ext uri="{FF2B5EF4-FFF2-40B4-BE49-F238E27FC236}">
                <a16:creationId xmlns:a16="http://schemas.microsoft.com/office/drawing/2014/main" id="{1150B4C9-6CF4-CA45-775B-8808B7809FF9}"/>
              </a:ext>
            </a:extLst>
          </p:cNvPr>
          <p:cNvSpPr/>
          <p:nvPr/>
        </p:nvSpPr>
        <p:spPr>
          <a:xfrm>
            <a:off x="8407510" y="3105080"/>
            <a:ext cx="3651518" cy="2544397"/>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b="1" u="sng" dirty="0">
                <a:solidFill>
                  <a:schemeClr val="tx1"/>
                </a:solidFill>
                <a:latin typeface="Calibri"/>
                <a:ea typeface="Calibri"/>
                <a:cs typeface="Calibri"/>
              </a:rPr>
              <a:t>Octopus tentacles</a:t>
            </a:r>
            <a:endParaRPr lang="en-US" b="1" u="sng"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1200" dirty="0">
                <a:solidFill>
                  <a:schemeClr val="tx1"/>
                </a:solidFill>
                <a:latin typeface="Calibri"/>
                <a:ea typeface="Calibri"/>
                <a:cs typeface="Calibri"/>
              </a:rPr>
              <a:t>Octopi have very long and </a:t>
            </a:r>
            <a:r>
              <a:rPr lang="en-US" sz="1200" dirty="0" err="1">
                <a:solidFill>
                  <a:schemeClr val="tx1"/>
                </a:solidFill>
                <a:latin typeface="Calibri"/>
                <a:ea typeface="Calibri"/>
                <a:cs typeface="Calibri"/>
              </a:rPr>
              <a:t>flexable</a:t>
            </a:r>
            <a:r>
              <a:rPr lang="en-US" sz="1200" dirty="0">
                <a:solidFill>
                  <a:schemeClr val="tx1"/>
                </a:solidFill>
                <a:latin typeface="Calibri"/>
                <a:ea typeface="Calibri"/>
                <a:cs typeface="Calibri"/>
              </a:rPr>
              <a:t> tentacles covered in suction cups. These can be used to grab items securely and hook edges to pull themselves closer. I believe incorporating some of these qualities to my product could improve it majorly. For example I could use suction cups to attach items such as phones onto the product directly or I could make hooks which allow things such as speakers and fish gear to be hung on to the product</a:t>
            </a:r>
            <a:endPar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45029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1A1F0CA-977F-CA28-65A9-5062703C5304}"/>
              </a:ext>
            </a:extLst>
          </p:cNvPr>
          <p:cNvSpPr/>
          <p:nvPr/>
        </p:nvSpPr>
        <p:spPr>
          <a:xfrm>
            <a:off x="232413" y="1314042"/>
            <a:ext cx="2050457" cy="4477492"/>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r>
              <a:rPr lang="en-US" sz="900" b="1" dirty="0">
                <a:solidFill>
                  <a:schemeClr val="tx1"/>
                </a:solidFill>
                <a:latin typeface="Dubai" panose="020F0502020204030204" pitchFamily="34" charset="0"/>
                <a:ea typeface="DotumChe" panose="02000300000000000000" pitchFamily="2" charset="-127"/>
              </a:rPr>
              <a:t>Aesthetic</a:t>
            </a:r>
            <a:r>
              <a:rPr lang="en-US" sz="900" dirty="0">
                <a:solidFill>
                  <a:schemeClr val="tx1"/>
                </a:solidFill>
                <a:latin typeface="Dubai" panose="020F0502020204030204" pitchFamily="34" charset="0"/>
                <a:ea typeface="DotumChe" panose="02000300000000000000" pitchFamily="2" charset="-127"/>
              </a:rPr>
              <a:t>: This phone case balances function and style, featuring a sleek, minimalist design with a convenient card holder at the back.7/10</a:t>
            </a:r>
          </a:p>
          <a:p>
            <a:r>
              <a:rPr lang="en-US" sz="900" b="1" dirty="0">
                <a:solidFill>
                  <a:schemeClr val="tx1"/>
                </a:solidFill>
                <a:latin typeface="Dubai" panose="020F0502020204030204" pitchFamily="34" charset="0"/>
                <a:ea typeface="DotumChe" panose="02000300000000000000" pitchFamily="2" charset="-127"/>
              </a:rPr>
              <a:t>Client</a:t>
            </a:r>
            <a:r>
              <a:rPr lang="en-US" sz="900" dirty="0">
                <a:solidFill>
                  <a:schemeClr val="tx1"/>
                </a:solidFill>
                <a:latin typeface="Dubai" panose="020F0502020204030204" pitchFamily="34" charset="0"/>
                <a:ea typeface="DotumChe" panose="02000300000000000000" pitchFamily="2" charset="-127"/>
              </a:rPr>
              <a:t>: Appeals to practical consumers seeking a blend of protection and utility, especially those on the go. 8/10</a:t>
            </a:r>
          </a:p>
          <a:p>
            <a:r>
              <a:rPr lang="en-US" sz="900" b="1" dirty="0">
                <a:solidFill>
                  <a:schemeClr val="tx1"/>
                </a:solidFill>
                <a:latin typeface="Dubai" panose="020F0502020204030204" pitchFamily="34" charset="0"/>
                <a:ea typeface="DotumChe" panose="02000300000000000000" pitchFamily="2" charset="-127"/>
              </a:rPr>
              <a:t>Cost</a:t>
            </a:r>
            <a:r>
              <a:rPr lang="en-US" sz="900" dirty="0">
                <a:solidFill>
                  <a:schemeClr val="tx1"/>
                </a:solidFill>
                <a:latin typeface="Dubai" panose="020F0502020204030204" pitchFamily="34" charset="0"/>
                <a:ea typeface="DotumChe" panose="02000300000000000000" pitchFamily="2" charset="-127"/>
              </a:rPr>
              <a:t>: Positioned as an affordable accessory, providing value without compromising quality or essential features.8/10</a:t>
            </a:r>
          </a:p>
          <a:p>
            <a:r>
              <a:rPr lang="en-US" sz="900" b="1" dirty="0">
                <a:solidFill>
                  <a:schemeClr val="tx1"/>
                </a:solidFill>
                <a:latin typeface="Dubai" panose="020F0502020204030204" pitchFamily="34" charset="0"/>
                <a:ea typeface="DotumChe" panose="02000300000000000000" pitchFamily="2" charset="-127"/>
              </a:rPr>
              <a:t> Environment:</a:t>
            </a:r>
            <a:r>
              <a:rPr lang="en-US" sz="900" dirty="0">
                <a:solidFill>
                  <a:schemeClr val="tx1"/>
                </a:solidFill>
                <a:latin typeface="Dubai" panose="020F0502020204030204" pitchFamily="34" charset="0"/>
                <a:ea typeface="DotumChe" panose="02000300000000000000" pitchFamily="2" charset="-127"/>
              </a:rPr>
              <a:t> Manufactured with eco-conscious materials and sustainable practices to reduce its ecological footprint.7/10</a:t>
            </a:r>
          </a:p>
          <a:p>
            <a:r>
              <a:rPr lang="en-US" sz="900" dirty="0">
                <a:solidFill>
                  <a:schemeClr val="tx1"/>
                </a:solidFill>
                <a:latin typeface="Dubai" panose="020F0502020204030204" pitchFamily="34" charset="0"/>
                <a:ea typeface="DotumChe" panose="02000300000000000000" pitchFamily="2" charset="-127"/>
              </a:rPr>
              <a:t> </a:t>
            </a:r>
            <a:r>
              <a:rPr lang="en-US" sz="900" b="1" dirty="0">
                <a:solidFill>
                  <a:schemeClr val="tx1"/>
                </a:solidFill>
                <a:latin typeface="Dubai" panose="020F0502020204030204" pitchFamily="34" charset="0"/>
                <a:ea typeface="DotumChe" panose="02000300000000000000" pitchFamily="2" charset="-127"/>
              </a:rPr>
              <a:t>Safety</a:t>
            </a:r>
            <a:r>
              <a:rPr lang="en-US" sz="900" dirty="0">
                <a:solidFill>
                  <a:schemeClr val="tx1"/>
                </a:solidFill>
                <a:latin typeface="Dubai" panose="020F0502020204030204" pitchFamily="34" charset="0"/>
                <a:ea typeface="DotumChe" panose="02000300000000000000" pitchFamily="2" charset="-127"/>
              </a:rPr>
              <a:t>: Ensures phone safety through a snug fit, shock-absorbent materials, and precise cutouts for device functionality.5/10</a:t>
            </a:r>
          </a:p>
          <a:p>
            <a:r>
              <a:rPr lang="en-US" sz="900" dirty="0">
                <a:solidFill>
                  <a:schemeClr val="tx1"/>
                </a:solidFill>
                <a:latin typeface="Dubai" panose="020F0502020204030204" pitchFamily="34" charset="0"/>
                <a:ea typeface="DotumChe" panose="02000300000000000000" pitchFamily="2" charset="-127"/>
              </a:rPr>
              <a:t> </a:t>
            </a:r>
            <a:r>
              <a:rPr lang="en-US" sz="900" b="1" dirty="0">
                <a:solidFill>
                  <a:schemeClr val="tx1"/>
                </a:solidFill>
                <a:latin typeface="Dubai" panose="020F0502020204030204" pitchFamily="34" charset="0"/>
                <a:ea typeface="DotumChe" panose="02000300000000000000" pitchFamily="2" charset="-127"/>
              </a:rPr>
              <a:t>Shape</a:t>
            </a:r>
            <a:r>
              <a:rPr lang="en-US" sz="900" dirty="0">
                <a:solidFill>
                  <a:schemeClr val="tx1"/>
                </a:solidFill>
                <a:latin typeface="Dubai" panose="020F0502020204030204" pitchFamily="34" charset="0"/>
                <a:ea typeface="DotumChe" panose="02000300000000000000" pitchFamily="2" charset="-127"/>
              </a:rPr>
              <a:t>: Ergonomically contoured to maintain a slim profile while accommodating a card holder, ensuring user comfort.7/10</a:t>
            </a:r>
          </a:p>
          <a:p>
            <a:r>
              <a:rPr lang="en-US" sz="900" dirty="0">
                <a:solidFill>
                  <a:schemeClr val="tx1"/>
                </a:solidFill>
                <a:latin typeface="Dubai" panose="020F0502020204030204" pitchFamily="34" charset="0"/>
                <a:ea typeface="DotumChe" panose="02000300000000000000" pitchFamily="2" charset="-127"/>
              </a:rPr>
              <a:t> </a:t>
            </a:r>
            <a:r>
              <a:rPr lang="en-US" sz="900" b="1" dirty="0">
                <a:solidFill>
                  <a:schemeClr val="tx1"/>
                </a:solidFill>
                <a:latin typeface="Dubai" panose="020F0502020204030204" pitchFamily="34" charset="0"/>
                <a:ea typeface="DotumChe" panose="02000300000000000000" pitchFamily="2" charset="-127"/>
              </a:rPr>
              <a:t>Function</a:t>
            </a:r>
            <a:r>
              <a:rPr lang="en-US" sz="900" dirty="0">
                <a:solidFill>
                  <a:schemeClr val="tx1"/>
                </a:solidFill>
                <a:latin typeface="Dubai" panose="020F0502020204030204" pitchFamily="34" charset="0"/>
                <a:ea typeface="DotumChe" panose="02000300000000000000" pitchFamily="2" charset="-127"/>
              </a:rPr>
              <a:t>: Offers a dual-purpose design, protecting the phone and providing convenient storage for cards or IDs.8/10</a:t>
            </a:r>
          </a:p>
          <a:p>
            <a:r>
              <a:rPr lang="en-US" sz="900" dirty="0">
                <a:solidFill>
                  <a:schemeClr val="tx1"/>
                </a:solidFill>
                <a:latin typeface="Dubai" panose="020F0502020204030204" pitchFamily="34" charset="0"/>
                <a:ea typeface="DotumChe" panose="02000300000000000000" pitchFamily="2" charset="-127"/>
              </a:rPr>
              <a:t> </a:t>
            </a:r>
            <a:r>
              <a:rPr lang="en-US" sz="900" b="1" dirty="0">
                <a:solidFill>
                  <a:schemeClr val="tx1"/>
                </a:solidFill>
                <a:latin typeface="Dubai" panose="020F0502020204030204" pitchFamily="34" charset="0"/>
                <a:ea typeface="DotumChe" panose="02000300000000000000" pitchFamily="2" charset="-127"/>
              </a:rPr>
              <a:t>Material</a:t>
            </a:r>
            <a:r>
              <a:rPr lang="en-US" sz="900" dirty="0">
                <a:solidFill>
                  <a:schemeClr val="tx1"/>
                </a:solidFill>
                <a:latin typeface="Dubai" panose="020F0502020204030204" pitchFamily="34" charset="0"/>
                <a:ea typeface="DotumChe" panose="02000300000000000000" pitchFamily="2" charset="-127"/>
              </a:rPr>
              <a:t>: Constructed with durable, lightweight materials, combining reliable phone protection with card-carrying convenience.</a:t>
            </a:r>
            <a:r>
              <a:rPr lang="en-AE" sz="900" dirty="0">
                <a:solidFill>
                  <a:schemeClr val="tx1"/>
                </a:solidFill>
                <a:latin typeface="Dubai" panose="020F0502020204030204" pitchFamily="34" charset="0"/>
                <a:ea typeface="DotumChe" panose="02000300000000000000" pitchFamily="2" charset="-127"/>
              </a:rPr>
              <a:t>8/10</a:t>
            </a:r>
            <a:endParaRPr lang="en-US" sz="900" dirty="0">
              <a:solidFill>
                <a:schemeClr val="tx1"/>
              </a:solidFill>
              <a:latin typeface="Dubai" panose="020F0502020204030204" pitchFamily="34" charset="0"/>
              <a:ea typeface="DotumChe" panose="02000300000000000000" pitchFamily="2" charset="-127"/>
            </a:endParaRPr>
          </a:p>
        </p:txBody>
      </p:sp>
      <p:sp>
        <p:nvSpPr>
          <p:cNvPr id="8" name="Rectangle 7">
            <a:extLst>
              <a:ext uri="{FF2B5EF4-FFF2-40B4-BE49-F238E27FC236}">
                <a16:creationId xmlns:a16="http://schemas.microsoft.com/office/drawing/2014/main" id="{A4B64FE9-CF24-27C7-D412-91B487D5D058}"/>
              </a:ext>
            </a:extLst>
          </p:cNvPr>
          <p:cNvSpPr/>
          <p:nvPr/>
        </p:nvSpPr>
        <p:spPr>
          <a:xfrm>
            <a:off x="6585672" y="1350455"/>
            <a:ext cx="1905001" cy="4441076"/>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r>
              <a:rPr lang="en-US" sz="900" b="1" dirty="0">
                <a:latin typeface="Dubai" panose="020B0503030403030204" pitchFamily="34" charset="-78"/>
                <a:cs typeface="Dubai" panose="020B0503030403030204" pitchFamily="34" charset="-78"/>
              </a:rPr>
              <a:t>Aesthetic:</a:t>
            </a:r>
            <a:r>
              <a:rPr lang="en-US" sz="900" dirty="0">
                <a:latin typeface="Dubai" panose="020B0503030403030204" pitchFamily="34" charset="-78"/>
                <a:cs typeface="Dubai" panose="020B0503030403030204" pitchFamily="34" charset="-78"/>
              </a:rPr>
              <a:t> It looks bulky and is unpleasing to the eye and not modern at all.3/10</a:t>
            </a:r>
          </a:p>
          <a:p>
            <a:r>
              <a:rPr lang="en-US" sz="900" b="1" dirty="0">
                <a:latin typeface="Dubai" panose="020B0503030403030204" pitchFamily="34" charset="-78"/>
                <a:cs typeface="Dubai" panose="020B0503030403030204" pitchFamily="34" charset="-78"/>
              </a:rPr>
              <a:t>Client:</a:t>
            </a:r>
            <a:r>
              <a:rPr lang="en-US" sz="900" dirty="0">
                <a:latin typeface="Dubai" panose="020B0503030403030204" pitchFamily="34" charset="-78"/>
                <a:cs typeface="Dubai" panose="020B0503030403030204" pitchFamily="34" charset="-78"/>
              </a:rPr>
              <a:t> Anyone who owns a boat could use this product.7/10</a:t>
            </a:r>
          </a:p>
          <a:p>
            <a:r>
              <a:rPr lang="en-US" sz="900" b="1" dirty="0">
                <a:latin typeface="Dubai" panose="020B0503030403030204" pitchFamily="34" charset="-78"/>
                <a:cs typeface="Dubai" panose="020B0503030403030204" pitchFamily="34" charset="-78"/>
              </a:rPr>
              <a:t>Cost:</a:t>
            </a:r>
            <a:r>
              <a:rPr lang="en-US" sz="900" dirty="0">
                <a:latin typeface="Dubai" panose="020B0503030403030204" pitchFamily="34" charset="-78"/>
                <a:cs typeface="Dubai" panose="020B0503030403030204" pitchFamily="34" charset="-78"/>
              </a:rPr>
              <a:t> This product is very cheap and is priced at only 30 AED.8/10</a:t>
            </a:r>
            <a:endParaRPr lang="en-US" sz="900" b="1" dirty="0">
              <a:latin typeface="Dubai" panose="020B0503030403030204" pitchFamily="34" charset="-78"/>
              <a:cs typeface="Dubai" panose="020B0503030403030204" pitchFamily="34" charset="-78"/>
            </a:endParaRPr>
          </a:p>
          <a:p>
            <a:r>
              <a:rPr lang="en-US" sz="900" b="1" dirty="0">
                <a:latin typeface="Dubai" panose="020B0503030403030204" pitchFamily="34" charset="-78"/>
                <a:cs typeface="Dubai" panose="020B0503030403030204" pitchFamily="34" charset="-78"/>
              </a:rPr>
              <a:t>Environment:</a:t>
            </a:r>
            <a:r>
              <a:rPr lang="en-US" sz="900" dirty="0">
                <a:latin typeface="Dubai" panose="020B0503030403030204" pitchFamily="34" charset="-78"/>
                <a:cs typeface="Dubai" panose="020B0503030403030204" pitchFamily="34" charset="-78"/>
              </a:rPr>
              <a:t> not sustainable plastic and is not environmentally friendly.5/10</a:t>
            </a:r>
          </a:p>
          <a:p>
            <a:r>
              <a:rPr lang="en-US" sz="900" b="1" dirty="0">
                <a:latin typeface="Dubai" panose="020B0503030403030204" pitchFamily="34" charset="-78"/>
                <a:cs typeface="Dubai" panose="020B0503030403030204" pitchFamily="34" charset="-78"/>
              </a:rPr>
              <a:t>Safety: </a:t>
            </a:r>
            <a:r>
              <a:rPr lang="en-US" sz="900" dirty="0">
                <a:latin typeface="Dubai" panose="020B0503030403030204" pitchFamily="34" charset="-78"/>
                <a:cs typeface="Dubai" panose="020B0503030403030204" pitchFamily="34" charset="-78"/>
              </a:rPr>
              <a:t>It is safe and is strongly bolted onto the wall unless it hits someone on the head 7/10</a:t>
            </a:r>
          </a:p>
          <a:p>
            <a:r>
              <a:rPr lang="en-US" sz="900" b="1" dirty="0">
                <a:latin typeface="Dubai" panose="020B0503030403030204" pitchFamily="34" charset="-78"/>
                <a:cs typeface="Dubai" panose="020B0503030403030204" pitchFamily="34" charset="-78"/>
              </a:rPr>
              <a:t>Shape:</a:t>
            </a:r>
            <a:r>
              <a:rPr lang="en-US" sz="900" dirty="0">
                <a:latin typeface="Dubai" panose="020B0503030403030204" pitchFamily="34" charset="-78"/>
                <a:cs typeface="Dubai" panose="020B0503030403030204" pitchFamily="34" charset="-78"/>
              </a:rPr>
              <a:t> The shape is bulky and unpleasant I would make the edges more round for safety and a more modern look.4/10</a:t>
            </a:r>
          </a:p>
          <a:p>
            <a:r>
              <a:rPr lang="en-US" sz="900" b="1" dirty="0">
                <a:latin typeface="Dubai" panose="020B0503030403030204" pitchFamily="34" charset="-78"/>
                <a:cs typeface="Dubai" panose="020B0503030403030204" pitchFamily="34" charset="-78"/>
              </a:rPr>
              <a:t>Function: </a:t>
            </a:r>
            <a:r>
              <a:rPr lang="en-US" sz="900" dirty="0">
                <a:latin typeface="Dubai" panose="020B0503030403030204" pitchFamily="34" charset="-78"/>
                <a:cs typeface="Dubai" panose="020B0503030403030204" pitchFamily="34" charset="-78"/>
              </a:rPr>
              <a:t>This is used for the storage of common items on boats and would be a handy tool for fisherman and divers.8/10</a:t>
            </a:r>
          </a:p>
          <a:p>
            <a:r>
              <a:rPr lang="en-US" sz="900" b="1" dirty="0">
                <a:latin typeface="Dubai" panose="020B0503030403030204" pitchFamily="34" charset="-78"/>
                <a:cs typeface="Dubai" panose="020B0503030403030204" pitchFamily="34" charset="-78"/>
              </a:rPr>
              <a:t>Material: </a:t>
            </a:r>
            <a:r>
              <a:rPr lang="en-US" sz="900" dirty="0">
                <a:latin typeface="Dubai" panose="020B0503030403030204" pitchFamily="34" charset="-78"/>
                <a:cs typeface="Dubai" panose="020B0503030403030204" pitchFamily="34" charset="-78"/>
              </a:rPr>
              <a:t>It is made out of cheap and unsustainable material which although does lower cost sacrifices quality, aesthetic and its eco friendliness. 6/10</a:t>
            </a:r>
            <a:endParaRPr lang="en-US" sz="900" b="1" dirty="0">
              <a:latin typeface="Dubai" panose="020B0503030403030204" pitchFamily="34" charset="-78"/>
              <a:cs typeface="Dubai" panose="020B0503030403030204" pitchFamily="34" charset="-78"/>
            </a:endParaRPr>
          </a:p>
        </p:txBody>
      </p:sp>
      <p:pic>
        <p:nvPicPr>
          <p:cNvPr id="15" name="Picture 14">
            <a:extLst>
              <a:ext uri="{FF2B5EF4-FFF2-40B4-BE49-F238E27FC236}">
                <a16:creationId xmlns:a16="http://schemas.microsoft.com/office/drawing/2014/main" id="{E22D280C-F88B-4542-D4C8-273CECD198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962337" y="284865"/>
            <a:ext cx="810831" cy="1320347"/>
          </a:xfrm>
          <a:prstGeom prst="rect">
            <a:avLst/>
          </a:prstGeom>
        </p:spPr>
      </p:pic>
      <p:sp>
        <p:nvSpPr>
          <p:cNvPr id="18" name="Rectangle: Rounded Corners 17">
            <a:extLst>
              <a:ext uri="{FF2B5EF4-FFF2-40B4-BE49-F238E27FC236}">
                <a16:creationId xmlns:a16="http://schemas.microsoft.com/office/drawing/2014/main" id="{D228D928-5D69-8A17-3ACD-CAE968B1DD5A}"/>
              </a:ext>
            </a:extLst>
          </p:cNvPr>
          <p:cNvSpPr/>
          <p:nvPr/>
        </p:nvSpPr>
        <p:spPr>
          <a:xfrm>
            <a:off x="19569" y="27493"/>
            <a:ext cx="4625618" cy="4748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solidFill>
                  <a:schemeClr val="tx1"/>
                </a:solidFill>
                <a:latin typeface="Congenial" panose="020F0502020204030204" pitchFamily="34" charset="0"/>
              </a:rPr>
              <a:t>Product Analysis-Existing Products</a:t>
            </a:r>
            <a:endParaRPr lang="en-AE" sz="2000" dirty="0">
              <a:solidFill>
                <a:schemeClr val="tx1"/>
              </a:solidFill>
              <a:latin typeface="Congenial" panose="020F0502020204030204" pitchFamily="34" charset="0"/>
            </a:endParaRPr>
          </a:p>
        </p:txBody>
      </p:sp>
      <p:sp>
        <p:nvSpPr>
          <p:cNvPr id="53" name="Rectangle 52">
            <a:extLst>
              <a:ext uri="{FF2B5EF4-FFF2-40B4-BE49-F238E27FC236}">
                <a16:creationId xmlns:a16="http://schemas.microsoft.com/office/drawing/2014/main" id="{34113365-0D08-944F-1AAF-A93D7EEF8177}"/>
              </a:ext>
            </a:extLst>
          </p:cNvPr>
          <p:cNvSpPr/>
          <p:nvPr/>
        </p:nvSpPr>
        <p:spPr>
          <a:xfrm>
            <a:off x="232413" y="5877051"/>
            <a:ext cx="5303930" cy="953455"/>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latin typeface="Dubai" panose="020B0503030403030204" pitchFamily="34" charset="-78"/>
                <a:cs typeface="Dubai" panose="020B0503030403030204" pitchFamily="34" charset="-78"/>
              </a:rPr>
              <a:t>Client Feedback: I really like all of these products, The function of each is really good and holds different items really well. I do prefer products 3 and 4 as I believe they would be more useful on board the boat. They both hold the products really well and I would be happy to use them. </a:t>
            </a:r>
          </a:p>
        </p:txBody>
      </p:sp>
      <p:sp>
        <p:nvSpPr>
          <p:cNvPr id="55" name="Rectangle 54">
            <a:extLst>
              <a:ext uri="{FF2B5EF4-FFF2-40B4-BE49-F238E27FC236}">
                <a16:creationId xmlns:a16="http://schemas.microsoft.com/office/drawing/2014/main" id="{9291C3B9-04EF-896C-521E-6772CBF80E21}"/>
              </a:ext>
            </a:extLst>
          </p:cNvPr>
          <p:cNvSpPr/>
          <p:nvPr/>
        </p:nvSpPr>
        <p:spPr>
          <a:xfrm>
            <a:off x="6430787" y="5961718"/>
            <a:ext cx="5236614" cy="763503"/>
          </a:xfrm>
          <a:prstGeom prst="rect">
            <a:avLst/>
          </a:prstGeom>
          <a:solidFill>
            <a:schemeClr val="tx2">
              <a:lumMod val="25000"/>
              <a:lumOff val="75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Dubai" panose="020F0502020204030204" pitchFamily="34" charset="0"/>
                <a:ea typeface="DotumChe" panose="02000300000000000000" pitchFamily="2" charset="-127"/>
              </a:rPr>
              <a:t>Evaluation: I have leant a lot from this page, </a:t>
            </a:r>
            <a:r>
              <a:rPr lang="en-US" sz="1200" dirty="0" err="1">
                <a:solidFill>
                  <a:schemeClr val="tx1"/>
                </a:solidFill>
                <a:latin typeface="Dubai" panose="020F0502020204030204" pitchFamily="34" charset="0"/>
                <a:ea typeface="DotumChe" panose="02000300000000000000" pitchFamily="2" charset="-127"/>
              </a:rPr>
              <a:t>analysing</a:t>
            </a:r>
            <a:r>
              <a:rPr lang="en-US" sz="1200" dirty="0">
                <a:solidFill>
                  <a:schemeClr val="tx1"/>
                </a:solidFill>
                <a:latin typeface="Dubai" panose="020F0502020204030204" pitchFamily="34" charset="0"/>
                <a:ea typeface="DotumChe" panose="02000300000000000000" pitchFamily="2" charset="-127"/>
              </a:rPr>
              <a:t> each product has given me a greater insight to the functions I require from my product. Taking my clients feedback on board. It is clear I will need to combine all the functions of the products above in order to please my client fully. </a:t>
            </a:r>
          </a:p>
        </p:txBody>
      </p:sp>
      <p:pic>
        <p:nvPicPr>
          <p:cNvPr id="1026" name="Picture 2" descr="Phone Card Holder, Leather Phone Wallet Stick On, Stretchy Card Holder for  Back of Phone Credit Card Holder for Phone Case Compatible with Most of  Cell Phone (iPhone, Samsung) - 2Pack Grey :">
            <a:extLst>
              <a:ext uri="{FF2B5EF4-FFF2-40B4-BE49-F238E27FC236}">
                <a16:creationId xmlns:a16="http://schemas.microsoft.com/office/drawing/2014/main" id="{7817E32B-D518-3E13-209A-626794536F6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7450"/>
          <a:stretch/>
        </p:blipFill>
        <p:spPr bwMode="auto">
          <a:xfrm rot="5400000">
            <a:off x="818141" y="137658"/>
            <a:ext cx="773453" cy="154105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6F72CDD-34E8-988B-D58C-83C754AE52E9}"/>
              </a:ext>
            </a:extLst>
          </p:cNvPr>
          <p:cNvSpPr/>
          <p:nvPr/>
        </p:nvSpPr>
        <p:spPr>
          <a:xfrm>
            <a:off x="4525786" y="1331721"/>
            <a:ext cx="1905001" cy="4477492"/>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r>
              <a:rPr lang="en-US" sz="900" b="1" dirty="0">
                <a:latin typeface="Dubai" panose="020B0503030403030204" pitchFamily="34" charset="-78"/>
                <a:cs typeface="Dubai" panose="020B0503030403030204" pitchFamily="34" charset="-78"/>
              </a:rPr>
              <a:t>Aesthetic: </a:t>
            </a:r>
            <a:r>
              <a:rPr lang="en-US" sz="900" dirty="0">
                <a:latin typeface="Dubai" panose="020B0503030403030204" pitchFamily="34" charset="-78"/>
                <a:cs typeface="Dubai" panose="020B0503030403030204" pitchFamily="34" charset="-78"/>
              </a:rPr>
              <a:t>The stand has a modern and simplistic look to it while still maximizing practicality. 8/10</a:t>
            </a:r>
          </a:p>
          <a:p>
            <a:r>
              <a:rPr lang="en-US" sz="900" b="1" dirty="0">
                <a:latin typeface="Dubai" panose="020B0503030403030204" pitchFamily="34" charset="-78"/>
                <a:cs typeface="Dubai" panose="020B0503030403030204" pitchFamily="34" charset="-78"/>
              </a:rPr>
              <a:t>Client: </a:t>
            </a:r>
            <a:r>
              <a:rPr lang="en-US" sz="900" dirty="0">
                <a:latin typeface="Dubai" panose="020B0503030403030204" pitchFamily="34" charset="-78"/>
                <a:cs typeface="Dubai" panose="020B0503030403030204" pitchFamily="34" charset="-78"/>
              </a:rPr>
              <a:t>This would be aimed at people who use boats often and are over the age of 12. 5/10</a:t>
            </a:r>
          </a:p>
          <a:p>
            <a:r>
              <a:rPr lang="en-US" sz="900" b="1" dirty="0">
                <a:latin typeface="Dubai" panose="020B0503030403030204" pitchFamily="34" charset="-78"/>
                <a:cs typeface="Dubai" panose="020B0503030403030204" pitchFamily="34" charset="-78"/>
              </a:rPr>
              <a:t>Cost: </a:t>
            </a:r>
            <a:r>
              <a:rPr lang="en-US" sz="900" dirty="0">
                <a:latin typeface="Dubai" panose="020B0503030403030204" pitchFamily="34" charset="-78"/>
                <a:cs typeface="Dubai" panose="020B0503030403030204" pitchFamily="34" charset="-78"/>
              </a:rPr>
              <a:t>For what the product is it could be looked at as quite expensive it is valued at 120 AED.5/10</a:t>
            </a:r>
          </a:p>
          <a:p>
            <a:r>
              <a:rPr lang="en-US" sz="900" b="1" dirty="0">
                <a:latin typeface="Dubai" panose="020B0503030403030204" pitchFamily="34" charset="-78"/>
                <a:cs typeface="Dubai" panose="020B0503030403030204" pitchFamily="34" charset="-78"/>
              </a:rPr>
              <a:t>Environment: </a:t>
            </a:r>
            <a:r>
              <a:rPr lang="en-US" sz="900" dirty="0">
                <a:latin typeface="Dubai" panose="020B0503030403030204" pitchFamily="34" charset="-78"/>
                <a:cs typeface="Dubai" panose="020B0503030403030204" pitchFamily="34" charset="-78"/>
              </a:rPr>
              <a:t>The usage of eco friendly and recycled material indeed makes this product sustainable.7/10</a:t>
            </a:r>
          </a:p>
          <a:p>
            <a:r>
              <a:rPr lang="en-US" sz="900" b="1" dirty="0">
                <a:latin typeface="Dubai" panose="020B0503030403030204" pitchFamily="34" charset="-78"/>
                <a:cs typeface="Dubai" panose="020B0503030403030204" pitchFamily="34" charset="-78"/>
              </a:rPr>
              <a:t>Safety: </a:t>
            </a:r>
            <a:r>
              <a:rPr lang="en-US" sz="900" dirty="0">
                <a:latin typeface="Dubai" panose="020B0503030403030204" pitchFamily="34" charset="-78"/>
                <a:cs typeface="Dubai" panose="020B0503030403030204" pitchFamily="34" charset="-78"/>
              </a:rPr>
              <a:t>Uses a strong suction cup to hold the phone down although this is a practical way of holding the phone down it may not be the most secure method.6/10</a:t>
            </a:r>
          </a:p>
          <a:p>
            <a:r>
              <a:rPr lang="en-US" sz="900" b="1" dirty="0">
                <a:latin typeface="Dubai" panose="020B0503030403030204" pitchFamily="34" charset="-78"/>
                <a:cs typeface="Dubai" panose="020B0503030403030204" pitchFamily="34" charset="-78"/>
              </a:rPr>
              <a:t>Shape: </a:t>
            </a:r>
            <a:r>
              <a:rPr lang="en-US" sz="900" dirty="0">
                <a:latin typeface="Dubai" panose="020B0503030403030204" pitchFamily="34" charset="-78"/>
                <a:cs typeface="Dubai" panose="020B0503030403030204" pitchFamily="34" charset="-78"/>
              </a:rPr>
              <a:t>It isn’t too chunky nor too thin and is a practical size for a boat and others.9/10</a:t>
            </a:r>
          </a:p>
          <a:p>
            <a:r>
              <a:rPr lang="en-US" sz="900" b="1" dirty="0">
                <a:latin typeface="Dubai" panose="020B0503030403030204" pitchFamily="34" charset="-78"/>
                <a:cs typeface="Dubai" panose="020B0503030403030204" pitchFamily="34" charset="-78"/>
              </a:rPr>
              <a:t>Function: </a:t>
            </a:r>
            <a:r>
              <a:rPr lang="en-US" sz="900" dirty="0">
                <a:latin typeface="Dubai" panose="020B0503030403030204" pitchFamily="34" charset="-78"/>
                <a:cs typeface="Dubai" panose="020B0503030403030204" pitchFamily="34" charset="-78"/>
              </a:rPr>
              <a:t>This product could be a really useful tool for fishers and in general people who love to have fun on boats and need to constantly check their phone meanwhile 7/10</a:t>
            </a:r>
          </a:p>
          <a:p>
            <a:r>
              <a:rPr lang="en-US" sz="900" b="1" dirty="0">
                <a:latin typeface="Dubai" panose="020B0503030403030204" pitchFamily="34" charset="-78"/>
                <a:cs typeface="Dubai" panose="020B0503030403030204" pitchFamily="34" charset="-78"/>
              </a:rPr>
              <a:t>Material: </a:t>
            </a:r>
            <a:r>
              <a:rPr lang="en-US" sz="900" dirty="0">
                <a:latin typeface="Dubai" panose="020B0503030403030204" pitchFamily="34" charset="-78"/>
                <a:cs typeface="Dubai" panose="020B0503030403030204" pitchFamily="34" charset="-78"/>
              </a:rPr>
              <a:t>This is constructed with durable plastic material that look like it feels nice and smooth and is also sustainable. 7/10</a:t>
            </a:r>
            <a:endParaRPr lang="en-US" sz="900" b="1" dirty="0">
              <a:latin typeface="Dubai" panose="020B0503030403030204" pitchFamily="34" charset="-78"/>
              <a:cs typeface="Dubai" panose="020B0503030403030204" pitchFamily="34" charset="-78"/>
            </a:endParaRPr>
          </a:p>
        </p:txBody>
      </p:sp>
      <p:sp>
        <p:nvSpPr>
          <p:cNvPr id="3" name="Rectangle 2">
            <a:extLst>
              <a:ext uri="{FF2B5EF4-FFF2-40B4-BE49-F238E27FC236}">
                <a16:creationId xmlns:a16="http://schemas.microsoft.com/office/drawing/2014/main" id="{914BBF67-FE44-D6BE-1066-9BCE65977172}"/>
              </a:ext>
            </a:extLst>
          </p:cNvPr>
          <p:cNvSpPr/>
          <p:nvPr/>
        </p:nvSpPr>
        <p:spPr>
          <a:xfrm>
            <a:off x="2415253" y="1314042"/>
            <a:ext cx="1905001" cy="4477491"/>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r>
              <a:rPr lang="en-US" sz="900" b="1" dirty="0">
                <a:latin typeface="Dubai" panose="020B0503030403030204" pitchFamily="34" charset="-78"/>
                <a:cs typeface="Dubai" panose="020B0503030403030204" pitchFamily="34" charset="-78"/>
              </a:rPr>
              <a:t>Aesthetic</a:t>
            </a:r>
            <a:r>
              <a:rPr lang="en-US" sz="900" dirty="0">
                <a:latin typeface="Dubai" panose="020B0503030403030204" pitchFamily="34" charset="-78"/>
                <a:cs typeface="Dubai" panose="020B0503030403030204" pitchFamily="34" charset="-78"/>
              </a:rPr>
              <a:t>: The case boasts a sleek, modern design with attention to aesthetics, offering a range of stylish options. 4/10</a:t>
            </a:r>
          </a:p>
          <a:p>
            <a:r>
              <a:rPr lang="en-US" sz="900" b="1" dirty="0">
                <a:latin typeface="Dubai" panose="020B0503030403030204" pitchFamily="34" charset="-78"/>
                <a:cs typeface="Dubai" panose="020B0503030403030204" pitchFamily="34" charset="-78"/>
              </a:rPr>
              <a:t>Client</a:t>
            </a:r>
            <a:r>
              <a:rPr lang="en-US" sz="900" dirty="0">
                <a:latin typeface="Dubai" panose="020B0503030403030204" pitchFamily="34" charset="-78"/>
                <a:cs typeface="Dubai" panose="020B0503030403030204" pitchFamily="34" charset="-78"/>
              </a:rPr>
              <a:t>: This was designed for people who often are in the water and like to record and use there phones.7/10 </a:t>
            </a:r>
          </a:p>
          <a:p>
            <a:r>
              <a:rPr lang="en-US" sz="900" b="1" dirty="0">
                <a:latin typeface="Dubai" panose="020B0503030403030204" pitchFamily="34" charset="-78"/>
                <a:cs typeface="Dubai" panose="020B0503030403030204" pitchFamily="34" charset="-78"/>
              </a:rPr>
              <a:t>Cost</a:t>
            </a:r>
            <a:r>
              <a:rPr lang="en-US" sz="900" dirty="0">
                <a:latin typeface="Dubai" panose="020B0503030403030204" pitchFamily="34" charset="-78"/>
                <a:cs typeface="Dubai" panose="020B0503030403030204" pitchFamily="34" charset="-78"/>
              </a:rPr>
              <a:t>: Balancing affordability with its robust waterproofing features, providing value for its price point.8/10</a:t>
            </a:r>
          </a:p>
          <a:p>
            <a:r>
              <a:rPr lang="en-US" sz="900" b="1" dirty="0">
                <a:latin typeface="Dubai" panose="020B0503030403030204" pitchFamily="34" charset="-78"/>
                <a:cs typeface="Dubai" panose="020B0503030403030204" pitchFamily="34" charset="-78"/>
              </a:rPr>
              <a:t>Environment</a:t>
            </a:r>
            <a:r>
              <a:rPr lang="en-US" sz="900" dirty="0">
                <a:latin typeface="Dubai" panose="020B0503030403030204" pitchFamily="34" charset="-78"/>
                <a:cs typeface="Dubai" panose="020B0503030403030204" pitchFamily="34" charset="-78"/>
              </a:rPr>
              <a:t>: Committed to using eco-friendly materials and sustainable manufacturing processes to reduce environmental impact.7/1</a:t>
            </a:r>
          </a:p>
          <a:p>
            <a:r>
              <a:rPr lang="en-US" sz="900" b="1" dirty="0">
                <a:latin typeface="Dubai" panose="020B0503030403030204" pitchFamily="34" charset="-78"/>
                <a:cs typeface="Dubai" panose="020B0503030403030204" pitchFamily="34" charset="-78"/>
              </a:rPr>
              <a:t>Safety</a:t>
            </a:r>
            <a:r>
              <a:rPr lang="en-US" sz="900" dirty="0">
                <a:latin typeface="Dubai" panose="020B0503030403030204" pitchFamily="34" charset="-78"/>
                <a:cs typeface="Dubai" panose="020B0503030403030204" pitchFamily="34" charset="-78"/>
              </a:rPr>
              <a:t>: Prioritizes phone safety with robust protection and adherence to safety standards, ensuring use</a:t>
            </a:r>
          </a:p>
          <a:p>
            <a:r>
              <a:rPr lang="en-US" sz="900" dirty="0">
                <a:latin typeface="Dubai" panose="020B0503030403030204" pitchFamily="34" charset="-78"/>
                <a:cs typeface="Dubai" panose="020B0503030403030204" pitchFamily="34" charset="-78"/>
              </a:rPr>
              <a:t> peace of mind.6/10</a:t>
            </a:r>
          </a:p>
          <a:p>
            <a:r>
              <a:rPr lang="en-US" sz="900" b="1" dirty="0">
                <a:latin typeface="Dubai" panose="020B0503030403030204" pitchFamily="34" charset="-78"/>
                <a:cs typeface="Dubai" panose="020B0503030403030204" pitchFamily="34" charset="-78"/>
              </a:rPr>
              <a:t>Shape</a:t>
            </a:r>
            <a:r>
              <a:rPr lang="en-US" sz="900" dirty="0">
                <a:latin typeface="Dubai" panose="020B0503030403030204" pitchFamily="34" charset="-78"/>
                <a:cs typeface="Dubai" panose="020B0503030403030204" pitchFamily="34" charset="-78"/>
              </a:rPr>
              <a:t>: Offers a slim, ergonomic design that fits various phone models, optimizing portability and usability.8/10</a:t>
            </a:r>
          </a:p>
          <a:p>
            <a:r>
              <a:rPr lang="en-US" sz="900" dirty="0">
                <a:latin typeface="Dubai" panose="020B0503030403030204" pitchFamily="34" charset="-78"/>
                <a:cs typeface="Dubai" panose="020B0503030403030204" pitchFamily="34" charset="-78"/>
              </a:rPr>
              <a:t> </a:t>
            </a:r>
            <a:r>
              <a:rPr lang="en-US" sz="900" b="1" dirty="0">
                <a:latin typeface="Dubai" panose="020B0503030403030204" pitchFamily="34" charset="-78"/>
                <a:cs typeface="Dubai" panose="020B0503030403030204" pitchFamily="34" charset="-78"/>
              </a:rPr>
              <a:t>Function</a:t>
            </a:r>
            <a:r>
              <a:rPr lang="en-US" sz="900" dirty="0">
                <a:latin typeface="Dubai" panose="020B0503030403030204" pitchFamily="34" charset="-78"/>
                <a:cs typeface="Dubai" panose="020B0503030403030204" pitchFamily="34" charset="-78"/>
              </a:rPr>
              <a:t>: Primarily designed to safeguard against water damage, it also integrates additional features like card holders for added utility.7/10</a:t>
            </a:r>
          </a:p>
          <a:p>
            <a:r>
              <a:rPr lang="en-US" sz="900" b="1" dirty="0">
                <a:latin typeface="Dubai" panose="020B0503030403030204" pitchFamily="34" charset="-78"/>
                <a:cs typeface="Dubai" panose="020B0503030403030204" pitchFamily="34" charset="-78"/>
              </a:rPr>
              <a:t>Material</a:t>
            </a:r>
            <a:r>
              <a:rPr lang="en-US" sz="900" dirty="0">
                <a:latin typeface="Dubai" panose="020B0503030403030204" pitchFamily="34" charset="-78"/>
                <a:cs typeface="Dubai" panose="020B0503030403030204" pitchFamily="34" charset="-78"/>
              </a:rPr>
              <a:t>: Utilizes low-quality waterproof materials like TPU and polycarbonate, ensuring both not durability and effective protection for the phone.6/10</a:t>
            </a:r>
          </a:p>
        </p:txBody>
      </p:sp>
      <p:pic>
        <p:nvPicPr>
          <p:cNvPr id="1028" name="Picture 4" descr="Best Phone Holder For Your Boat | Canoe | Kayak - YouTube">
            <a:extLst>
              <a:ext uri="{FF2B5EF4-FFF2-40B4-BE49-F238E27FC236}">
                <a16:creationId xmlns:a16="http://schemas.microsoft.com/office/drawing/2014/main" id="{1B0960DE-8AC4-9A3D-27F5-B2ACB1FCFC3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6971" t="8186" r="34010" b="13468"/>
          <a:stretch/>
        </p:blipFill>
        <p:spPr bwMode="auto">
          <a:xfrm>
            <a:off x="5014699" y="13305"/>
            <a:ext cx="767723" cy="116591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56 Best Boat Organization ideas | boat organization, boat, boat storage">
            <a:extLst>
              <a:ext uri="{FF2B5EF4-FFF2-40B4-BE49-F238E27FC236}">
                <a16:creationId xmlns:a16="http://schemas.microsoft.com/office/drawing/2014/main" id="{49F223A9-3181-962C-98E0-B3516DC2177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1243" t="14553" r="21699" b="18760"/>
          <a:stretch/>
        </p:blipFill>
        <p:spPr bwMode="auto">
          <a:xfrm>
            <a:off x="6965397" y="48000"/>
            <a:ext cx="844552" cy="13133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80E522C-9AFB-9AA7-69AF-4D7ECD07FA4E}"/>
              </a:ext>
            </a:extLst>
          </p:cNvPr>
          <p:cNvSpPr/>
          <p:nvPr/>
        </p:nvSpPr>
        <p:spPr>
          <a:xfrm>
            <a:off x="8613845" y="4473121"/>
            <a:ext cx="3414504" cy="1285564"/>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r>
              <a:rPr lang="en-US" sz="1100" b="1" dirty="0">
                <a:latin typeface="Dubai" panose="020B0503030403030204" pitchFamily="34" charset="-78"/>
                <a:cs typeface="Dubai" panose="020B0503030403030204" pitchFamily="34" charset="-78"/>
              </a:rPr>
              <a:t>Finding: </a:t>
            </a:r>
            <a:r>
              <a:rPr lang="en-US" sz="1100" dirty="0">
                <a:latin typeface="Dubai" panose="020B0503030403030204" pitchFamily="34" charset="-78"/>
                <a:cs typeface="Dubai" panose="020B0503030403030204" pitchFamily="34" charset="-78"/>
              </a:rPr>
              <a:t>From my research above you can see that all products scored really high and would function well on board the boat in different ways. Product 1 holds the cards really well. Product 2 keeps the phone dry. Product 3 holds the phone on display and product 4 holds a large amount of items successfully. </a:t>
            </a:r>
          </a:p>
        </p:txBody>
      </p:sp>
      <p:pic>
        <p:nvPicPr>
          <p:cNvPr id="9" name="Graphic 8" descr="Badge 1 outline">
            <a:extLst>
              <a:ext uri="{FF2B5EF4-FFF2-40B4-BE49-F238E27FC236}">
                <a16:creationId xmlns:a16="http://schemas.microsoft.com/office/drawing/2014/main" id="{A79D84E8-FF2E-69E6-BE8F-D793B04A48A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812" y="893194"/>
            <a:ext cx="412196" cy="412196"/>
          </a:xfrm>
          <a:prstGeom prst="rect">
            <a:avLst/>
          </a:prstGeom>
        </p:spPr>
      </p:pic>
      <p:pic>
        <p:nvPicPr>
          <p:cNvPr id="11" name="Graphic 10" descr="Badge outline">
            <a:extLst>
              <a:ext uri="{FF2B5EF4-FFF2-40B4-BE49-F238E27FC236}">
                <a16:creationId xmlns:a16="http://schemas.microsoft.com/office/drawing/2014/main" id="{25B0B337-CD04-DE9B-7DB6-2C81942D596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268586" y="842134"/>
            <a:ext cx="457200" cy="457200"/>
          </a:xfrm>
          <a:prstGeom prst="rect">
            <a:avLst/>
          </a:prstGeom>
        </p:spPr>
      </p:pic>
      <p:pic>
        <p:nvPicPr>
          <p:cNvPr id="13" name="Graphic 12" descr="Badge 3 outline">
            <a:extLst>
              <a:ext uri="{FF2B5EF4-FFF2-40B4-BE49-F238E27FC236}">
                <a16:creationId xmlns:a16="http://schemas.microsoft.com/office/drawing/2014/main" id="{28FC73BD-B0C7-BC12-E191-062DE54A2AB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493909" y="915900"/>
            <a:ext cx="426472" cy="426472"/>
          </a:xfrm>
          <a:prstGeom prst="rect">
            <a:avLst/>
          </a:prstGeom>
        </p:spPr>
      </p:pic>
      <p:pic>
        <p:nvPicPr>
          <p:cNvPr id="17" name="Graphic 16" descr="Badge 4 outline">
            <a:extLst>
              <a:ext uri="{FF2B5EF4-FFF2-40B4-BE49-F238E27FC236}">
                <a16:creationId xmlns:a16="http://schemas.microsoft.com/office/drawing/2014/main" id="{44D975F6-8764-D071-A1EA-97EAE3B103A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430787" y="821951"/>
            <a:ext cx="492091" cy="492091"/>
          </a:xfrm>
          <a:prstGeom prst="rect">
            <a:avLst/>
          </a:prstGeom>
        </p:spPr>
      </p:pic>
      <p:graphicFrame>
        <p:nvGraphicFramePr>
          <p:cNvPr id="19" name="Chart 18">
            <a:extLst>
              <a:ext uri="{FF2B5EF4-FFF2-40B4-BE49-F238E27FC236}">
                <a16:creationId xmlns:a16="http://schemas.microsoft.com/office/drawing/2014/main" id="{F438B3B2-A183-3EC3-66C2-B5C34C869555}"/>
              </a:ext>
            </a:extLst>
          </p:cNvPr>
          <p:cNvGraphicFramePr>
            <a:graphicFrameLocks/>
          </p:cNvGraphicFramePr>
          <p:nvPr>
            <p:extLst>
              <p:ext uri="{D42A27DB-BD31-4B8C-83A1-F6EECF244321}">
                <p14:modId xmlns:p14="http://schemas.microsoft.com/office/powerpoint/2010/main" val="289407794"/>
              </p:ext>
            </p:extLst>
          </p:nvPr>
        </p:nvGraphicFramePr>
        <p:xfrm>
          <a:off x="8537764" y="1772960"/>
          <a:ext cx="3654236" cy="2513430"/>
        </p:xfrm>
        <a:graphic>
          <a:graphicData uri="http://schemas.openxmlformats.org/drawingml/2006/chart">
            <c:chart xmlns:c="http://schemas.openxmlformats.org/drawingml/2006/chart" xmlns:r="http://schemas.openxmlformats.org/officeDocument/2006/relationships" r:id="rId14"/>
          </a:graphicData>
        </a:graphic>
      </p:graphicFrame>
      <p:pic>
        <p:nvPicPr>
          <p:cNvPr id="21" name="Picture 20">
            <a:extLst>
              <a:ext uri="{FF2B5EF4-FFF2-40B4-BE49-F238E27FC236}">
                <a16:creationId xmlns:a16="http://schemas.microsoft.com/office/drawing/2014/main" id="{469D9A67-3157-CE93-AB9C-550A7C67B29C}"/>
              </a:ext>
            </a:extLst>
          </p:cNvPr>
          <p:cNvPicPr>
            <a:picLocks noChangeAspect="1"/>
          </p:cNvPicPr>
          <p:nvPr/>
        </p:nvPicPr>
        <p:blipFill>
          <a:blip r:embed="rId15"/>
          <a:stretch>
            <a:fillRect/>
          </a:stretch>
        </p:blipFill>
        <p:spPr>
          <a:xfrm>
            <a:off x="8760109" y="88829"/>
            <a:ext cx="3121976" cy="1513944"/>
          </a:xfrm>
          <a:prstGeom prst="rect">
            <a:avLst/>
          </a:prstGeom>
        </p:spPr>
      </p:pic>
    </p:spTree>
    <p:extLst>
      <p:ext uri="{BB962C8B-B14F-4D97-AF65-F5344CB8AC3E}">
        <p14:creationId xmlns:p14="http://schemas.microsoft.com/office/powerpoint/2010/main" val="12676316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71C50459-A37A-0890-7437-796F86937169}"/>
              </a:ext>
            </a:extLst>
          </p:cNvPr>
          <p:cNvSpPr/>
          <p:nvPr/>
        </p:nvSpPr>
        <p:spPr>
          <a:xfrm>
            <a:off x="71213" y="121589"/>
            <a:ext cx="2571474" cy="545164"/>
          </a:xfrm>
          <a:prstGeom prst="roundRect">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lIns="68580" tIns="34291" rIns="68580" bIns="34291" rtlCol="0" anchor="ctr"/>
          <a:lstStyle/>
          <a:p>
            <a:pPr algn="ctr"/>
            <a:r>
              <a:rPr lang="en-US" sz="2000" b="1" dirty="0">
                <a:solidFill>
                  <a:schemeClr val="tx1"/>
                </a:solidFill>
              </a:rPr>
              <a:t>Primary research</a:t>
            </a:r>
            <a:endParaRPr lang="en-AE" sz="2000" b="1" dirty="0">
              <a:solidFill>
                <a:schemeClr val="tx1"/>
              </a:solidFill>
            </a:endParaRPr>
          </a:p>
        </p:txBody>
      </p:sp>
      <p:sp>
        <p:nvSpPr>
          <p:cNvPr id="2" name="Rectangle: Rounded Corners 1">
            <a:extLst>
              <a:ext uri="{FF2B5EF4-FFF2-40B4-BE49-F238E27FC236}">
                <a16:creationId xmlns:a16="http://schemas.microsoft.com/office/drawing/2014/main" id="{1A4989C7-4F26-0EE1-2D38-7A7D99D5D708}"/>
              </a:ext>
            </a:extLst>
          </p:cNvPr>
          <p:cNvSpPr/>
          <p:nvPr/>
        </p:nvSpPr>
        <p:spPr>
          <a:xfrm rot="10800000" flipV="1">
            <a:off x="67761" y="757889"/>
            <a:ext cx="2884989" cy="3806174"/>
          </a:xfrm>
          <a:prstGeom prst="round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68580" tIns="34291" rIns="68580" bIns="34291" rtlCol="0" anchor="t"/>
          <a:lstStyle/>
          <a:p>
            <a:pPr algn="just"/>
            <a:r>
              <a:rPr lang="en-US" sz="1200" b="1" u="sng" dirty="0">
                <a:latin typeface="Dubai"/>
                <a:cs typeface="Dubai"/>
              </a:rPr>
              <a:t>Product 1</a:t>
            </a:r>
            <a:endParaRPr lang="en-US"/>
          </a:p>
          <a:p>
            <a:pPr algn="just"/>
            <a:r>
              <a:rPr lang="en-US" sz="1200" b="1" u="sng" dirty="0">
                <a:latin typeface="Dubai"/>
                <a:cs typeface="Dubai"/>
              </a:rPr>
              <a:t>Positives</a:t>
            </a:r>
            <a:r>
              <a:rPr lang="en-US" sz="1200" dirty="0">
                <a:latin typeface="Dubai"/>
                <a:cs typeface="Dubai"/>
              </a:rPr>
              <a:t>: It fits perfectly in the box so the it fits well but isn’t hard to take out. It is translucent red so you can see </a:t>
            </a:r>
            <a:r>
              <a:rPr lang="en-US" sz="1200" err="1">
                <a:latin typeface="Dubai"/>
                <a:cs typeface="Dubai"/>
              </a:rPr>
              <a:t>whats</a:t>
            </a:r>
            <a:r>
              <a:rPr lang="en-US" sz="1200" dirty="0">
                <a:latin typeface="Dubai"/>
                <a:cs typeface="Dubai"/>
              </a:rPr>
              <a:t> in it </a:t>
            </a:r>
            <a:r>
              <a:rPr lang="en-US" sz="1200" err="1">
                <a:latin typeface="Dubai"/>
                <a:cs typeface="Dubai"/>
              </a:rPr>
              <a:t>it</a:t>
            </a:r>
            <a:r>
              <a:rPr lang="en-US" sz="1200" dirty="0">
                <a:latin typeface="Dubai"/>
                <a:cs typeface="Dubai"/>
              </a:rPr>
              <a:t> has holes to make it easy to slide out. It is large so it has lots of storage space.</a:t>
            </a:r>
          </a:p>
          <a:p>
            <a:pPr algn="just"/>
            <a:r>
              <a:rPr lang="en-US" sz="1200" b="1" u="sng" dirty="0">
                <a:latin typeface="Dubai"/>
                <a:cs typeface="Dubai"/>
              </a:rPr>
              <a:t>Negatives</a:t>
            </a:r>
            <a:r>
              <a:rPr lang="en-US" sz="1200" dirty="0">
                <a:latin typeface="Dubai"/>
                <a:cs typeface="Dubai"/>
              </a:rPr>
              <a:t>: there is not structure to the storage as it is just one box which may become unorganized .</a:t>
            </a:r>
          </a:p>
          <a:p>
            <a:pPr algn="just"/>
            <a:r>
              <a:rPr lang="en-US" sz="1200" b="1" u="sng" dirty="0">
                <a:latin typeface="Dubai"/>
                <a:cs typeface="Dubai"/>
              </a:rPr>
              <a:t>Conclusion</a:t>
            </a:r>
            <a:r>
              <a:rPr lang="en-US" sz="1200" dirty="0">
                <a:latin typeface="Dubai"/>
                <a:cs typeface="Dubai"/>
              </a:rPr>
              <a:t>: very useful storage box although it is simple I also really like the material used which was translucent acrylic.</a:t>
            </a:r>
            <a:endParaRPr lang="en-AE" sz="1200" b="1" u="sng">
              <a:latin typeface="Dubai"/>
              <a:cs typeface="Dubai"/>
            </a:endParaRPr>
          </a:p>
        </p:txBody>
      </p:sp>
      <p:sp>
        <p:nvSpPr>
          <p:cNvPr id="8" name="Rectangle: Rounded Corners 7">
            <a:extLst>
              <a:ext uri="{FF2B5EF4-FFF2-40B4-BE49-F238E27FC236}">
                <a16:creationId xmlns:a16="http://schemas.microsoft.com/office/drawing/2014/main" id="{F7182061-E2C2-0E35-F789-AAA87117FAC1}"/>
              </a:ext>
            </a:extLst>
          </p:cNvPr>
          <p:cNvSpPr/>
          <p:nvPr/>
        </p:nvSpPr>
        <p:spPr>
          <a:xfrm rot="10800000" flipV="1">
            <a:off x="5995485" y="269226"/>
            <a:ext cx="2575426" cy="5085411"/>
          </a:xfrm>
          <a:prstGeom prst="round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68580" tIns="34291" rIns="68580" bIns="34291" rtlCol="0" anchor="t"/>
          <a:lstStyle/>
          <a:p>
            <a:pPr algn="just"/>
            <a:r>
              <a:rPr lang="en-US" sz="1200" b="1" u="sng" dirty="0">
                <a:latin typeface="Dubai"/>
                <a:cs typeface="Dubai"/>
              </a:rPr>
              <a:t>Product 3</a:t>
            </a:r>
            <a:endParaRPr lang="en-US"/>
          </a:p>
          <a:p>
            <a:pPr algn="just"/>
            <a:r>
              <a:rPr lang="en-US" sz="1200" b="1" u="sng" dirty="0">
                <a:latin typeface="Dubai"/>
                <a:cs typeface="Dubai"/>
              </a:rPr>
              <a:t>Positives:</a:t>
            </a:r>
            <a:r>
              <a:rPr lang="en-US" sz="1200" u="sng" dirty="0">
                <a:latin typeface="Dubai"/>
                <a:cs typeface="Dubai"/>
              </a:rPr>
              <a:t> </a:t>
            </a:r>
            <a:r>
              <a:rPr lang="en-US" sz="1200" dirty="0">
                <a:latin typeface="Dubai"/>
                <a:cs typeface="Dubai"/>
              </a:rPr>
              <a:t>This box fits the board game it was made for (</a:t>
            </a:r>
            <a:r>
              <a:rPr lang="en-US" sz="1200" err="1">
                <a:latin typeface="Dubai"/>
                <a:cs typeface="Dubai"/>
              </a:rPr>
              <a:t>jenga</a:t>
            </a:r>
            <a:r>
              <a:rPr lang="en-US" sz="1200" dirty="0">
                <a:latin typeface="Dubai"/>
                <a:cs typeface="Dubai"/>
              </a:rPr>
              <a:t>) perfectly inside making it easy to put the pieces back into the box.</a:t>
            </a:r>
            <a:endParaRPr lang="en-US" sz="1200" b="1" u="sng" dirty="0">
              <a:latin typeface="Dubai"/>
              <a:cs typeface="Dubai"/>
            </a:endParaRPr>
          </a:p>
          <a:p>
            <a:pPr algn="just"/>
            <a:r>
              <a:rPr lang="en-US" sz="1200" b="1" u="sng" dirty="0">
                <a:latin typeface="Dubai"/>
                <a:cs typeface="Dubai"/>
              </a:rPr>
              <a:t> Negatives: </a:t>
            </a:r>
            <a:r>
              <a:rPr lang="en-US" sz="1200" dirty="0">
                <a:latin typeface="Dubai"/>
                <a:cs typeface="Dubai"/>
              </a:rPr>
              <a:t>The lid may slip off when being held from the lid or being pushed in a bag. This would cause all of the </a:t>
            </a:r>
            <a:r>
              <a:rPr lang="en-US" sz="1200" dirty="0" err="1">
                <a:latin typeface="Dubai"/>
                <a:cs typeface="Dubai"/>
              </a:rPr>
              <a:t>jenga</a:t>
            </a:r>
            <a:r>
              <a:rPr lang="en-US" sz="1200" dirty="0">
                <a:latin typeface="Dubai"/>
                <a:cs typeface="Dubai"/>
              </a:rPr>
              <a:t> pieces to fall</a:t>
            </a:r>
            <a:endParaRPr lang="en-US" sz="1200">
              <a:latin typeface="Franklin Gothic Book" panose="020B0503020102020204"/>
              <a:cs typeface="Dubai"/>
            </a:endParaRPr>
          </a:p>
          <a:p>
            <a:pPr algn="just"/>
            <a:r>
              <a:rPr lang="en-US" sz="1200" dirty="0">
                <a:latin typeface="Dubai"/>
                <a:cs typeface="Dubai"/>
              </a:rPr>
              <a:t> out and would be difficult to clean up.</a:t>
            </a:r>
            <a:endParaRPr lang="en-US" sz="1200"/>
          </a:p>
          <a:p>
            <a:pPr algn="just"/>
            <a:r>
              <a:rPr lang="en-US" sz="1200" b="1" u="sng" dirty="0">
                <a:latin typeface="Dubai"/>
                <a:cs typeface="Dubai"/>
              </a:rPr>
              <a:t>Conclusion:</a:t>
            </a:r>
          </a:p>
          <a:p>
            <a:pPr algn="just"/>
            <a:r>
              <a:rPr lang="en-US" sz="1200" dirty="0">
                <a:latin typeface="Dubai"/>
                <a:cs typeface="Dubai"/>
              </a:rPr>
              <a:t>Although I see a large amount of good design features such as the shape, the lid should have more security in my opinion to ensure the lid doesn’t come off.</a:t>
            </a:r>
          </a:p>
        </p:txBody>
      </p:sp>
      <p:sp>
        <p:nvSpPr>
          <p:cNvPr id="13" name="Rectangle: Rounded Corners 12">
            <a:extLst>
              <a:ext uri="{FF2B5EF4-FFF2-40B4-BE49-F238E27FC236}">
                <a16:creationId xmlns:a16="http://schemas.microsoft.com/office/drawing/2014/main" id="{D84D9A3D-DA12-EB52-A8B6-D8D96F0BB72A}"/>
              </a:ext>
            </a:extLst>
          </p:cNvPr>
          <p:cNvSpPr/>
          <p:nvPr/>
        </p:nvSpPr>
        <p:spPr>
          <a:xfrm rot="10800000" flipV="1">
            <a:off x="8764588" y="277812"/>
            <a:ext cx="3114674" cy="5098635"/>
          </a:xfrm>
          <a:prstGeom prst="round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68580" tIns="34291" rIns="68580" bIns="34291" rtlCol="0" anchor="t"/>
          <a:lstStyle/>
          <a:p>
            <a:pPr algn="just"/>
            <a:r>
              <a:rPr lang="en-US" sz="1200" b="1" u="sng" dirty="0">
                <a:latin typeface="Dubai" panose="020B0503030403030204" pitchFamily="34" charset="-78"/>
                <a:cs typeface="Dubai" panose="020B0503030403030204" pitchFamily="34" charset="-78"/>
              </a:rPr>
              <a:t>Product 5</a:t>
            </a:r>
            <a:endParaRPr lang="en-US"/>
          </a:p>
          <a:p>
            <a:pPr algn="just"/>
            <a:r>
              <a:rPr lang="en-US" sz="1200" b="1" u="sng" dirty="0">
                <a:latin typeface="Dubai"/>
                <a:cs typeface="Dubai"/>
              </a:rPr>
              <a:t>Positives: </a:t>
            </a:r>
            <a:r>
              <a:rPr lang="en-US" sz="1200" dirty="0">
                <a:latin typeface="Dubai"/>
                <a:cs typeface="Dubai"/>
              </a:rPr>
              <a:t>The labeling on the box not only makes it more aesthetic but also practical especially for guests who </a:t>
            </a:r>
            <a:r>
              <a:rPr lang="en-US" sz="1200" dirty="0" err="1">
                <a:latin typeface="Dubai"/>
                <a:cs typeface="Dubai"/>
              </a:rPr>
              <a:t>arent</a:t>
            </a:r>
            <a:r>
              <a:rPr lang="en-US" sz="1200" dirty="0">
                <a:latin typeface="Dubai"/>
                <a:cs typeface="Dubai"/>
              </a:rPr>
              <a:t> sure what is in what. The box also has sections for each type of cutlery making it very practical and easy to use.</a:t>
            </a:r>
            <a:endParaRPr lang="en-US" sz="1200" dirty="0">
              <a:latin typeface="Dubai" panose="020B0503030403030204" pitchFamily="34" charset="-78"/>
              <a:cs typeface="Dubai" panose="020B0503030403030204" pitchFamily="34" charset="-78"/>
            </a:endParaRPr>
          </a:p>
          <a:p>
            <a:pPr algn="just"/>
            <a:r>
              <a:rPr lang="en-US" sz="1200" b="1" u="sng" dirty="0">
                <a:latin typeface="Dubai"/>
                <a:cs typeface="Dubai"/>
              </a:rPr>
              <a:t>Negatives: </a:t>
            </a:r>
            <a:r>
              <a:rPr lang="en-US" sz="1200" dirty="0">
                <a:latin typeface="Dubai"/>
                <a:cs typeface="Dubai"/>
              </a:rPr>
              <a:t>Although this box does its job I feel </a:t>
            </a:r>
            <a:endParaRPr lang="en-US" sz="1200" b="1" u="sng" dirty="0">
              <a:latin typeface="Dubai"/>
              <a:cs typeface="Dubai"/>
            </a:endParaRPr>
          </a:p>
          <a:p>
            <a:pPr algn="just"/>
            <a:r>
              <a:rPr lang="en-US" sz="1200" dirty="0">
                <a:latin typeface="Dubai"/>
                <a:cs typeface="Dubai"/>
              </a:rPr>
              <a:t>that it is boring and </a:t>
            </a:r>
            <a:r>
              <a:rPr lang="en-US" sz="1200" err="1">
                <a:latin typeface="Dubai"/>
                <a:cs typeface="Dubai"/>
              </a:rPr>
              <a:t>isnt</a:t>
            </a:r>
            <a:r>
              <a:rPr lang="en-US" sz="1200" dirty="0">
                <a:latin typeface="Dubai"/>
                <a:cs typeface="Dubai"/>
              </a:rPr>
              <a:t> multi-functional what so</a:t>
            </a:r>
            <a:endParaRPr lang="en-US" sz="1200" b="1" u="sng" dirty="0">
              <a:latin typeface="Dubai"/>
              <a:cs typeface="Dubai"/>
            </a:endParaRPr>
          </a:p>
          <a:p>
            <a:pPr algn="just"/>
            <a:r>
              <a:rPr lang="en-US" sz="1200" dirty="0">
                <a:latin typeface="Dubai"/>
                <a:cs typeface="Dubai"/>
              </a:rPr>
              <a:t> ever and I </a:t>
            </a:r>
            <a:r>
              <a:rPr lang="en-US" sz="1200" err="1">
                <a:latin typeface="Dubai"/>
                <a:cs typeface="Dubai"/>
              </a:rPr>
              <a:t>wouldve</a:t>
            </a:r>
            <a:r>
              <a:rPr lang="en-US" sz="1200" dirty="0">
                <a:latin typeface="Dubai"/>
                <a:cs typeface="Dubai"/>
              </a:rPr>
              <a:t> </a:t>
            </a:r>
            <a:r>
              <a:rPr lang="en-US" sz="1200" err="1">
                <a:latin typeface="Dubai"/>
                <a:cs typeface="Dubai"/>
              </a:rPr>
              <a:t>preffered</a:t>
            </a:r>
            <a:r>
              <a:rPr lang="en-US" sz="1200" dirty="0">
                <a:latin typeface="Dubai"/>
                <a:cs typeface="Dubai"/>
              </a:rPr>
              <a:t> if it had a few more uses such as storing plates or cups </a:t>
            </a:r>
            <a:r>
              <a:rPr lang="en-US" sz="1200" err="1">
                <a:latin typeface="Dubai"/>
                <a:cs typeface="Dubai"/>
              </a:rPr>
              <a:t>aswell</a:t>
            </a:r>
            <a:r>
              <a:rPr lang="en-US" sz="1200" dirty="0">
                <a:latin typeface="Dubai"/>
                <a:cs typeface="Dubai"/>
              </a:rPr>
              <a:t>. </a:t>
            </a:r>
            <a:endParaRPr lang="en-US" sz="1200" b="1" u="sng">
              <a:latin typeface="Dubai"/>
              <a:cs typeface="Dubai"/>
            </a:endParaRPr>
          </a:p>
          <a:p>
            <a:pPr algn="just"/>
            <a:r>
              <a:rPr lang="en-US" sz="1200" b="1" u="sng" dirty="0">
                <a:latin typeface="Dubai"/>
                <a:cs typeface="Dubai"/>
              </a:rPr>
              <a:t>Conclusion: </a:t>
            </a:r>
            <a:r>
              <a:rPr lang="en-US" sz="1200" dirty="0">
                <a:latin typeface="Dubai"/>
                <a:cs typeface="Dubai"/>
              </a:rPr>
              <a:t>This is a good product that gets the job done however lacks </a:t>
            </a:r>
            <a:r>
              <a:rPr lang="en-US" sz="1200" err="1">
                <a:latin typeface="Dubai"/>
                <a:cs typeface="Dubai"/>
              </a:rPr>
              <a:t>uniquenes</a:t>
            </a:r>
            <a:r>
              <a:rPr lang="en-US" sz="1200" dirty="0">
                <a:latin typeface="Dubai"/>
                <a:cs typeface="Dubai"/>
              </a:rPr>
              <a:t> and needs more development.</a:t>
            </a:r>
            <a:endParaRPr lang="en-US" sz="1200" dirty="0">
              <a:latin typeface="Dubai" panose="020B0503030403030204" pitchFamily="34" charset="-78"/>
              <a:cs typeface="Dubai" panose="020B0503030403030204" pitchFamily="34" charset="-78"/>
            </a:endParaRPr>
          </a:p>
        </p:txBody>
      </p:sp>
      <p:sp>
        <p:nvSpPr>
          <p:cNvPr id="15" name="Rectangle: Rounded Corners 14">
            <a:extLst>
              <a:ext uri="{FF2B5EF4-FFF2-40B4-BE49-F238E27FC236}">
                <a16:creationId xmlns:a16="http://schemas.microsoft.com/office/drawing/2014/main" id="{E0889D75-BCFD-ABC8-D8E8-C4887C8D420C}"/>
              </a:ext>
            </a:extLst>
          </p:cNvPr>
          <p:cNvSpPr/>
          <p:nvPr/>
        </p:nvSpPr>
        <p:spPr>
          <a:xfrm rot="10800000" flipV="1">
            <a:off x="2909949" y="267224"/>
            <a:ext cx="3024125" cy="4296836"/>
          </a:xfrm>
          <a:prstGeom prst="round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68580" tIns="34291" rIns="68580" bIns="34291" rtlCol="0" anchor="t"/>
          <a:lstStyle/>
          <a:p>
            <a:pPr algn="just"/>
            <a:r>
              <a:rPr lang="en-US" sz="1200" b="1" u="sng" dirty="0">
                <a:latin typeface="Dubai"/>
                <a:cs typeface="Dubai"/>
              </a:rPr>
              <a:t>Product 2</a:t>
            </a:r>
            <a:endParaRPr lang="en-US"/>
          </a:p>
          <a:p>
            <a:pPr algn="just"/>
            <a:r>
              <a:rPr lang="en-US" sz="1200" b="1" u="sng" dirty="0">
                <a:latin typeface="Dubai"/>
                <a:cs typeface="Dubai"/>
              </a:rPr>
              <a:t>Positives: </a:t>
            </a:r>
            <a:r>
              <a:rPr lang="en-US" sz="1200" dirty="0">
                <a:latin typeface="Dubai"/>
                <a:cs typeface="Dubai"/>
              </a:rPr>
              <a:t>This product is very aesthetically pleasing and doubles as seating which makes it very practical. The lid is also very easy to use and has a lot of storage space.</a:t>
            </a:r>
            <a:endParaRPr lang="en-US" sz="1200" b="1" u="sng" dirty="0">
              <a:latin typeface="Dubai"/>
              <a:cs typeface="Dubai"/>
            </a:endParaRPr>
          </a:p>
          <a:p>
            <a:pPr algn="just"/>
            <a:r>
              <a:rPr lang="en-US" sz="1200" b="1" u="sng" dirty="0">
                <a:latin typeface="Dubai"/>
                <a:cs typeface="Dubai"/>
              </a:rPr>
              <a:t>Negatives:  </a:t>
            </a:r>
            <a:r>
              <a:rPr lang="en-US" sz="1200" dirty="0">
                <a:latin typeface="Dubai"/>
                <a:cs typeface="Dubai"/>
              </a:rPr>
              <a:t>Although the lid is cushioned it isn’t very ergonomic as it isn’t comfortable to sit on as there is no backrest.</a:t>
            </a:r>
          </a:p>
          <a:p>
            <a:pPr algn="just"/>
            <a:r>
              <a:rPr lang="en-US" sz="1200" b="1" u="sng" dirty="0">
                <a:latin typeface="Dubai"/>
                <a:cs typeface="Dubai"/>
              </a:rPr>
              <a:t>Conclusion:</a:t>
            </a:r>
            <a:r>
              <a:rPr lang="en-US" sz="1200" dirty="0">
                <a:latin typeface="Dubai"/>
                <a:cs typeface="Dubai"/>
              </a:rPr>
              <a:t> It is a great storage product as it has lots of storage space and has other functions such as decor and seating however the designer should’ve taken into consideration the anthropometrics when creating the seating.</a:t>
            </a:r>
            <a:endParaRPr lang="en-AE" sz="1200" b="1" u="sng">
              <a:latin typeface="Dubai"/>
              <a:cs typeface="Dubai"/>
            </a:endParaRPr>
          </a:p>
        </p:txBody>
      </p:sp>
      <p:sp>
        <p:nvSpPr>
          <p:cNvPr id="16" name="Rectangle: Rounded Corners 15">
            <a:extLst>
              <a:ext uri="{FF2B5EF4-FFF2-40B4-BE49-F238E27FC236}">
                <a16:creationId xmlns:a16="http://schemas.microsoft.com/office/drawing/2014/main" id="{9F64DC16-F1C6-D877-3C3A-84E5FF696E21}"/>
              </a:ext>
            </a:extLst>
          </p:cNvPr>
          <p:cNvSpPr/>
          <p:nvPr/>
        </p:nvSpPr>
        <p:spPr>
          <a:xfrm rot="10800000" flipV="1">
            <a:off x="161426" y="4689476"/>
            <a:ext cx="4970961" cy="2037413"/>
          </a:xfrm>
          <a:prstGeom prst="round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68580" tIns="34291" rIns="68580" bIns="34291" rtlCol="0" anchor="t"/>
          <a:lstStyle/>
          <a:p>
            <a:pPr algn="just"/>
            <a:r>
              <a:rPr lang="en-US" sz="1200" b="1" u="sng" dirty="0">
                <a:latin typeface="Dubai"/>
                <a:cs typeface="Dubai"/>
              </a:rPr>
              <a:t>Product 4</a:t>
            </a:r>
            <a:endParaRPr lang="en-US"/>
          </a:p>
          <a:p>
            <a:pPr algn="just"/>
            <a:r>
              <a:rPr lang="en-US" sz="1200" b="1" u="sng" dirty="0">
                <a:latin typeface="Dubai"/>
                <a:cs typeface="Dubai"/>
              </a:rPr>
              <a:t>Positives:</a:t>
            </a:r>
            <a:r>
              <a:rPr lang="en-US" sz="1200" u="sng" dirty="0">
                <a:latin typeface="Dubai"/>
                <a:cs typeface="Dubai"/>
              </a:rPr>
              <a:t> </a:t>
            </a:r>
            <a:r>
              <a:rPr lang="en-US" sz="1200" dirty="0">
                <a:latin typeface="Dubai"/>
                <a:cs typeface="Dubai"/>
              </a:rPr>
              <a:t>This box is very practical </a:t>
            </a:r>
            <a:r>
              <a:rPr lang="en-US" sz="1200" dirty="0" err="1">
                <a:latin typeface="Dubai"/>
                <a:cs typeface="Dubai"/>
              </a:rPr>
              <a:t>especialy</a:t>
            </a:r>
            <a:r>
              <a:rPr lang="en-US" sz="1200" dirty="0">
                <a:latin typeface="Dubai"/>
                <a:cs typeface="Dubai"/>
              </a:rPr>
              <a:t> due to its size which makes it easy to store a large amount of things inside. It also has handles making it easy to carry which secure the lid and makes the box perfect for stacking.</a:t>
            </a:r>
            <a:endParaRPr lang="en-US" sz="1200">
              <a:latin typeface="Dubai" panose="020B0503030403030204" pitchFamily="34" charset="-78"/>
              <a:cs typeface="Dubai" panose="020B0503030403030204" pitchFamily="34" charset="-78"/>
            </a:endParaRPr>
          </a:p>
          <a:p>
            <a:pPr algn="just"/>
            <a:r>
              <a:rPr lang="en-US" sz="1200" b="1" u="sng" dirty="0">
                <a:latin typeface="Dubai"/>
                <a:cs typeface="Dubai"/>
              </a:rPr>
              <a:t>Negatives:</a:t>
            </a:r>
            <a:r>
              <a:rPr lang="en-US" sz="1200" dirty="0">
                <a:latin typeface="Dubai"/>
                <a:cs typeface="Dubai"/>
              </a:rPr>
              <a:t> However, the box does get relatively messy dues to there being no compartments inside and it </a:t>
            </a:r>
            <a:r>
              <a:rPr lang="en-US" sz="1200" err="1">
                <a:latin typeface="Dubai"/>
                <a:cs typeface="Dubai"/>
              </a:rPr>
              <a:t>isnt</a:t>
            </a:r>
            <a:r>
              <a:rPr lang="en-US" sz="1200" dirty="0">
                <a:latin typeface="Dubai"/>
                <a:cs typeface="Dubai"/>
              </a:rPr>
              <a:t> </a:t>
            </a:r>
            <a:r>
              <a:rPr lang="en-US" sz="1200" err="1">
                <a:latin typeface="Dubai"/>
                <a:cs typeface="Dubai"/>
              </a:rPr>
              <a:t>aestheticly</a:t>
            </a:r>
            <a:r>
              <a:rPr lang="en-US" sz="1200" dirty="0">
                <a:latin typeface="Dubai"/>
                <a:cs typeface="Dubai"/>
              </a:rPr>
              <a:t> pleasing due to the lack of </a:t>
            </a:r>
            <a:r>
              <a:rPr lang="en-US" sz="1200" err="1">
                <a:latin typeface="Dubai"/>
                <a:cs typeface="Dubai"/>
              </a:rPr>
              <a:t>colour</a:t>
            </a:r>
            <a:r>
              <a:rPr lang="en-US" sz="1200" dirty="0">
                <a:latin typeface="Dubai"/>
                <a:cs typeface="Dubai"/>
              </a:rPr>
              <a:t>.</a:t>
            </a:r>
            <a:endParaRPr lang="en-US" sz="1200">
              <a:latin typeface="Dubai" panose="020B0503030403030204" pitchFamily="34" charset="-78"/>
              <a:cs typeface="Dubai" panose="020B0503030403030204" pitchFamily="34" charset="-78"/>
            </a:endParaRPr>
          </a:p>
          <a:p>
            <a:pPr algn="just"/>
            <a:r>
              <a:rPr lang="en-US" sz="1200" b="1" u="sng" dirty="0">
                <a:latin typeface="Dubai"/>
                <a:cs typeface="Dubai"/>
              </a:rPr>
              <a:t>Conclusion: </a:t>
            </a:r>
            <a:r>
              <a:rPr lang="en-US" sz="1200" dirty="0">
                <a:latin typeface="Dubai"/>
                <a:cs typeface="Dubai"/>
              </a:rPr>
              <a:t> This product is greatly practical and useful </a:t>
            </a:r>
            <a:r>
              <a:rPr lang="en-US" sz="1200" err="1">
                <a:latin typeface="Dubai"/>
                <a:cs typeface="Dubai"/>
              </a:rPr>
              <a:t>aswell</a:t>
            </a:r>
            <a:r>
              <a:rPr lang="en-US" sz="1200" dirty="0">
                <a:latin typeface="Dubai"/>
                <a:cs typeface="Dubai"/>
              </a:rPr>
              <a:t> as being efficient at its job dues to the handles , shape and see through material used helping the customer see exactly what is going on inside the box.</a:t>
            </a:r>
            <a:endParaRPr lang="en-US" sz="1200">
              <a:latin typeface="Dubai" panose="020B0503030403030204" pitchFamily="34" charset="-78"/>
              <a:cs typeface="Dubai" panose="020B0503030403030204" pitchFamily="34" charset="-78"/>
            </a:endParaRPr>
          </a:p>
        </p:txBody>
      </p:sp>
      <p:sp>
        <p:nvSpPr>
          <p:cNvPr id="23" name="Rectangle: Rounded Corners 22">
            <a:extLst>
              <a:ext uri="{FF2B5EF4-FFF2-40B4-BE49-F238E27FC236}">
                <a16:creationId xmlns:a16="http://schemas.microsoft.com/office/drawing/2014/main" id="{F44A6341-8E2D-AA50-B28B-93A380BB3C09}"/>
              </a:ext>
            </a:extLst>
          </p:cNvPr>
          <p:cNvSpPr/>
          <p:nvPr/>
        </p:nvSpPr>
        <p:spPr>
          <a:xfrm rot="10800000" flipV="1">
            <a:off x="6098672" y="5541023"/>
            <a:ext cx="5899653" cy="1185864"/>
          </a:xfrm>
          <a:prstGeom prst="round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68580" tIns="34291" rIns="68580" bIns="34291" rtlCol="0" anchor="ctr"/>
          <a:lstStyle/>
          <a:p>
            <a:pPr algn="just"/>
            <a:r>
              <a:rPr lang="en-US" sz="1200" b="1" u="sng" dirty="0">
                <a:latin typeface="Dubai"/>
                <a:cs typeface="Dubai"/>
              </a:rPr>
              <a:t>Evaluation: </a:t>
            </a:r>
            <a:r>
              <a:rPr lang="en-US" sz="1200" dirty="0">
                <a:latin typeface="Dubai"/>
                <a:cs typeface="Dubai"/>
              </a:rPr>
              <a:t>Overall I do think that I have </a:t>
            </a:r>
            <a:r>
              <a:rPr lang="en-US" sz="1200" dirty="0" err="1">
                <a:latin typeface="Dubai"/>
                <a:cs typeface="Dubai"/>
              </a:rPr>
              <a:t>benifitted</a:t>
            </a:r>
            <a:r>
              <a:rPr lang="en-US" sz="1200" dirty="0">
                <a:latin typeface="Dubai"/>
                <a:cs typeface="Dubai"/>
              </a:rPr>
              <a:t> a lot from this research and will be </a:t>
            </a:r>
            <a:r>
              <a:rPr lang="en-US" sz="1200" dirty="0" err="1">
                <a:latin typeface="Dubai"/>
                <a:cs typeface="Dubai"/>
              </a:rPr>
              <a:t>magpieing</a:t>
            </a:r>
            <a:r>
              <a:rPr lang="en-US" sz="1200" dirty="0">
                <a:latin typeface="Dubai"/>
                <a:cs typeface="Dubai"/>
              </a:rPr>
              <a:t> ideas from the product such as using see through material, making it fit certain products perfectly, making it multifunctional, making it stackable and using labeling to make the product as practical as possible.</a:t>
            </a:r>
            <a:endParaRPr lang="en-US" sz="1200">
              <a:latin typeface="Dubai" panose="020B0503030403030204" pitchFamily="34" charset="-78"/>
              <a:cs typeface="Dubai" panose="020B0503030403030204" pitchFamily="34" charset="-78"/>
            </a:endParaRPr>
          </a:p>
        </p:txBody>
      </p:sp>
      <p:pic>
        <p:nvPicPr>
          <p:cNvPr id="3074" name="Picture 2" descr="Image">
            <a:extLst>
              <a:ext uri="{FF2B5EF4-FFF2-40B4-BE49-F238E27FC236}">
                <a16:creationId xmlns:a16="http://schemas.microsoft.com/office/drawing/2014/main" id="{288444B5-CEC9-D55F-AB97-B8F4CD1307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95" t="15184" r="694" b="11584"/>
          <a:stretch/>
        </p:blipFill>
        <p:spPr bwMode="auto">
          <a:xfrm>
            <a:off x="9548256" y="3719090"/>
            <a:ext cx="1386542" cy="139454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Image">
            <a:extLst>
              <a:ext uri="{FF2B5EF4-FFF2-40B4-BE49-F238E27FC236}">
                <a16:creationId xmlns:a16="http://schemas.microsoft.com/office/drawing/2014/main" id="{AA2CBEFB-C56D-90B5-D10C-F9A7200BCC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8940" y="3873199"/>
            <a:ext cx="934871" cy="123591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a:extLst>
              <a:ext uri="{FF2B5EF4-FFF2-40B4-BE49-F238E27FC236}">
                <a16:creationId xmlns:a16="http://schemas.microsoft.com/office/drawing/2014/main" id="{8745E39B-D8E8-B833-4176-9379BB90DF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2845" y="3377264"/>
            <a:ext cx="819303" cy="1039487"/>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Image">
            <a:extLst>
              <a:ext uri="{FF2B5EF4-FFF2-40B4-BE49-F238E27FC236}">
                <a16:creationId xmlns:a16="http://schemas.microsoft.com/office/drawing/2014/main" id="{AA3A949E-CBBA-A4AC-6B7A-EECD035E88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4741" y="3400239"/>
            <a:ext cx="817268" cy="108969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mage">
            <a:extLst>
              <a:ext uri="{FF2B5EF4-FFF2-40B4-BE49-F238E27FC236}">
                <a16:creationId xmlns:a16="http://schemas.microsoft.com/office/drawing/2014/main" id="{4E94CE09-DC1F-4D05-BC77-6C5A238B92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92865" y="5356131"/>
            <a:ext cx="840646" cy="1115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72279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B528D-A1F9-09BD-3696-2CB09534CAAD}"/>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EA77109B-9EA0-9FF2-7903-8875CD06E1AA}"/>
              </a:ext>
            </a:extLst>
          </p:cNvPr>
          <p:cNvSpPr/>
          <p:nvPr/>
        </p:nvSpPr>
        <p:spPr>
          <a:xfrm>
            <a:off x="20413" y="273989"/>
            <a:ext cx="2571474" cy="545164"/>
          </a:xfrm>
          <a:prstGeom prst="roundRect">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lIns="68580" tIns="34291" rIns="68580" bIns="34291" rtlCol="0" anchor="ctr"/>
          <a:lstStyle/>
          <a:p>
            <a:pPr algn="ctr"/>
            <a:r>
              <a:rPr lang="en-US" sz="2000" b="1" dirty="0">
                <a:solidFill>
                  <a:schemeClr val="tx1"/>
                </a:solidFill>
              </a:rPr>
              <a:t>Primary research</a:t>
            </a:r>
            <a:endParaRPr lang="en-AE" sz="2000" b="1" dirty="0">
              <a:solidFill>
                <a:schemeClr val="tx1"/>
              </a:solidFill>
            </a:endParaRPr>
          </a:p>
        </p:txBody>
      </p:sp>
      <p:pic>
        <p:nvPicPr>
          <p:cNvPr id="1026" name="Picture 2" descr="Boat Tote All-in-One Boat Accessories Organizer - Boating, Fishing  Accessory, Rod and Gear Holder for Jon Boats, Cartoppers - Fits Gunnels and  Railings Maximum 2.5&quot; Thick : Amazon.ae: Sporting Goods">
            <a:extLst>
              <a:ext uri="{FF2B5EF4-FFF2-40B4-BE49-F238E27FC236}">
                <a16:creationId xmlns:a16="http://schemas.microsoft.com/office/drawing/2014/main" id="{E72B8E91-B820-A983-B622-F22D75D201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2458" y="2630366"/>
            <a:ext cx="2568601" cy="25686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9 Boat Organization Hacks | Family Handyman">
            <a:extLst>
              <a:ext uri="{FF2B5EF4-FFF2-40B4-BE49-F238E27FC236}">
                <a16:creationId xmlns:a16="http://schemas.microsoft.com/office/drawing/2014/main" id="{5E5ADE7E-5029-D09E-A56D-3A897EB83D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6293" y="1790437"/>
            <a:ext cx="2568601" cy="342691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9C13FE0A-398E-D786-07D3-66EEA0817FB4}"/>
              </a:ext>
            </a:extLst>
          </p:cNvPr>
          <p:cNvSpPr/>
          <p:nvPr/>
        </p:nvSpPr>
        <p:spPr>
          <a:xfrm rot="10800000" flipV="1">
            <a:off x="89060" y="1127347"/>
            <a:ext cx="2393641" cy="1220831"/>
          </a:xfrm>
          <a:prstGeom prst="round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68580" tIns="34291" rIns="68580" bIns="34291" rtlCol="0" anchor="ctr"/>
          <a:lstStyle/>
          <a:p>
            <a:r>
              <a:rPr lang="en-US" sz="1300" b="1" dirty="0">
                <a:latin typeface="Dubai" panose="020B0503030403030204" pitchFamily="34" charset="-78"/>
                <a:cs typeface="Dubai" panose="020B0503030403030204" pitchFamily="34" charset="-78"/>
              </a:rPr>
              <a:t>Aesthetic</a:t>
            </a:r>
          </a:p>
          <a:p>
            <a:r>
              <a:rPr lang="en-US" sz="1300" dirty="0">
                <a:latin typeface="Dubai" panose="020B0503030403030204" pitchFamily="34" charset="-78"/>
                <a:cs typeface="Dubai" panose="020B0503030403030204" pitchFamily="34" charset="-78"/>
              </a:rPr>
              <a:t>This product has a very simplistic and minimalistic look it is sleek and not loud yet gets the job done.</a:t>
            </a:r>
          </a:p>
          <a:p>
            <a:endParaRPr lang="en-AE" sz="1300" dirty="0">
              <a:latin typeface="Dubai" panose="020B0503030403030204" pitchFamily="34" charset="-78"/>
              <a:cs typeface="Dubai" panose="020B0503030403030204" pitchFamily="34" charset="-78"/>
            </a:endParaRPr>
          </a:p>
        </p:txBody>
      </p:sp>
      <p:sp>
        <p:nvSpPr>
          <p:cNvPr id="7" name="Rectangle: Rounded Corners 6">
            <a:extLst>
              <a:ext uri="{FF2B5EF4-FFF2-40B4-BE49-F238E27FC236}">
                <a16:creationId xmlns:a16="http://schemas.microsoft.com/office/drawing/2014/main" id="{09D760D5-A243-5367-6623-65E17B1E42BB}"/>
              </a:ext>
            </a:extLst>
          </p:cNvPr>
          <p:cNvSpPr/>
          <p:nvPr/>
        </p:nvSpPr>
        <p:spPr>
          <a:xfrm rot="10800000" flipV="1">
            <a:off x="8614372" y="5543024"/>
            <a:ext cx="2812560" cy="1270012"/>
          </a:xfrm>
          <a:prstGeom prst="round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68580" tIns="34291" rIns="68580" bIns="34291" rtlCol="0" anchor="ctr"/>
          <a:lstStyle/>
          <a:p>
            <a:r>
              <a:rPr lang="en-US" sz="1300" b="1" dirty="0">
                <a:latin typeface="Dubai" panose="020B0503030403030204" pitchFamily="34" charset="-78"/>
                <a:cs typeface="Dubai" panose="020B0503030403030204" pitchFamily="34" charset="-78"/>
              </a:rPr>
              <a:t>Materials</a:t>
            </a:r>
          </a:p>
          <a:p>
            <a:r>
              <a:rPr lang="en-US" sz="1300" dirty="0">
                <a:latin typeface="Dubai" panose="020B0503030403030204" pitchFamily="34" charset="-78"/>
                <a:cs typeface="Dubai" panose="020B0503030403030204" pitchFamily="34" charset="-78"/>
              </a:rPr>
              <a:t>This product looks like it is made out of some type of fabric such as cotton. I believe they have used this as it doesn’t rust and it is soft so nobody will get hurt.</a:t>
            </a:r>
            <a:endParaRPr lang="en-AE" sz="1300" dirty="0">
              <a:latin typeface="Dubai" panose="020B0503030403030204" pitchFamily="34" charset="-78"/>
              <a:cs typeface="Dubai" panose="020B0503030403030204" pitchFamily="34" charset="-78"/>
            </a:endParaRPr>
          </a:p>
        </p:txBody>
      </p:sp>
      <p:sp>
        <p:nvSpPr>
          <p:cNvPr id="9" name="Rectangle: Rounded Corners 8">
            <a:extLst>
              <a:ext uri="{FF2B5EF4-FFF2-40B4-BE49-F238E27FC236}">
                <a16:creationId xmlns:a16="http://schemas.microsoft.com/office/drawing/2014/main" id="{9D6C5E24-4A6C-C099-AE4B-C29A19F36B81}"/>
              </a:ext>
            </a:extLst>
          </p:cNvPr>
          <p:cNvSpPr/>
          <p:nvPr/>
        </p:nvSpPr>
        <p:spPr>
          <a:xfrm rot="10800000" flipV="1">
            <a:off x="-36848" y="2419402"/>
            <a:ext cx="1713387" cy="3036027"/>
          </a:xfrm>
          <a:prstGeom prst="round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68580" tIns="34291" rIns="68580" bIns="34291" rtlCol="0" anchor="ctr"/>
          <a:lstStyle/>
          <a:p>
            <a:r>
              <a:rPr lang="en-US" sz="1300" b="1" dirty="0">
                <a:latin typeface="Dubai" panose="020B0503030403030204" pitchFamily="34" charset="-78"/>
                <a:cs typeface="Dubai" panose="020B0503030403030204" pitchFamily="34" charset="-78"/>
              </a:rPr>
              <a:t>Function</a:t>
            </a:r>
          </a:p>
          <a:p>
            <a:r>
              <a:rPr lang="en-US" sz="1300" dirty="0">
                <a:latin typeface="Dubai" panose="020B0503030403030204" pitchFamily="34" charset="-78"/>
                <a:cs typeface="Dubai" panose="020B0503030403030204" pitchFamily="34" charset="-78"/>
              </a:rPr>
              <a:t>The product is made for holding your items on a boat. It has a wide range of different items it can hold such as phone, drinks and fishing gear this product holds a lot of items and is practical for use however has questionable safety as not all the items look safely secured.</a:t>
            </a:r>
            <a:endParaRPr lang="en-AE" sz="1300" dirty="0">
              <a:latin typeface="Dubai" panose="020B0503030403030204" pitchFamily="34" charset="-78"/>
              <a:cs typeface="Dubai" panose="020B0503030403030204" pitchFamily="34" charset="-78"/>
            </a:endParaRPr>
          </a:p>
        </p:txBody>
      </p:sp>
      <p:sp>
        <p:nvSpPr>
          <p:cNvPr id="10" name="Rectangle: Rounded Corners 9">
            <a:extLst>
              <a:ext uri="{FF2B5EF4-FFF2-40B4-BE49-F238E27FC236}">
                <a16:creationId xmlns:a16="http://schemas.microsoft.com/office/drawing/2014/main" id="{384714D8-FF72-0F1A-B192-22720695B7F7}"/>
              </a:ext>
            </a:extLst>
          </p:cNvPr>
          <p:cNvSpPr/>
          <p:nvPr/>
        </p:nvSpPr>
        <p:spPr>
          <a:xfrm rot="10800000" flipV="1">
            <a:off x="2591887" y="892827"/>
            <a:ext cx="3278222" cy="1595784"/>
          </a:xfrm>
          <a:prstGeom prst="round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68580" tIns="34291" rIns="68580" bIns="34291" rtlCol="0" anchor="ctr"/>
          <a:lstStyle/>
          <a:p>
            <a:r>
              <a:rPr lang="en-US" sz="1300" b="1" dirty="0">
                <a:latin typeface="Dubai" panose="020B0503030403030204" pitchFamily="34" charset="-78"/>
                <a:cs typeface="Dubai" panose="020B0503030403030204" pitchFamily="34" charset="-78"/>
              </a:rPr>
              <a:t>Product use</a:t>
            </a:r>
          </a:p>
          <a:p>
            <a:r>
              <a:rPr lang="en-US" sz="1300" dirty="0">
                <a:latin typeface="Dubai" panose="020B0503030403030204" pitchFamily="34" charset="-78"/>
                <a:cs typeface="Dubai" panose="020B0503030403030204" pitchFamily="34" charset="-78"/>
              </a:rPr>
              <a:t>This product has multiple ways to use it and a variety of storage methods, you could use the shelves to simply slide things in for easy access use the cup holders for drinks the clips for tools and hooks the phone stand for your phone and the side of the product for a fishing rod.</a:t>
            </a:r>
            <a:endParaRPr lang="en-AE" sz="1300" dirty="0">
              <a:latin typeface="Dubai" panose="020B0503030403030204" pitchFamily="34" charset="-78"/>
              <a:cs typeface="Dubai" panose="020B0503030403030204" pitchFamily="34" charset="-78"/>
            </a:endParaRPr>
          </a:p>
        </p:txBody>
      </p:sp>
      <p:sp>
        <p:nvSpPr>
          <p:cNvPr id="11" name="Rectangle: Rounded Corners 10">
            <a:extLst>
              <a:ext uri="{FF2B5EF4-FFF2-40B4-BE49-F238E27FC236}">
                <a16:creationId xmlns:a16="http://schemas.microsoft.com/office/drawing/2014/main" id="{268C29D1-D38D-B1A2-D415-B987C8590FDF}"/>
              </a:ext>
            </a:extLst>
          </p:cNvPr>
          <p:cNvSpPr/>
          <p:nvPr/>
        </p:nvSpPr>
        <p:spPr>
          <a:xfrm rot="10800000" flipV="1">
            <a:off x="5941503" y="975980"/>
            <a:ext cx="1783796" cy="1039806"/>
          </a:xfrm>
          <a:prstGeom prst="round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68580" tIns="34291" rIns="68580" bIns="34291" rtlCol="0" anchor="ctr"/>
          <a:lstStyle/>
          <a:p>
            <a:r>
              <a:rPr lang="en-US" sz="1300" b="1" dirty="0">
                <a:latin typeface="Dubai" panose="020B0503030403030204" pitchFamily="34" charset="-78"/>
                <a:cs typeface="Dubai" panose="020B0503030403030204" pitchFamily="34" charset="-78"/>
              </a:rPr>
              <a:t>Aesthetic</a:t>
            </a:r>
          </a:p>
          <a:p>
            <a:r>
              <a:rPr lang="en-US" sz="1300" dirty="0">
                <a:latin typeface="Dubai" panose="020B0503030403030204" pitchFamily="34" charset="-78"/>
                <a:cs typeface="Dubai" panose="020B0503030403030204" pitchFamily="34" charset="-78"/>
              </a:rPr>
              <a:t>This product is loud and colorful it is very big and packed.</a:t>
            </a:r>
            <a:endParaRPr lang="en-AE" sz="1300" dirty="0">
              <a:latin typeface="Dubai" panose="020B0503030403030204" pitchFamily="34" charset="-78"/>
              <a:cs typeface="Dubai" panose="020B0503030403030204" pitchFamily="34" charset="-78"/>
            </a:endParaRPr>
          </a:p>
          <a:p>
            <a:endParaRPr lang="en-AE" sz="1300" dirty="0">
              <a:latin typeface="Dubai" panose="020B0503030403030204" pitchFamily="34" charset="-78"/>
              <a:cs typeface="Dubai" panose="020B0503030403030204" pitchFamily="34" charset="-78"/>
            </a:endParaRPr>
          </a:p>
        </p:txBody>
      </p:sp>
      <p:sp>
        <p:nvSpPr>
          <p:cNvPr id="12" name="Rectangle: Rounded Corners 11">
            <a:extLst>
              <a:ext uri="{FF2B5EF4-FFF2-40B4-BE49-F238E27FC236}">
                <a16:creationId xmlns:a16="http://schemas.microsoft.com/office/drawing/2014/main" id="{B31E22EB-A725-65D2-0CC2-C003DA842299}"/>
              </a:ext>
            </a:extLst>
          </p:cNvPr>
          <p:cNvSpPr/>
          <p:nvPr/>
        </p:nvSpPr>
        <p:spPr>
          <a:xfrm rot="10800000" flipV="1">
            <a:off x="6071206" y="2086281"/>
            <a:ext cx="1478780" cy="3036028"/>
          </a:xfrm>
          <a:prstGeom prst="round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68580" tIns="34291" rIns="68580" bIns="34291" rtlCol="0" anchor="ctr"/>
          <a:lstStyle/>
          <a:p>
            <a:r>
              <a:rPr lang="en-US" sz="1300" b="1" dirty="0">
                <a:latin typeface="Dubai" panose="020B0503030403030204" pitchFamily="34" charset="-78"/>
                <a:cs typeface="Dubai" panose="020B0503030403030204" pitchFamily="34" charset="-78"/>
              </a:rPr>
              <a:t>Customer</a:t>
            </a:r>
          </a:p>
          <a:p>
            <a:r>
              <a:rPr lang="en-US" sz="1300" dirty="0">
                <a:latin typeface="Dubai" panose="020B0503030403030204" pitchFamily="34" charset="-78"/>
                <a:cs typeface="Dubai" panose="020B0503030403030204" pitchFamily="34" charset="-78"/>
              </a:rPr>
              <a:t>This product is most likely aimed at boat owners and people on boats often with no specific gender however I do think that this is aimed at younger people as it is colorful and would appeal to the younger more.</a:t>
            </a:r>
            <a:endParaRPr lang="en-AE" sz="1300" dirty="0">
              <a:latin typeface="Dubai" panose="020B0503030403030204" pitchFamily="34" charset="-78"/>
              <a:cs typeface="Dubai" panose="020B0503030403030204" pitchFamily="34" charset="-78"/>
            </a:endParaRPr>
          </a:p>
        </p:txBody>
      </p:sp>
      <p:sp>
        <p:nvSpPr>
          <p:cNvPr id="14" name="Rectangle: Rounded Corners 13">
            <a:extLst>
              <a:ext uri="{FF2B5EF4-FFF2-40B4-BE49-F238E27FC236}">
                <a16:creationId xmlns:a16="http://schemas.microsoft.com/office/drawing/2014/main" id="{0D5C18FB-4798-C544-15B0-C6679F8ACCFD}"/>
              </a:ext>
            </a:extLst>
          </p:cNvPr>
          <p:cNvSpPr/>
          <p:nvPr/>
        </p:nvSpPr>
        <p:spPr>
          <a:xfrm rot="10800000" flipV="1">
            <a:off x="5923589" y="5282576"/>
            <a:ext cx="2637403" cy="1567515"/>
          </a:xfrm>
          <a:prstGeom prst="round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68580" tIns="34291" rIns="68580" bIns="34291" rtlCol="0" anchor="ctr"/>
          <a:lstStyle/>
          <a:p>
            <a:r>
              <a:rPr lang="en-US" sz="1300" b="1" dirty="0">
                <a:latin typeface="Dubai" panose="020B0503030403030204" pitchFamily="34" charset="-78"/>
                <a:cs typeface="Dubai" panose="020B0503030403030204" pitchFamily="34" charset="-78"/>
              </a:rPr>
              <a:t>Size</a:t>
            </a:r>
          </a:p>
          <a:p>
            <a:r>
              <a:rPr lang="en-US" sz="1300" dirty="0">
                <a:latin typeface="Dubai" panose="020B0503030403030204" pitchFamily="34" charset="-78"/>
                <a:cs typeface="Dubai" panose="020B0503030403030204" pitchFamily="34" charset="-78"/>
              </a:rPr>
              <a:t>This product is very big meaning it could store a lot of items and probably wouldn’t get into the way of the crew is it is hanging outside the boat however this may make it difficult to access items at the bottom of the bag.</a:t>
            </a:r>
            <a:endParaRPr lang="en-AE" sz="1300" dirty="0">
              <a:latin typeface="Dubai" panose="020B0503030403030204" pitchFamily="34" charset="-78"/>
              <a:cs typeface="Dubai" panose="020B0503030403030204" pitchFamily="34" charset="-78"/>
            </a:endParaRPr>
          </a:p>
        </p:txBody>
      </p:sp>
      <p:sp>
        <p:nvSpPr>
          <p:cNvPr id="17" name="Rectangle: Rounded Corners 16">
            <a:extLst>
              <a:ext uri="{FF2B5EF4-FFF2-40B4-BE49-F238E27FC236}">
                <a16:creationId xmlns:a16="http://schemas.microsoft.com/office/drawing/2014/main" id="{AAEB99D5-D58B-7544-94E6-0C1719D867F3}"/>
              </a:ext>
            </a:extLst>
          </p:cNvPr>
          <p:cNvSpPr/>
          <p:nvPr/>
        </p:nvSpPr>
        <p:spPr>
          <a:xfrm rot="10800000" flipV="1">
            <a:off x="7864886" y="1023099"/>
            <a:ext cx="4238054" cy="667654"/>
          </a:xfrm>
          <a:prstGeom prst="round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68580" tIns="34291" rIns="68580" bIns="34291" rtlCol="0" anchor="ctr"/>
          <a:lstStyle/>
          <a:p>
            <a:r>
              <a:rPr lang="en-US" sz="1300" b="1" dirty="0">
                <a:latin typeface="Dubai" panose="020B0503030403030204" pitchFamily="34" charset="-78"/>
                <a:cs typeface="Dubai" panose="020B0503030403030204" pitchFamily="34" charset="-78"/>
              </a:rPr>
              <a:t>Product use</a:t>
            </a:r>
          </a:p>
          <a:p>
            <a:r>
              <a:rPr lang="en-US" sz="1300" dirty="0">
                <a:latin typeface="Dubai" panose="020B0503030403030204" pitchFamily="34" charset="-78"/>
                <a:cs typeface="Dubai" panose="020B0503030403030204" pitchFamily="34" charset="-78"/>
              </a:rPr>
              <a:t>This product is meant for storing various items in a big bag and you could also clip things on to the top of it.</a:t>
            </a:r>
            <a:endParaRPr lang="en-AE" sz="1300" dirty="0">
              <a:latin typeface="Dubai" panose="020B0503030403030204" pitchFamily="34" charset="-78"/>
              <a:cs typeface="Dubai" panose="020B0503030403030204" pitchFamily="34" charset="-78"/>
            </a:endParaRPr>
          </a:p>
        </p:txBody>
      </p:sp>
      <p:sp>
        <p:nvSpPr>
          <p:cNvPr id="18" name="Rectangle: Rounded Corners 17">
            <a:extLst>
              <a:ext uri="{FF2B5EF4-FFF2-40B4-BE49-F238E27FC236}">
                <a16:creationId xmlns:a16="http://schemas.microsoft.com/office/drawing/2014/main" id="{DF46E861-853F-DFBA-CC96-72876938AFBF}"/>
              </a:ext>
            </a:extLst>
          </p:cNvPr>
          <p:cNvSpPr/>
          <p:nvPr/>
        </p:nvSpPr>
        <p:spPr>
          <a:xfrm rot="10800000" flipV="1">
            <a:off x="4446294" y="2461395"/>
            <a:ext cx="1563891" cy="2630861"/>
          </a:xfrm>
          <a:prstGeom prst="round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68580" tIns="34291" rIns="68580" bIns="34291" rtlCol="0" anchor="ctr"/>
          <a:lstStyle/>
          <a:p>
            <a:r>
              <a:rPr lang="en-US" sz="1300" b="1" dirty="0">
                <a:latin typeface="Dubai" panose="020B0503030403030204" pitchFamily="34" charset="-78"/>
                <a:cs typeface="Dubai" panose="020B0503030403030204" pitchFamily="34" charset="-78"/>
              </a:rPr>
              <a:t>Customer</a:t>
            </a:r>
          </a:p>
          <a:p>
            <a:r>
              <a:rPr lang="en-US" sz="1300" dirty="0">
                <a:latin typeface="Dubai" panose="020B0503030403030204" pitchFamily="34" charset="-78"/>
                <a:cs typeface="Dubai" panose="020B0503030403030204" pitchFamily="34" charset="-78"/>
              </a:rPr>
              <a:t>This product is most likely aimed at boat owners and people on boats often with no specific gender however I do think that this is not aimed at kids as it is a minimalistic and some would say bland design. </a:t>
            </a:r>
            <a:endParaRPr lang="en-AE" sz="1300" dirty="0">
              <a:latin typeface="Dubai" panose="020B0503030403030204" pitchFamily="34" charset="-78"/>
              <a:cs typeface="Dubai" panose="020B0503030403030204" pitchFamily="34" charset="-78"/>
            </a:endParaRPr>
          </a:p>
        </p:txBody>
      </p:sp>
      <p:sp>
        <p:nvSpPr>
          <p:cNvPr id="19" name="Rectangle: Rounded Corners 18">
            <a:extLst>
              <a:ext uri="{FF2B5EF4-FFF2-40B4-BE49-F238E27FC236}">
                <a16:creationId xmlns:a16="http://schemas.microsoft.com/office/drawing/2014/main" id="{9353F425-AA1C-4775-614C-90B7FFF51278}"/>
              </a:ext>
            </a:extLst>
          </p:cNvPr>
          <p:cNvSpPr/>
          <p:nvPr/>
        </p:nvSpPr>
        <p:spPr>
          <a:xfrm rot="10800000" flipV="1">
            <a:off x="-20236" y="5588406"/>
            <a:ext cx="3393550" cy="1220831"/>
          </a:xfrm>
          <a:prstGeom prst="round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68580" tIns="34291" rIns="68580" bIns="34291" rtlCol="0" anchor="ctr"/>
          <a:lstStyle/>
          <a:p>
            <a:r>
              <a:rPr lang="en-US" sz="1300" b="1" dirty="0">
                <a:latin typeface="Dubai" panose="020B0503030403030204" pitchFamily="34" charset="-78"/>
                <a:cs typeface="Dubai" panose="020B0503030403030204" pitchFamily="34" charset="-78"/>
              </a:rPr>
              <a:t>Materials</a:t>
            </a:r>
          </a:p>
          <a:p>
            <a:r>
              <a:rPr lang="en-US" sz="1300" dirty="0">
                <a:latin typeface="Dubai" panose="020B0503030403030204" pitchFamily="34" charset="-78"/>
                <a:cs typeface="Dubai" panose="020B0503030403030204" pitchFamily="34" charset="-78"/>
              </a:rPr>
              <a:t>I think that this is made from a non corrosive metal such as stainless steel this is so that they could make their product durable and long lasting and make sure it doesn’t rust to ensure that it will always look good.</a:t>
            </a:r>
            <a:endParaRPr lang="en-AE" sz="1300" dirty="0">
              <a:latin typeface="Dubai" panose="020B0503030403030204" pitchFamily="34" charset="-78"/>
              <a:cs typeface="Dubai" panose="020B0503030403030204" pitchFamily="34" charset="-78"/>
            </a:endParaRPr>
          </a:p>
        </p:txBody>
      </p:sp>
      <p:sp>
        <p:nvSpPr>
          <p:cNvPr id="20" name="Rectangle: Rounded Corners 19">
            <a:extLst>
              <a:ext uri="{FF2B5EF4-FFF2-40B4-BE49-F238E27FC236}">
                <a16:creationId xmlns:a16="http://schemas.microsoft.com/office/drawing/2014/main" id="{54F3FB95-CD57-E478-060D-29504625762B}"/>
              </a:ext>
            </a:extLst>
          </p:cNvPr>
          <p:cNvSpPr/>
          <p:nvPr/>
        </p:nvSpPr>
        <p:spPr>
          <a:xfrm rot="10800000" flipV="1">
            <a:off x="3433145" y="5173416"/>
            <a:ext cx="2361921" cy="1684583"/>
          </a:xfrm>
          <a:prstGeom prst="round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68580" tIns="34291" rIns="68580" bIns="34291" rtlCol="0" anchor="ctr"/>
          <a:lstStyle/>
          <a:p>
            <a:r>
              <a:rPr lang="en-US" sz="1300" b="1" dirty="0">
                <a:latin typeface="Dubai" panose="020B0503030403030204" pitchFamily="34" charset="-78"/>
                <a:cs typeface="Dubai" panose="020B0503030403030204" pitchFamily="34" charset="-78"/>
              </a:rPr>
              <a:t>Size</a:t>
            </a:r>
          </a:p>
          <a:p>
            <a:r>
              <a:rPr lang="en-US" sz="1300" dirty="0">
                <a:latin typeface="Dubai" panose="020B0503030403030204" pitchFamily="34" charset="-78"/>
                <a:cs typeface="Dubai" panose="020B0503030403030204" pitchFamily="34" charset="-78"/>
              </a:rPr>
              <a:t>This product doesn’t look too big however I do think it may get into the way of the leg room of the seat next to it which may be dangerous as there are sharp items such as hooks on the product.</a:t>
            </a:r>
            <a:endParaRPr lang="en-AE" sz="1300" dirty="0">
              <a:latin typeface="Dubai" panose="020B0503030403030204" pitchFamily="34" charset="-78"/>
              <a:cs typeface="Dubai" panose="020B0503030403030204" pitchFamily="34" charset="-78"/>
            </a:endParaRPr>
          </a:p>
        </p:txBody>
      </p:sp>
      <p:sp>
        <p:nvSpPr>
          <p:cNvPr id="21" name="Rectangle: Rounded Corners 20">
            <a:extLst>
              <a:ext uri="{FF2B5EF4-FFF2-40B4-BE49-F238E27FC236}">
                <a16:creationId xmlns:a16="http://schemas.microsoft.com/office/drawing/2014/main" id="{B0980D9F-BA5B-260B-6E75-03E146B7D61E}"/>
              </a:ext>
            </a:extLst>
          </p:cNvPr>
          <p:cNvSpPr/>
          <p:nvPr/>
        </p:nvSpPr>
        <p:spPr>
          <a:xfrm rot="10800000" flipV="1">
            <a:off x="10228122" y="1910190"/>
            <a:ext cx="1806918" cy="3062734"/>
          </a:xfrm>
          <a:prstGeom prst="round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68580" tIns="34291" rIns="68580" bIns="34291" rtlCol="0" anchor="ctr"/>
          <a:lstStyle/>
          <a:p>
            <a:r>
              <a:rPr lang="en-US" sz="1300" b="1" dirty="0">
                <a:latin typeface="Dubai" panose="020B0503030403030204" pitchFamily="34" charset="-78"/>
                <a:cs typeface="Dubai" panose="020B0503030403030204" pitchFamily="34" charset="-78"/>
              </a:rPr>
              <a:t>Function</a:t>
            </a:r>
          </a:p>
          <a:p>
            <a:r>
              <a:rPr lang="en-US" sz="1300" dirty="0">
                <a:latin typeface="Dubai" panose="020B0503030403030204" pitchFamily="34" charset="-78"/>
                <a:cs typeface="Dubai" panose="020B0503030403030204" pitchFamily="34" charset="-78"/>
              </a:rPr>
              <a:t>This product was made to hold items whilst on boar and although it does hold a lot of items securely it doesn’t look very practical as you would have to search within the bag to find the item you are looking for and this may also cause you to drop your item in the water.</a:t>
            </a:r>
            <a:endParaRPr lang="en-AE" sz="1300" dirty="0">
              <a:latin typeface="Dubai" panose="020B0503030403030204" pitchFamily="34" charset="-78"/>
              <a:cs typeface="Dubai" panose="020B0503030403030204" pitchFamily="34" charset="-78"/>
            </a:endParaRPr>
          </a:p>
        </p:txBody>
      </p:sp>
      <p:sp>
        <p:nvSpPr>
          <p:cNvPr id="22" name="Rectangle: Rounded Corners 21">
            <a:extLst>
              <a:ext uri="{FF2B5EF4-FFF2-40B4-BE49-F238E27FC236}">
                <a16:creationId xmlns:a16="http://schemas.microsoft.com/office/drawing/2014/main" id="{737AE671-B6CF-5B61-B678-039510191FC8}"/>
              </a:ext>
            </a:extLst>
          </p:cNvPr>
          <p:cNvSpPr/>
          <p:nvPr/>
        </p:nvSpPr>
        <p:spPr>
          <a:xfrm>
            <a:off x="2591887" y="44964"/>
            <a:ext cx="9511053" cy="817868"/>
          </a:xfrm>
          <a:prstGeom prst="roundRect">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lIns="68580" tIns="34291" rIns="68580" bIns="34291" rtlCol="0" anchor="ctr"/>
          <a:lstStyle/>
          <a:p>
            <a:pPr algn="ctr"/>
            <a:r>
              <a:rPr lang="en-US" sz="1100" b="1" dirty="0">
                <a:solidFill>
                  <a:schemeClr val="tx1"/>
                </a:solidFill>
              </a:rPr>
              <a:t>Evaluation: </a:t>
            </a:r>
            <a:r>
              <a:rPr lang="en-US" sz="1100" dirty="0">
                <a:solidFill>
                  <a:schemeClr val="tx1"/>
                </a:solidFill>
              </a:rPr>
              <a:t>I have found that I do not want my product to block any of the seats on board and that it should be able to hold a large variety of items whilst still keeping them secure I have also found that I would like to use a non corrosive material when making my product. With the product on the left I have found that it holds many items in various ways and it is very practical however it blocks the seating on board and does not hold items securely. For the product on the right it can hold a lot of items and is made with a very soft material however it may be hard and impractical to try and access items at the bottom of the bag.</a:t>
            </a:r>
            <a:endParaRPr lang="en-AE" sz="1100" b="1" dirty="0">
              <a:solidFill>
                <a:schemeClr val="tx1"/>
              </a:solidFill>
            </a:endParaRPr>
          </a:p>
        </p:txBody>
      </p:sp>
    </p:spTree>
    <p:extLst>
      <p:ext uri="{BB962C8B-B14F-4D97-AF65-F5344CB8AC3E}">
        <p14:creationId xmlns:p14="http://schemas.microsoft.com/office/powerpoint/2010/main" val="3552046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3AD68F32-E543-9911-FA39-5BF5CA27A6BF}"/>
              </a:ext>
            </a:extLst>
          </p:cNvPr>
          <p:cNvSpPr/>
          <p:nvPr/>
        </p:nvSpPr>
        <p:spPr>
          <a:xfrm>
            <a:off x="0" y="304167"/>
            <a:ext cx="2724789" cy="365025"/>
          </a:xfrm>
          <a:prstGeom prst="roundRect">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lIns="68580" tIns="34291" rIns="68580" bIns="34291" rtlCol="0" anchor="ctr"/>
          <a:lstStyle/>
          <a:p>
            <a:pPr algn="ctr"/>
            <a:r>
              <a:rPr lang="en-US" dirty="0">
                <a:solidFill>
                  <a:schemeClr val="accent6"/>
                </a:solidFill>
                <a:latin typeface="Aharoni" panose="020F0502020204030204" pitchFamily="34" charset="0"/>
              </a:rPr>
              <a:t>Location Visit</a:t>
            </a:r>
            <a:endParaRPr lang="en-AE" dirty="0">
              <a:solidFill>
                <a:schemeClr val="accent6"/>
              </a:solidFill>
              <a:latin typeface="Aharoni" panose="020F0502020204030204" pitchFamily="34" charset="0"/>
            </a:endParaRPr>
          </a:p>
        </p:txBody>
      </p:sp>
      <p:sp>
        <p:nvSpPr>
          <p:cNvPr id="9" name="Rectangle: Rounded Corners 8">
            <a:extLst>
              <a:ext uri="{FF2B5EF4-FFF2-40B4-BE49-F238E27FC236}">
                <a16:creationId xmlns:a16="http://schemas.microsoft.com/office/drawing/2014/main" id="{FB11BDF0-6222-8027-0B81-92855538FA02}"/>
              </a:ext>
            </a:extLst>
          </p:cNvPr>
          <p:cNvSpPr/>
          <p:nvPr/>
        </p:nvSpPr>
        <p:spPr>
          <a:xfrm>
            <a:off x="2827742" y="53406"/>
            <a:ext cx="9206744" cy="881063"/>
          </a:xfrm>
          <a:prstGeom prst="round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68580" tIns="34291" rIns="68580" bIns="34291" rtlCol="0" anchor="ctr"/>
          <a:lstStyle/>
          <a:p>
            <a:pPr algn="ctr"/>
            <a:r>
              <a:rPr lang="en-US" sz="1400" dirty="0">
                <a:latin typeface="Dubai" panose="020B0503030403030204" pitchFamily="34" charset="-78"/>
                <a:cs typeface="Dubai" panose="020B0503030403030204" pitchFamily="34" charset="-78"/>
              </a:rPr>
              <a:t>Seen in the pictures below is pictures of my clients boat this will give us an idea of all the possible places where my product could be utilized and how it would be securely secured.</a:t>
            </a:r>
            <a:endParaRPr lang="en-AE" sz="1400" dirty="0">
              <a:latin typeface="Dubai" panose="020B0503030403030204" pitchFamily="34" charset="-78"/>
              <a:cs typeface="Dubai" panose="020B0503030403030204" pitchFamily="34" charset="-78"/>
            </a:endParaRPr>
          </a:p>
        </p:txBody>
      </p:sp>
      <p:sp>
        <p:nvSpPr>
          <p:cNvPr id="18" name="Rectangle: Rounded Corners 17">
            <a:extLst>
              <a:ext uri="{FF2B5EF4-FFF2-40B4-BE49-F238E27FC236}">
                <a16:creationId xmlns:a16="http://schemas.microsoft.com/office/drawing/2014/main" id="{9FD8CD43-5FA1-9FEE-5E09-0DD214AA010D}"/>
              </a:ext>
            </a:extLst>
          </p:cNvPr>
          <p:cNvSpPr/>
          <p:nvPr/>
        </p:nvSpPr>
        <p:spPr>
          <a:xfrm>
            <a:off x="115752" y="5209897"/>
            <a:ext cx="11980103" cy="1552981"/>
          </a:xfrm>
          <a:prstGeom prst="round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latin typeface="Dubai" panose="020B0503030403030204" pitchFamily="34" charset="-78"/>
                <a:cs typeface="Dubai" panose="020B0503030403030204" pitchFamily="34" charset="-78"/>
              </a:rPr>
              <a:t>Conclusion: </a:t>
            </a:r>
            <a:r>
              <a:rPr lang="en-US" sz="1200" dirty="0">
                <a:latin typeface="Dubai" panose="020B0503030403030204" pitchFamily="34" charset="-78"/>
                <a:cs typeface="Dubai" panose="020B0503030403030204" pitchFamily="34" charset="-78"/>
              </a:rPr>
              <a:t>from this slide I have found out that I can use the fishing rod holders along the boat to hold my product as this would hold my product securely to prevent it from falling and possibly causing harm to anyone on board or </a:t>
            </a:r>
            <a:r>
              <a:rPr lang="en-US" sz="1200" dirty="0" err="1">
                <a:latin typeface="Dubai" panose="020B0503030403030204" pitchFamily="34" charset="-78"/>
                <a:cs typeface="Dubai" panose="020B0503030403030204" pitchFamily="34" charset="-78"/>
              </a:rPr>
              <a:t>evan</a:t>
            </a:r>
            <a:r>
              <a:rPr lang="en-US" sz="1200" dirty="0">
                <a:latin typeface="Dubai" panose="020B0503030403030204" pitchFamily="34" charset="-78"/>
                <a:cs typeface="Dubai" panose="020B0503030403030204" pitchFamily="34" charset="-78"/>
              </a:rPr>
              <a:t> the boat, also I believe that majority of boats nowadays have these fishing rod holders so almost anyone with a boat would be able to use my product. I also learnt that cup holders could be a possibility to use as there are a lot of them on most boats however I think that it wouldn’t hold the product to securely and so this might not be fitting for this situation. Finally, as seen on the picture on the left my client and most likely a lot of my other customers would have very powerful boats with </a:t>
            </a:r>
            <a:r>
              <a:rPr lang="en-US" sz="1200" dirty="0" err="1">
                <a:latin typeface="Dubai" panose="020B0503030403030204" pitchFamily="34" charset="-78"/>
                <a:cs typeface="Dubai" panose="020B0503030403030204" pitchFamily="34" charset="-78"/>
              </a:rPr>
              <a:t>ove</a:t>
            </a:r>
            <a:r>
              <a:rPr lang="en-US" sz="1200" dirty="0">
                <a:latin typeface="Dubai" panose="020B0503030403030204" pitchFamily="34" charset="-78"/>
                <a:cs typeface="Dubai" panose="020B0503030403030204" pitchFamily="34" charset="-78"/>
              </a:rPr>
              <a:t> 400 horsepower this means that I will have to make sure that my product is securely held on board so that there is no chance anyone could get hurt.</a:t>
            </a:r>
            <a:endParaRPr lang="en-US" sz="1200" b="1" dirty="0">
              <a:latin typeface="Dubai" panose="020B0503030403030204" pitchFamily="34" charset="-78"/>
              <a:cs typeface="Dubai" panose="020B0503030403030204" pitchFamily="34" charset="-78"/>
            </a:endParaRPr>
          </a:p>
        </p:txBody>
      </p:sp>
      <p:pic>
        <p:nvPicPr>
          <p:cNvPr id="1026" name="Picture 2" descr="Salty Adventures 3-way Fishing Rod Holder clear Anodize Kite Rod Holder -  Etsy">
            <a:extLst>
              <a:ext uri="{FF2B5EF4-FFF2-40B4-BE49-F238E27FC236}">
                <a16:creationId xmlns:a16="http://schemas.microsoft.com/office/drawing/2014/main" id="{399A24AA-1498-C479-4917-AB42107A8E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0831" y="1002285"/>
            <a:ext cx="1518843" cy="202512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978CF618-DF4F-3AD3-41C0-94070FB0E3D5}"/>
              </a:ext>
            </a:extLst>
          </p:cNvPr>
          <p:cNvPicPr>
            <a:picLocks noChangeAspect="1"/>
          </p:cNvPicPr>
          <p:nvPr/>
        </p:nvPicPr>
        <p:blipFill>
          <a:blip r:embed="rId3"/>
          <a:stretch>
            <a:fillRect/>
          </a:stretch>
        </p:blipFill>
        <p:spPr>
          <a:xfrm>
            <a:off x="101402" y="1008641"/>
            <a:ext cx="3930873" cy="2034237"/>
          </a:xfrm>
          <a:prstGeom prst="rect">
            <a:avLst/>
          </a:prstGeom>
        </p:spPr>
      </p:pic>
      <p:pic>
        <p:nvPicPr>
          <p:cNvPr id="15" name="Picture 14">
            <a:extLst>
              <a:ext uri="{FF2B5EF4-FFF2-40B4-BE49-F238E27FC236}">
                <a16:creationId xmlns:a16="http://schemas.microsoft.com/office/drawing/2014/main" id="{3540B08E-6012-A4C5-F375-D841CF5CF6CA}"/>
              </a:ext>
            </a:extLst>
          </p:cNvPr>
          <p:cNvPicPr>
            <a:picLocks noChangeAspect="1"/>
          </p:cNvPicPr>
          <p:nvPr/>
        </p:nvPicPr>
        <p:blipFill>
          <a:blip r:embed="rId4"/>
          <a:stretch>
            <a:fillRect/>
          </a:stretch>
        </p:blipFill>
        <p:spPr>
          <a:xfrm>
            <a:off x="9384897" y="1021630"/>
            <a:ext cx="2760053" cy="4042093"/>
          </a:xfrm>
          <a:prstGeom prst="rect">
            <a:avLst/>
          </a:prstGeom>
        </p:spPr>
      </p:pic>
      <p:pic>
        <p:nvPicPr>
          <p:cNvPr id="19" name="Picture 18">
            <a:extLst>
              <a:ext uri="{FF2B5EF4-FFF2-40B4-BE49-F238E27FC236}">
                <a16:creationId xmlns:a16="http://schemas.microsoft.com/office/drawing/2014/main" id="{714F5B08-536B-2FDF-2CD6-CE38AA2983DC}"/>
              </a:ext>
            </a:extLst>
          </p:cNvPr>
          <p:cNvPicPr>
            <a:picLocks noChangeAspect="1"/>
          </p:cNvPicPr>
          <p:nvPr/>
        </p:nvPicPr>
        <p:blipFill>
          <a:blip r:embed="rId5"/>
          <a:stretch>
            <a:fillRect/>
          </a:stretch>
        </p:blipFill>
        <p:spPr>
          <a:xfrm>
            <a:off x="5705886" y="1009768"/>
            <a:ext cx="1794464" cy="2036988"/>
          </a:xfrm>
          <a:prstGeom prst="rect">
            <a:avLst/>
          </a:prstGeom>
        </p:spPr>
      </p:pic>
      <p:pic>
        <p:nvPicPr>
          <p:cNvPr id="21" name="Picture 20">
            <a:extLst>
              <a:ext uri="{FF2B5EF4-FFF2-40B4-BE49-F238E27FC236}">
                <a16:creationId xmlns:a16="http://schemas.microsoft.com/office/drawing/2014/main" id="{9851F1F3-4CD6-B02A-E3D1-3EC501D71968}"/>
              </a:ext>
            </a:extLst>
          </p:cNvPr>
          <p:cNvPicPr>
            <a:picLocks noChangeAspect="1"/>
          </p:cNvPicPr>
          <p:nvPr/>
        </p:nvPicPr>
        <p:blipFill>
          <a:blip r:embed="rId6"/>
          <a:stretch>
            <a:fillRect/>
          </a:stretch>
        </p:blipFill>
        <p:spPr>
          <a:xfrm>
            <a:off x="7558906" y="1002285"/>
            <a:ext cx="1708879" cy="2088068"/>
          </a:xfrm>
          <a:prstGeom prst="rect">
            <a:avLst/>
          </a:prstGeom>
        </p:spPr>
      </p:pic>
      <p:pic>
        <p:nvPicPr>
          <p:cNvPr id="23" name="Picture 22">
            <a:extLst>
              <a:ext uri="{FF2B5EF4-FFF2-40B4-BE49-F238E27FC236}">
                <a16:creationId xmlns:a16="http://schemas.microsoft.com/office/drawing/2014/main" id="{8A685838-A360-9A78-74B6-DE6F193730C7}"/>
              </a:ext>
            </a:extLst>
          </p:cNvPr>
          <p:cNvPicPr>
            <a:picLocks noChangeAspect="1"/>
          </p:cNvPicPr>
          <p:nvPr/>
        </p:nvPicPr>
        <p:blipFill rotWithShape="1">
          <a:blip r:embed="rId7"/>
          <a:srcRect l="2889" t="15472" r="1582"/>
          <a:stretch/>
        </p:blipFill>
        <p:spPr>
          <a:xfrm>
            <a:off x="101402" y="3143156"/>
            <a:ext cx="2888633" cy="1920568"/>
          </a:xfrm>
          <a:prstGeom prst="rect">
            <a:avLst/>
          </a:prstGeom>
        </p:spPr>
      </p:pic>
      <p:sp>
        <p:nvSpPr>
          <p:cNvPr id="24" name="Rectangle 23">
            <a:extLst>
              <a:ext uri="{FF2B5EF4-FFF2-40B4-BE49-F238E27FC236}">
                <a16:creationId xmlns:a16="http://schemas.microsoft.com/office/drawing/2014/main" id="{2220FFE5-A0C9-49C7-8CAC-AB30895636CD}"/>
              </a:ext>
            </a:extLst>
          </p:cNvPr>
          <p:cNvSpPr/>
          <p:nvPr/>
        </p:nvSpPr>
        <p:spPr>
          <a:xfrm>
            <a:off x="7203888" y="3189810"/>
            <a:ext cx="1884031" cy="1694523"/>
          </a:xfrm>
          <a:prstGeom prst="rect">
            <a:avLst/>
          </a:pr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0" dirty="0">
                <a:ln w="6350">
                  <a:solidFill>
                    <a:schemeClr val="tx1"/>
                  </a:solidFill>
                </a:ln>
                <a:solidFill>
                  <a:schemeClr val="tx1"/>
                </a:solidFill>
              </a:rPr>
              <a:t>As you can se in these images there is a number of storage compartments on the boat that safely secure my clients products already. There is a number of issues with these storage areas as items can fall out and get knocked over easily causing damage or harm to the product, boat or someone on board.</a:t>
            </a:r>
            <a:endParaRPr lang="en-AE" sz="1050" dirty="0">
              <a:ln w="6350">
                <a:solidFill>
                  <a:schemeClr val="tx1"/>
                </a:solidFill>
              </a:ln>
              <a:solidFill>
                <a:schemeClr val="tx1"/>
              </a:solidFill>
            </a:endParaRPr>
          </a:p>
        </p:txBody>
      </p:sp>
      <p:sp>
        <p:nvSpPr>
          <p:cNvPr id="25" name="Rectangle 24">
            <a:extLst>
              <a:ext uri="{FF2B5EF4-FFF2-40B4-BE49-F238E27FC236}">
                <a16:creationId xmlns:a16="http://schemas.microsoft.com/office/drawing/2014/main" id="{BF64AF1E-E4CF-7F50-CFC7-8B41CAB21EC3}"/>
              </a:ext>
            </a:extLst>
          </p:cNvPr>
          <p:cNvSpPr/>
          <p:nvPr/>
        </p:nvSpPr>
        <p:spPr>
          <a:xfrm>
            <a:off x="5153984" y="3189810"/>
            <a:ext cx="1884031" cy="1694523"/>
          </a:xfrm>
          <a:prstGeom prst="rect">
            <a:avLst/>
          </a:pr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0" dirty="0">
                <a:ln w="6350">
                  <a:solidFill>
                    <a:schemeClr val="tx1"/>
                  </a:solidFill>
                </a:ln>
                <a:solidFill>
                  <a:schemeClr val="tx1"/>
                </a:solidFill>
              </a:rPr>
              <a:t>As you can see pin these images there is a number of rod holders in the boat which could be key to securing the product this would allow the product be safer and not make any further alterations to the boat.</a:t>
            </a:r>
            <a:endParaRPr lang="en-AE" dirty="0">
              <a:ln w="6350">
                <a:solidFill>
                  <a:schemeClr val="tx1"/>
                </a:solidFill>
              </a:ln>
              <a:solidFill>
                <a:schemeClr val="tx1"/>
              </a:solidFill>
            </a:endParaRPr>
          </a:p>
        </p:txBody>
      </p:sp>
      <p:sp>
        <p:nvSpPr>
          <p:cNvPr id="26" name="Rectangle 25">
            <a:extLst>
              <a:ext uri="{FF2B5EF4-FFF2-40B4-BE49-F238E27FC236}">
                <a16:creationId xmlns:a16="http://schemas.microsoft.com/office/drawing/2014/main" id="{F3A7E902-4CF4-FC7B-8F7B-2A31CA7DD07B}"/>
              </a:ext>
            </a:extLst>
          </p:cNvPr>
          <p:cNvSpPr/>
          <p:nvPr/>
        </p:nvSpPr>
        <p:spPr>
          <a:xfrm>
            <a:off x="3104083" y="3165689"/>
            <a:ext cx="1884031" cy="1694523"/>
          </a:xfrm>
          <a:prstGeom prst="rect">
            <a:avLst/>
          </a:pr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0" dirty="0">
                <a:ln w="6350">
                  <a:solidFill>
                    <a:schemeClr val="tx1"/>
                  </a:solidFill>
                </a:ln>
                <a:solidFill>
                  <a:schemeClr val="tx1"/>
                </a:solidFill>
              </a:rPr>
              <a:t>Seen in these two images is my clients boat. As you can see it is a very powerful and fast boat with two 200 horse power engines therefore the product would need to be securely held to prevent any items getting broken or anybody hurt.</a:t>
            </a:r>
            <a:endParaRPr lang="en-AE" sz="1050" dirty="0">
              <a:ln w="6350">
                <a:solidFill>
                  <a:schemeClr val="tx1"/>
                </a:solidFill>
              </a:ln>
              <a:solidFill>
                <a:schemeClr val="tx1"/>
              </a:solidFill>
            </a:endParaRPr>
          </a:p>
        </p:txBody>
      </p:sp>
      <p:cxnSp>
        <p:nvCxnSpPr>
          <p:cNvPr id="28" name="Straight Arrow Connector 27">
            <a:extLst>
              <a:ext uri="{FF2B5EF4-FFF2-40B4-BE49-F238E27FC236}">
                <a16:creationId xmlns:a16="http://schemas.microsoft.com/office/drawing/2014/main" id="{9E68175B-BA0D-9BEE-DD53-465B71BC2E7A}"/>
              </a:ext>
            </a:extLst>
          </p:cNvPr>
          <p:cNvCxnSpPr>
            <a:cxnSpLocks/>
          </p:cNvCxnSpPr>
          <p:nvPr/>
        </p:nvCxnSpPr>
        <p:spPr>
          <a:xfrm flipH="1" flipV="1">
            <a:off x="5153984" y="2338164"/>
            <a:ext cx="752668" cy="791148"/>
          </a:xfrm>
          <a:prstGeom prst="straightConnector1">
            <a:avLst/>
          </a:prstGeom>
          <a:ln w="28575">
            <a:solidFill>
              <a:srgbClr val="FF0000"/>
            </a:solidFill>
            <a:tailEnd type="triangle"/>
          </a:ln>
        </p:spPr>
        <p:style>
          <a:lnRef idx="1">
            <a:schemeClr val="accent6"/>
          </a:lnRef>
          <a:fillRef idx="0">
            <a:schemeClr val="accent6"/>
          </a:fillRef>
          <a:effectRef idx="0">
            <a:schemeClr val="accent6"/>
          </a:effectRef>
          <a:fontRef idx="minor">
            <a:schemeClr val="tx1"/>
          </a:fontRef>
        </p:style>
      </p:cxnSp>
      <p:cxnSp>
        <p:nvCxnSpPr>
          <p:cNvPr id="29" name="Straight Arrow Connector 28">
            <a:extLst>
              <a:ext uri="{FF2B5EF4-FFF2-40B4-BE49-F238E27FC236}">
                <a16:creationId xmlns:a16="http://schemas.microsoft.com/office/drawing/2014/main" id="{8A58398D-15D2-9884-3EE9-686F9BCBD685}"/>
              </a:ext>
            </a:extLst>
          </p:cNvPr>
          <p:cNvCxnSpPr>
            <a:cxnSpLocks/>
          </p:cNvCxnSpPr>
          <p:nvPr/>
        </p:nvCxnSpPr>
        <p:spPr>
          <a:xfrm flipH="1" flipV="1">
            <a:off x="2066838" y="3815123"/>
            <a:ext cx="1071686" cy="476998"/>
          </a:xfrm>
          <a:prstGeom prst="straightConnector1">
            <a:avLst/>
          </a:prstGeom>
          <a:ln w="28575">
            <a:solidFill>
              <a:srgbClr val="FF0000"/>
            </a:solidFill>
            <a:tailEnd type="triangle"/>
          </a:ln>
        </p:spPr>
        <p:style>
          <a:lnRef idx="1">
            <a:schemeClr val="accent6"/>
          </a:lnRef>
          <a:fillRef idx="0">
            <a:schemeClr val="accent6"/>
          </a:fillRef>
          <a:effectRef idx="0">
            <a:schemeClr val="accent6"/>
          </a:effectRef>
          <a:fontRef idx="minor">
            <a:schemeClr val="tx1"/>
          </a:fontRef>
        </p:style>
      </p:cxnSp>
      <p:cxnSp>
        <p:nvCxnSpPr>
          <p:cNvPr id="31" name="Straight Arrow Connector 30">
            <a:extLst>
              <a:ext uri="{FF2B5EF4-FFF2-40B4-BE49-F238E27FC236}">
                <a16:creationId xmlns:a16="http://schemas.microsoft.com/office/drawing/2014/main" id="{E9C2F26C-3C06-F23B-2A9D-4206CDFE051D}"/>
              </a:ext>
            </a:extLst>
          </p:cNvPr>
          <p:cNvCxnSpPr>
            <a:cxnSpLocks/>
          </p:cNvCxnSpPr>
          <p:nvPr/>
        </p:nvCxnSpPr>
        <p:spPr>
          <a:xfrm flipV="1">
            <a:off x="6379157" y="2001211"/>
            <a:ext cx="817395" cy="1128101"/>
          </a:xfrm>
          <a:prstGeom prst="straightConnector1">
            <a:avLst/>
          </a:prstGeom>
          <a:ln w="28575">
            <a:solidFill>
              <a:srgbClr val="FF0000"/>
            </a:solidFill>
            <a:tailEnd type="triangle"/>
          </a:ln>
        </p:spPr>
        <p:style>
          <a:lnRef idx="1">
            <a:schemeClr val="accent6"/>
          </a:lnRef>
          <a:fillRef idx="0">
            <a:schemeClr val="accent6"/>
          </a:fillRef>
          <a:effectRef idx="0">
            <a:schemeClr val="accent6"/>
          </a:effectRef>
          <a:fontRef idx="minor">
            <a:schemeClr val="tx1"/>
          </a:fontRef>
        </p:style>
      </p:cxnSp>
      <p:cxnSp>
        <p:nvCxnSpPr>
          <p:cNvPr id="34" name="Straight Arrow Connector 33">
            <a:extLst>
              <a:ext uri="{FF2B5EF4-FFF2-40B4-BE49-F238E27FC236}">
                <a16:creationId xmlns:a16="http://schemas.microsoft.com/office/drawing/2014/main" id="{8137C980-BF70-BC9E-D67C-3E10CC0CA9BE}"/>
              </a:ext>
            </a:extLst>
          </p:cNvPr>
          <p:cNvCxnSpPr>
            <a:cxnSpLocks/>
          </p:cNvCxnSpPr>
          <p:nvPr/>
        </p:nvCxnSpPr>
        <p:spPr>
          <a:xfrm flipV="1">
            <a:off x="8209623" y="2089916"/>
            <a:ext cx="319158" cy="1143491"/>
          </a:xfrm>
          <a:prstGeom prst="straightConnector1">
            <a:avLst/>
          </a:prstGeom>
          <a:ln w="28575">
            <a:solidFill>
              <a:srgbClr val="FF0000"/>
            </a:solidFill>
            <a:tailEnd type="triangle"/>
          </a:ln>
        </p:spPr>
        <p:style>
          <a:lnRef idx="1">
            <a:schemeClr val="accent6"/>
          </a:lnRef>
          <a:fillRef idx="0">
            <a:schemeClr val="accent6"/>
          </a:fillRef>
          <a:effectRef idx="0">
            <a:schemeClr val="accent6"/>
          </a:effectRef>
          <a:fontRef idx="minor">
            <a:schemeClr val="tx1"/>
          </a:fontRef>
        </p:style>
      </p:cxnSp>
      <p:cxnSp>
        <p:nvCxnSpPr>
          <p:cNvPr id="36" name="Straight Arrow Connector 35">
            <a:extLst>
              <a:ext uri="{FF2B5EF4-FFF2-40B4-BE49-F238E27FC236}">
                <a16:creationId xmlns:a16="http://schemas.microsoft.com/office/drawing/2014/main" id="{53E8A21E-5E30-6321-CEEC-61393AE53228}"/>
              </a:ext>
            </a:extLst>
          </p:cNvPr>
          <p:cNvCxnSpPr>
            <a:cxnSpLocks/>
          </p:cNvCxnSpPr>
          <p:nvPr/>
        </p:nvCxnSpPr>
        <p:spPr>
          <a:xfrm flipH="1" flipV="1">
            <a:off x="8626336" y="2565261"/>
            <a:ext cx="210793" cy="625642"/>
          </a:xfrm>
          <a:prstGeom prst="straightConnector1">
            <a:avLst/>
          </a:prstGeom>
          <a:ln w="28575">
            <a:solidFill>
              <a:srgbClr val="FF0000"/>
            </a:solidFill>
            <a:tailEnd type="triangle"/>
          </a:ln>
        </p:spPr>
        <p:style>
          <a:lnRef idx="1">
            <a:schemeClr val="accent6"/>
          </a:lnRef>
          <a:fillRef idx="0">
            <a:schemeClr val="accent6"/>
          </a:fillRef>
          <a:effectRef idx="0">
            <a:schemeClr val="accent6"/>
          </a:effectRef>
          <a:fontRef idx="minor">
            <a:schemeClr val="tx1"/>
          </a:fontRef>
        </p:style>
      </p:cxnSp>
      <p:cxnSp>
        <p:nvCxnSpPr>
          <p:cNvPr id="39" name="Straight Arrow Connector 38">
            <a:extLst>
              <a:ext uri="{FF2B5EF4-FFF2-40B4-BE49-F238E27FC236}">
                <a16:creationId xmlns:a16="http://schemas.microsoft.com/office/drawing/2014/main" id="{0FDA8447-DBD6-7C47-B2FC-B1A9DD960729}"/>
              </a:ext>
            </a:extLst>
          </p:cNvPr>
          <p:cNvCxnSpPr>
            <a:cxnSpLocks/>
          </p:cNvCxnSpPr>
          <p:nvPr/>
        </p:nvCxnSpPr>
        <p:spPr>
          <a:xfrm flipV="1">
            <a:off x="7807355" y="2500162"/>
            <a:ext cx="338548" cy="700206"/>
          </a:xfrm>
          <a:prstGeom prst="straightConnector1">
            <a:avLst/>
          </a:prstGeom>
          <a:ln w="28575">
            <a:solidFill>
              <a:srgbClr val="FF0000"/>
            </a:solidFill>
            <a:tailEnd type="triangle"/>
          </a:ln>
        </p:spPr>
        <p:style>
          <a:lnRef idx="1">
            <a:schemeClr val="accent6"/>
          </a:lnRef>
          <a:fillRef idx="0">
            <a:schemeClr val="accent6"/>
          </a:fillRef>
          <a:effectRef idx="0">
            <a:schemeClr val="accent6"/>
          </a:effectRef>
          <a:fontRef idx="minor">
            <a:schemeClr val="tx1"/>
          </a:fontRef>
        </p:style>
      </p:cxnSp>
      <p:cxnSp>
        <p:nvCxnSpPr>
          <p:cNvPr id="41" name="Straight Arrow Connector 40">
            <a:extLst>
              <a:ext uri="{FF2B5EF4-FFF2-40B4-BE49-F238E27FC236}">
                <a16:creationId xmlns:a16="http://schemas.microsoft.com/office/drawing/2014/main" id="{C5376671-85B7-6225-1555-EA2376568FD3}"/>
              </a:ext>
            </a:extLst>
          </p:cNvPr>
          <p:cNvCxnSpPr>
            <a:cxnSpLocks/>
          </p:cNvCxnSpPr>
          <p:nvPr/>
        </p:nvCxnSpPr>
        <p:spPr>
          <a:xfrm flipV="1">
            <a:off x="9087919" y="3722914"/>
            <a:ext cx="635745" cy="446691"/>
          </a:xfrm>
          <a:prstGeom prst="straightConnector1">
            <a:avLst/>
          </a:prstGeom>
          <a:ln w="28575">
            <a:solidFill>
              <a:srgbClr val="FF0000"/>
            </a:solidFill>
            <a:tailEnd type="triangle"/>
          </a:ln>
        </p:spPr>
        <p:style>
          <a:lnRef idx="1">
            <a:schemeClr val="accent6"/>
          </a:lnRef>
          <a:fillRef idx="0">
            <a:schemeClr val="accent6"/>
          </a:fillRef>
          <a:effectRef idx="0">
            <a:schemeClr val="accent6"/>
          </a:effectRef>
          <a:fontRef idx="minor">
            <a:schemeClr val="tx1"/>
          </a:fontRef>
        </p:style>
      </p:cxnSp>
      <p:cxnSp>
        <p:nvCxnSpPr>
          <p:cNvPr id="43" name="Straight Arrow Connector 42">
            <a:extLst>
              <a:ext uri="{FF2B5EF4-FFF2-40B4-BE49-F238E27FC236}">
                <a16:creationId xmlns:a16="http://schemas.microsoft.com/office/drawing/2014/main" id="{080E1EA1-11B7-3AC7-27BE-021BC86B6780}"/>
              </a:ext>
            </a:extLst>
          </p:cNvPr>
          <p:cNvCxnSpPr>
            <a:cxnSpLocks/>
          </p:cNvCxnSpPr>
          <p:nvPr/>
        </p:nvCxnSpPr>
        <p:spPr>
          <a:xfrm flipH="1" flipV="1">
            <a:off x="3138524" y="2338164"/>
            <a:ext cx="732745" cy="804992"/>
          </a:xfrm>
          <a:prstGeom prst="straightConnector1">
            <a:avLst/>
          </a:prstGeom>
          <a:ln w="28575">
            <a:solidFill>
              <a:srgbClr val="FF0000"/>
            </a:solidFill>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982335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D9C50758-1B54-C515-180E-D5BD83D2874D}"/>
              </a:ext>
            </a:extLst>
          </p:cNvPr>
          <p:cNvSpPr/>
          <p:nvPr/>
        </p:nvSpPr>
        <p:spPr>
          <a:xfrm>
            <a:off x="68881" y="31706"/>
            <a:ext cx="3889644" cy="4748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solidFill>
                  <a:schemeClr val="tx1"/>
                </a:solidFill>
                <a:latin typeface="Congenial" panose="020F0502020204030204" pitchFamily="34" charset="0"/>
              </a:rPr>
              <a:t>Design Brief and Specification</a:t>
            </a:r>
            <a:endParaRPr lang="en-AE" sz="2000" dirty="0">
              <a:solidFill>
                <a:schemeClr val="tx1"/>
              </a:solidFill>
              <a:latin typeface="Congenial" panose="020F0502020204030204" pitchFamily="34" charset="0"/>
            </a:endParaRPr>
          </a:p>
        </p:txBody>
      </p:sp>
      <p:sp>
        <p:nvSpPr>
          <p:cNvPr id="5" name="Rectangle: Rounded Corners 4">
            <a:extLst>
              <a:ext uri="{FF2B5EF4-FFF2-40B4-BE49-F238E27FC236}">
                <a16:creationId xmlns:a16="http://schemas.microsoft.com/office/drawing/2014/main" id="{744CB059-26B5-FADD-868B-7F3792DDBC31}"/>
              </a:ext>
            </a:extLst>
          </p:cNvPr>
          <p:cNvSpPr/>
          <p:nvPr/>
        </p:nvSpPr>
        <p:spPr>
          <a:xfrm>
            <a:off x="4019813" y="31706"/>
            <a:ext cx="7996262" cy="77388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sz="800" kern="100" dirty="0">
                <a:effectLst/>
                <a:latin typeface="Calibri" panose="020F0502020204030204" pitchFamily="34" charset="0"/>
                <a:ea typeface="Calibri" panose="020F0502020204030204" pitchFamily="34" charset="0"/>
                <a:cs typeface="Arial" panose="020B0604020202020204" pitchFamily="34" charset="0"/>
              </a:rPr>
              <a:t>Design Brief: My context that I have chosen is securing or storing personal possessions and specifically on boats, my client and many other boat owners know the struggle of having an unorganized and messy boats. Tools can go flying everywhere when going through choppy waters this could be dangerous as any of these tools could hit someone at a high speed and injure them. You might lose personal items such as your wallet and phone which could be extremely frustrating when driving in rough water. </a:t>
            </a:r>
            <a:r>
              <a:rPr lang="en-US" sz="800" kern="100" dirty="0" err="1">
                <a:effectLst/>
                <a:latin typeface="Calibri" panose="020F0502020204030204" pitchFamily="34" charset="0"/>
                <a:ea typeface="Calibri" panose="020F0502020204030204" pitchFamily="34" charset="0"/>
                <a:cs typeface="Arial" panose="020B0604020202020204" pitchFamily="34" charset="0"/>
              </a:rPr>
              <a:t>Thid</a:t>
            </a:r>
            <a:r>
              <a:rPr lang="en-US" sz="800" kern="100" dirty="0">
                <a:effectLst/>
                <a:latin typeface="Calibri" panose="020F0502020204030204" pitchFamily="34" charset="0"/>
                <a:ea typeface="Calibri" panose="020F0502020204030204" pitchFamily="34" charset="0"/>
                <a:cs typeface="Arial" panose="020B0604020202020204" pitchFamily="34" charset="0"/>
              </a:rPr>
              <a:t> also could be costly if you were unable to find these valuables. Not storing fishing equipment properly could get you hooked, this is very dangerous as getting hooked by a big hook could cause you to get badly injured and hurt , drinks spilling on yourself and the boat this is a super annoying and time-wasting problem that can be fixed easily. That is why I have made this product, This product is a tidy for your boat that keeps all of your supplies and tools safe , secure and organized.</a:t>
            </a:r>
            <a:endParaRPr lang="en-AE" sz="800" kern="100" dirty="0">
              <a:effectLst/>
              <a:latin typeface="Calibri" panose="020F0502020204030204" pitchFamily="34" charset="0"/>
              <a:ea typeface="Calibri" panose="020F0502020204030204" pitchFamily="34" charset="0"/>
              <a:cs typeface="Arial" panose="020B0604020202020204" pitchFamily="34" charset="0"/>
            </a:endParaRPr>
          </a:p>
          <a:p>
            <a:endParaRPr lang="en-US" sz="500" dirty="0">
              <a:solidFill>
                <a:schemeClr val="tx1"/>
              </a:solidFill>
              <a:latin typeface="Congenial" panose="020F0502020204030204" pitchFamily="34" charset="0"/>
            </a:endParaRPr>
          </a:p>
        </p:txBody>
      </p:sp>
      <p:graphicFrame>
        <p:nvGraphicFramePr>
          <p:cNvPr id="6" name="Table 5">
            <a:extLst>
              <a:ext uri="{FF2B5EF4-FFF2-40B4-BE49-F238E27FC236}">
                <a16:creationId xmlns:a16="http://schemas.microsoft.com/office/drawing/2014/main" id="{DB8E2225-12AE-112C-D87D-7ACEB1FB3742}"/>
              </a:ext>
            </a:extLst>
          </p:cNvPr>
          <p:cNvGraphicFramePr>
            <a:graphicFrameLocks noGrp="1"/>
          </p:cNvGraphicFramePr>
          <p:nvPr>
            <p:extLst>
              <p:ext uri="{D42A27DB-BD31-4B8C-83A1-F6EECF244321}">
                <p14:modId xmlns:p14="http://schemas.microsoft.com/office/powerpoint/2010/main" val="2487393004"/>
              </p:ext>
            </p:extLst>
          </p:nvPr>
        </p:nvGraphicFramePr>
        <p:xfrm>
          <a:off x="0" y="805591"/>
          <a:ext cx="12192000" cy="6041005"/>
        </p:xfrm>
        <a:graphic>
          <a:graphicData uri="http://schemas.openxmlformats.org/drawingml/2006/table">
            <a:tbl>
              <a:tblPr firstRow="1" bandRow="1">
                <a:tableStyleId>{5C22544A-7EE6-4342-B048-85BDC9FD1C3A}</a:tableStyleId>
              </a:tblPr>
              <a:tblGrid>
                <a:gridCol w="2785488">
                  <a:extLst>
                    <a:ext uri="{9D8B030D-6E8A-4147-A177-3AD203B41FA5}">
                      <a16:colId xmlns:a16="http://schemas.microsoft.com/office/drawing/2014/main" val="2800775006"/>
                    </a:ext>
                  </a:extLst>
                </a:gridCol>
                <a:gridCol w="2974441">
                  <a:extLst>
                    <a:ext uri="{9D8B030D-6E8A-4147-A177-3AD203B41FA5}">
                      <a16:colId xmlns:a16="http://schemas.microsoft.com/office/drawing/2014/main" val="443907477"/>
                    </a:ext>
                  </a:extLst>
                </a:gridCol>
                <a:gridCol w="2955616">
                  <a:extLst>
                    <a:ext uri="{9D8B030D-6E8A-4147-A177-3AD203B41FA5}">
                      <a16:colId xmlns:a16="http://schemas.microsoft.com/office/drawing/2014/main" val="2260484475"/>
                    </a:ext>
                  </a:extLst>
                </a:gridCol>
                <a:gridCol w="2554003">
                  <a:extLst>
                    <a:ext uri="{9D8B030D-6E8A-4147-A177-3AD203B41FA5}">
                      <a16:colId xmlns:a16="http://schemas.microsoft.com/office/drawing/2014/main" val="3421406322"/>
                    </a:ext>
                  </a:extLst>
                </a:gridCol>
                <a:gridCol w="922452">
                  <a:extLst>
                    <a:ext uri="{9D8B030D-6E8A-4147-A177-3AD203B41FA5}">
                      <a16:colId xmlns:a16="http://schemas.microsoft.com/office/drawing/2014/main" val="4288801150"/>
                    </a:ext>
                  </a:extLst>
                </a:gridCol>
              </a:tblGrid>
              <a:tr h="252330">
                <a:tc>
                  <a:txBody>
                    <a:bodyPr/>
                    <a:lstStyle/>
                    <a:p>
                      <a:r>
                        <a:rPr lang="en-US" sz="1050" dirty="0">
                          <a:solidFill>
                            <a:sysClr val="windowText" lastClr="000000"/>
                          </a:solidFill>
                        </a:rPr>
                        <a:t>Specification </a:t>
                      </a:r>
                      <a:endParaRPr lang="en-AE" sz="105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r>
                        <a:rPr lang="en-US" sz="1100" dirty="0">
                          <a:solidFill>
                            <a:sysClr val="windowText" lastClr="000000"/>
                          </a:solidFill>
                        </a:rPr>
                        <a:t>Why is this important?</a:t>
                      </a:r>
                      <a:endParaRPr lang="en-AE" sz="11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r>
                        <a:rPr lang="en-US" sz="1100" dirty="0">
                          <a:solidFill>
                            <a:sysClr val="windowText" lastClr="000000"/>
                          </a:solidFill>
                        </a:rPr>
                        <a:t>Where did this come from?</a:t>
                      </a:r>
                      <a:endParaRPr lang="en-AE" sz="11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r>
                        <a:rPr lang="en-US" sz="1100" dirty="0">
                          <a:solidFill>
                            <a:sysClr val="windowText" lastClr="000000"/>
                          </a:solidFill>
                        </a:rPr>
                        <a:t>How can this be tested?</a:t>
                      </a:r>
                      <a:endParaRPr lang="en-AE" sz="11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r>
                        <a:rPr lang="en-US" sz="1100" dirty="0">
                          <a:solidFill>
                            <a:sysClr val="windowText" lastClr="000000"/>
                          </a:solidFill>
                        </a:rPr>
                        <a:t>Priority</a:t>
                      </a:r>
                      <a:endParaRPr lang="en-AE" sz="110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4211626512"/>
                  </a:ext>
                </a:extLst>
              </a:tr>
              <a:tr h="756991">
                <a:tc>
                  <a:txBody>
                    <a:bodyPr/>
                    <a:lstStyle/>
                    <a:p>
                      <a:r>
                        <a:rPr lang="en-US" sz="900" dirty="0">
                          <a:solidFill>
                            <a:schemeClr val="tx1"/>
                          </a:solidFill>
                        </a:rPr>
                        <a:t>Aesthetics </a:t>
                      </a:r>
                    </a:p>
                    <a:p>
                      <a:pPr marL="171450" indent="-171450">
                        <a:buFont typeface="Arial" panose="020B0604020202020204" pitchFamily="34" charset="0"/>
                        <a:buChar char="•"/>
                      </a:pPr>
                      <a:r>
                        <a:rPr lang="en-US" sz="900" dirty="0">
                          <a:solidFill>
                            <a:schemeClr val="tx1"/>
                          </a:solidFill>
                        </a:rPr>
                        <a:t>I would like the aesthetic of the product to match the boat</a:t>
                      </a:r>
                    </a:p>
                    <a:p>
                      <a:pPr marL="171450" indent="-171450">
                        <a:buFont typeface="Arial" panose="020B0604020202020204" pitchFamily="34" charset="0"/>
                        <a:buChar char="•"/>
                      </a:pPr>
                      <a:r>
                        <a:rPr lang="en-US" sz="900" dirty="0">
                          <a:solidFill>
                            <a:schemeClr val="tx1"/>
                          </a:solidFill>
                        </a:rPr>
                        <a:t>I would like it to look modern and sleek</a:t>
                      </a:r>
                    </a:p>
                    <a:p>
                      <a:pPr marL="171450" indent="-171450">
                        <a:buFont typeface="Arial" panose="020B0604020202020204" pitchFamily="34" charset="0"/>
                        <a:buChar char="•"/>
                      </a:pPr>
                      <a:r>
                        <a:rPr lang="en-US" sz="900" dirty="0">
                          <a:solidFill>
                            <a:schemeClr val="tx1"/>
                          </a:solidFill>
                        </a:rPr>
                        <a:t>It should be a simplistic style</a:t>
                      </a:r>
                      <a:endParaRPr lang="en-AE" sz="9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r>
                        <a:rPr lang="en-US" sz="1000" dirty="0">
                          <a:solidFill>
                            <a:schemeClr val="tx1"/>
                          </a:solidFill>
                        </a:rPr>
                        <a:t>This is important as this is what most people and my client preferred and would make the product much more appealing to consumers.</a:t>
                      </a:r>
                      <a:endParaRPr lang="en-AE"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00" dirty="0">
                          <a:solidFill>
                            <a:schemeClr val="tx1"/>
                          </a:solidFill>
                        </a:rPr>
                        <a:t>This came from my client as he said he would like it to match his boat and the modern, sleek and simplistic style came from my questionnaire .</a:t>
                      </a:r>
                      <a:endParaRPr lang="en-AE"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00" dirty="0">
                          <a:solidFill>
                            <a:schemeClr val="tx1"/>
                          </a:solidFill>
                        </a:rPr>
                        <a:t>I will go to the port and ask boat owners weather they would like how the product looked on their boat or not.</a:t>
                      </a:r>
                      <a:endParaRPr lang="en-AE"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dirty="0">
                          <a:solidFill>
                            <a:schemeClr val="tx1"/>
                          </a:solidFill>
                          <a:highlight>
                            <a:srgbClr val="FFFF00"/>
                          </a:highlight>
                        </a:rPr>
                        <a:t>Medium importance</a:t>
                      </a:r>
                      <a:endParaRPr lang="en-AE" sz="1100" dirty="0">
                        <a:solidFill>
                          <a:schemeClr val="tx1"/>
                        </a:solidFill>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91893042"/>
                  </a:ext>
                </a:extLst>
              </a:tr>
              <a:tr h="783205">
                <a:tc>
                  <a:txBody>
                    <a:bodyPr/>
                    <a:lstStyle/>
                    <a:p>
                      <a:r>
                        <a:rPr lang="en-US" sz="900" dirty="0">
                          <a:solidFill>
                            <a:schemeClr val="tx1"/>
                          </a:solidFill>
                        </a:rPr>
                        <a:t>Cost</a:t>
                      </a:r>
                    </a:p>
                    <a:p>
                      <a:pPr marL="171450" indent="-171450">
                        <a:buFont typeface="Arial" panose="020B0604020202020204" pitchFamily="34" charset="0"/>
                        <a:buChar char="•"/>
                      </a:pPr>
                      <a:r>
                        <a:rPr lang="en-US" sz="900" dirty="0">
                          <a:solidFill>
                            <a:schemeClr val="tx1"/>
                          </a:solidFill>
                        </a:rPr>
                        <a:t>The manufacturing cost should be around 10 AED</a:t>
                      </a:r>
                    </a:p>
                    <a:p>
                      <a:pPr marL="171450" indent="-171450">
                        <a:buFont typeface="Arial" panose="020B0604020202020204" pitchFamily="34" charset="0"/>
                        <a:buChar char="•"/>
                      </a:pPr>
                      <a:r>
                        <a:rPr lang="en-US" sz="900" dirty="0">
                          <a:solidFill>
                            <a:schemeClr val="tx1"/>
                          </a:solidFill>
                        </a:rPr>
                        <a:t>Depending on which product the consumer chooses the price would range from 90-150 AED</a:t>
                      </a:r>
                      <a:endParaRPr lang="en-AE" sz="9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r>
                        <a:rPr lang="en-US" sz="1000" dirty="0">
                          <a:solidFill>
                            <a:schemeClr val="tx1"/>
                          </a:solidFill>
                        </a:rPr>
                        <a:t>This is a reasonable and affordable price for most especially boat owners as well as that this allows us to increase our profit margins whilst still keeping sales high.</a:t>
                      </a:r>
                      <a:endParaRPr lang="en-AE"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00" dirty="0">
                          <a:solidFill>
                            <a:schemeClr val="tx1"/>
                          </a:solidFill>
                        </a:rPr>
                        <a:t>This came from me asking boat owners how much they would pay for this product while also maintaining my profit margins.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00" dirty="0">
                          <a:solidFill>
                            <a:schemeClr val="tx1"/>
                          </a:solidFill>
                        </a:rPr>
                        <a:t>I will go to the port and ask weather this price is reasonable or not.</a:t>
                      </a:r>
                      <a:endParaRPr lang="en-AE"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highlight>
                            <a:srgbClr val="FFFF00"/>
                          </a:highlight>
                        </a:rPr>
                        <a:t>Medium importance</a:t>
                      </a:r>
                      <a:endParaRPr lang="en-AE" sz="1100" dirty="0">
                        <a:solidFill>
                          <a:schemeClr val="tx1"/>
                        </a:solidFill>
                        <a:highlight>
                          <a:srgbClr val="FFFF00"/>
                        </a:highlight>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AE" sz="1100" dirty="0">
                        <a:solidFill>
                          <a:schemeClr val="tx1"/>
                        </a:solidFill>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17304613"/>
                  </a:ext>
                </a:extLst>
              </a:tr>
              <a:tr h="668199">
                <a:tc>
                  <a:txBody>
                    <a:bodyPr/>
                    <a:lstStyle/>
                    <a:p>
                      <a:r>
                        <a:rPr lang="en-US" sz="900" dirty="0">
                          <a:solidFill>
                            <a:schemeClr val="tx1"/>
                          </a:solidFill>
                        </a:rPr>
                        <a:t>Customer</a:t>
                      </a:r>
                    </a:p>
                    <a:p>
                      <a:pPr marL="171450" indent="-171450">
                        <a:buFont typeface="Arial" panose="020B0604020202020204" pitchFamily="34" charset="0"/>
                        <a:buChar char="•"/>
                      </a:pPr>
                      <a:r>
                        <a:rPr lang="en-US" sz="900" dirty="0">
                          <a:solidFill>
                            <a:schemeClr val="tx1"/>
                          </a:solidFill>
                        </a:rPr>
                        <a:t>Based on the questionnaire I think the product should be made out of marine ply and ABS plastic.</a:t>
                      </a:r>
                    </a:p>
                    <a:p>
                      <a:endParaRPr lang="en-AE" sz="9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r>
                        <a:rPr lang="en-US" sz="1000" dirty="0">
                          <a:solidFill>
                            <a:schemeClr val="tx1"/>
                          </a:solidFill>
                        </a:rPr>
                        <a:t>This would appeal to my client as it would be designed as his favorite brand and the plastic would be a very durable and long lasting material to use while still looking good.</a:t>
                      </a:r>
                      <a:endParaRPr lang="en-AE"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00" dirty="0">
                          <a:solidFill>
                            <a:schemeClr val="tx1"/>
                          </a:solidFill>
                        </a:rPr>
                        <a:t>This came off not only the questionnaire but also my clients answers as he said his favorite brand is Moncler.</a:t>
                      </a:r>
                      <a:endParaRPr lang="en-AE"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00" dirty="0">
                          <a:solidFill>
                            <a:schemeClr val="tx1"/>
                          </a:solidFill>
                        </a:rPr>
                        <a:t>I will ask the same questions again to people at the port and ask them what they think.</a:t>
                      </a:r>
                      <a:endParaRPr lang="en-AE"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dirty="0">
                          <a:solidFill>
                            <a:schemeClr val="tx1"/>
                          </a:solidFill>
                          <a:highlight>
                            <a:srgbClr val="FF0000"/>
                          </a:highlight>
                        </a:rPr>
                        <a:t>Low importance</a:t>
                      </a:r>
                      <a:endParaRPr lang="en-AE" sz="1100" dirty="0">
                        <a:solidFill>
                          <a:schemeClr val="tx1"/>
                        </a:solidFill>
                        <a:highlight>
                          <a:srgbClr val="FF00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50717980"/>
                  </a:ext>
                </a:extLst>
              </a:tr>
              <a:tr h="471477">
                <a:tc>
                  <a:txBody>
                    <a:bodyPr/>
                    <a:lstStyle/>
                    <a:p>
                      <a:r>
                        <a:rPr lang="en-US" sz="900" dirty="0">
                          <a:solidFill>
                            <a:schemeClr val="tx1"/>
                          </a:solidFill>
                        </a:rPr>
                        <a:t>Environment</a:t>
                      </a:r>
                    </a:p>
                    <a:p>
                      <a:pPr marL="171450" indent="-171450">
                        <a:buFont typeface="Arial" panose="020B0604020202020204" pitchFamily="34" charset="0"/>
                        <a:buChar char="•"/>
                      </a:pPr>
                      <a:r>
                        <a:rPr lang="en-US" sz="900" dirty="0">
                          <a:solidFill>
                            <a:schemeClr val="tx1"/>
                          </a:solidFill>
                        </a:rPr>
                        <a:t>The product will be made out of recycled material and will be 80 percent eco friendly</a:t>
                      </a:r>
                      <a:endParaRPr lang="en-AE" sz="9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r>
                        <a:rPr lang="en-US" sz="1000" dirty="0">
                          <a:solidFill>
                            <a:schemeClr val="tx1"/>
                          </a:solidFill>
                        </a:rPr>
                        <a:t>This not only benefits our planet but also may give consumers an extra reason to choose our product over a substitute.</a:t>
                      </a:r>
                      <a:endParaRPr lang="en-AE"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00" dirty="0">
                          <a:solidFill>
                            <a:schemeClr val="tx1"/>
                          </a:solidFill>
                        </a:rPr>
                        <a:t>We know that nowadays protecting our planet is very important and so I didn’t do this only because people would appreciate and buy an eco-friendly product but also just to save our planet in general.</a:t>
                      </a:r>
                      <a:endParaRPr lang="en-AE"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00" dirty="0">
                          <a:solidFill>
                            <a:schemeClr val="tx1"/>
                          </a:solidFill>
                        </a:rPr>
                        <a:t>I will ask environmental experts weather my product is eco friendly or not and how I can further make it eco friendly.</a:t>
                      </a:r>
                      <a:endParaRPr lang="en-AE"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highlight>
                            <a:srgbClr val="FFFF00"/>
                          </a:highlight>
                        </a:rPr>
                        <a:t>Medium importance</a:t>
                      </a:r>
                      <a:endParaRPr lang="en-AE" sz="1100" dirty="0">
                        <a:solidFill>
                          <a:schemeClr val="tx1"/>
                        </a:solidFill>
                        <a:highlight>
                          <a:srgbClr val="FFFF00"/>
                        </a:highlight>
                      </a:endParaRPr>
                    </a:p>
                    <a:p>
                      <a:pPr algn="ctr"/>
                      <a:endParaRPr lang="en-AE" sz="11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58459115"/>
                  </a:ext>
                </a:extLst>
              </a:tr>
              <a:tr h="534346">
                <a:tc>
                  <a:txBody>
                    <a:bodyPr/>
                    <a:lstStyle/>
                    <a:p>
                      <a:pPr marL="0" indent="0">
                        <a:buFont typeface="Arial" panose="020B0604020202020204" pitchFamily="34" charset="0"/>
                        <a:buNone/>
                      </a:pPr>
                      <a:r>
                        <a:rPr lang="en-US" sz="900" dirty="0">
                          <a:solidFill>
                            <a:schemeClr val="tx1"/>
                          </a:solidFill>
                        </a:rPr>
                        <a:t>Size </a:t>
                      </a:r>
                    </a:p>
                    <a:p>
                      <a:pPr marL="171450" indent="-171450">
                        <a:buFont typeface="Arial" panose="020B0604020202020204" pitchFamily="34" charset="0"/>
                        <a:buChar char="•"/>
                      </a:pPr>
                      <a:r>
                        <a:rPr lang="en-US" sz="900" dirty="0">
                          <a:solidFill>
                            <a:schemeClr val="tx1"/>
                          </a:solidFill>
                        </a:rPr>
                        <a:t>The size will be large enough to hold multiple items such as phones wallets and fishing gear yet not take to much space. So it should be around 1m in height and 400 cm wide. </a:t>
                      </a:r>
                      <a:endParaRPr lang="en-AE" sz="9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r>
                        <a:rPr lang="en-US" sz="1000" dirty="0">
                          <a:solidFill>
                            <a:schemeClr val="tx1"/>
                          </a:solidFill>
                        </a:rPr>
                        <a:t>This allows us to make this product as practical as possible as everything would be in one place while not getting in the way of the consumer.</a:t>
                      </a:r>
                      <a:endParaRPr lang="en-AE"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00" dirty="0">
                          <a:solidFill>
                            <a:schemeClr val="tx1"/>
                          </a:solidFill>
                        </a:rPr>
                        <a:t>This came from my clients answer he suggested that we make it that size</a:t>
                      </a:r>
                      <a:r>
                        <a:rPr lang="en-AE" sz="1000" dirty="0">
                          <a:solidFill>
                            <a:schemeClr val="tx1"/>
                          </a:solidFill>
                        </a:rPr>
                        <a:t> and we will be taking his advice</a:t>
                      </a:r>
                      <a:endParaRPr lang="en-US"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00" dirty="0">
                          <a:solidFill>
                            <a:schemeClr val="tx1"/>
                          </a:solidFill>
                        </a:rPr>
                        <a:t>I will test the size on my boat and my clients boat to see how it fits and weather it gets in the way or not.</a:t>
                      </a:r>
                      <a:endParaRPr lang="en-AE"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dirty="0">
                          <a:solidFill>
                            <a:schemeClr val="tx1"/>
                          </a:solidFill>
                          <a:highlight>
                            <a:srgbClr val="00FF00"/>
                          </a:highlight>
                        </a:rPr>
                        <a:t>High importance</a:t>
                      </a:r>
                      <a:endParaRPr lang="en-AE" sz="1100" dirty="0">
                        <a:solidFill>
                          <a:schemeClr val="tx1"/>
                        </a:solidFill>
                        <a:highlight>
                          <a:srgbClr val="00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9554871"/>
                  </a:ext>
                </a:extLst>
              </a:tr>
              <a:tr h="682776">
                <a:tc>
                  <a:txBody>
                    <a:bodyPr/>
                    <a:lstStyle/>
                    <a:p>
                      <a:r>
                        <a:rPr lang="en-US" sz="900" dirty="0">
                          <a:solidFill>
                            <a:schemeClr val="tx1"/>
                          </a:solidFill>
                        </a:rPr>
                        <a:t>Safety</a:t>
                      </a:r>
                    </a:p>
                    <a:p>
                      <a:pPr marL="171450" indent="-171450">
                        <a:buFont typeface="Arial" panose="020B0604020202020204" pitchFamily="34" charset="0"/>
                        <a:buChar char="•"/>
                      </a:pPr>
                      <a:r>
                        <a:rPr lang="en-US" sz="900" dirty="0">
                          <a:solidFill>
                            <a:schemeClr val="tx1"/>
                          </a:solidFill>
                        </a:rPr>
                        <a:t>The product will have no sharp edges</a:t>
                      </a:r>
                    </a:p>
                    <a:p>
                      <a:pPr marL="171450" indent="-171450">
                        <a:buFont typeface="Arial" panose="020B0604020202020204" pitchFamily="34" charset="0"/>
                        <a:buChar char="•"/>
                      </a:pPr>
                      <a:r>
                        <a:rPr lang="en-US" sz="900" dirty="0">
                          <a:solidFill>
                            <a:schemeClr val="tx1"/>
                          </a:solidFill>
                        </a:rPr>
                        <a:t>It will be shatter proof</a:t>
                      </a:r>
                    </a:p>
                    <a:p>
                      <a:pPr marL="171450" indent="-171450">
                        <a:buFont typeface="Arial" panose="020B0604020202020204" pitchFamily="34" charset="0"/>
                        <a:buChar char="•"/>
                      </a:pPr>
                      <a:r>
                        <a:rPr lang="en-US" sz="900" dirty="0">
                          <a:solidFill>
                            <a:schemeClr val="tx1"/>
                          </a:solidFill>
                        </a:rPr>
                        <a:t>It will be durable and long lasting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r>
                        <a:rPr lang="en-US" sz="1000" dirty="0">
                          <a:solidFill>
                            <a:schemeClr val="tx1"/>
                          </a:solidFill>
                        </a:rPr>
                        <a:t>This is important because it means that the customers can be sure that they will not get hurt and nor will their kids using this product.</a:t>
                      </a:r>
                      <a:endParaRPr lang="en-AE"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00" dirty="0">
                          <a:solidFill>
                            <a:schemeClr val="tx1"/>
                          </a:solidFill>
                        </a:rPr>
                        <a:t>We value our customers safety even if that increases the cost so we have implemented these qualities into our product.</a:t>
                      </a:r>
                      <a:endParaRPr lang="en-AE"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00" dirty="0">
                          <a:solidFill>
                            <a:schemeClr val="tx1"/>
                          </a:solidFill>
                        </a:rPr>
                        <a:t>I will drop the product several times, ride the boat quickly several times and purposefully hit into the product several times to see how safe it is.</a:t>
                      </a:r>
                      <a:endParaRPr lang="en-AE"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highlight>
                            <a:srgbClr val="00FF00"/>
                          </a:highlight>
                        </a:rPr>
                        <a:t>High importance</a:t>
                      </a:r>
                      <a:endParaRPr lang="en-AE" sz="1100" dirty="0">
                        <a:solidFill>
                          <a:schemeClr val="tx1"/>
                        </a:solidFill>
                        <a:highlight>
                          <a:srgbClr val="00FF00"/>
                        </a:highlight>
                      </a:endParaRPr>
                    </a:p>
                    <a:p>
                      <a:pPr algn="ctr"/>
                      <a:endParaRPr lang="en-AE" sz="11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3815768"/>
                  </a:ext>
                </a:extLst>
              </a:tr>
              <a:tr h="578875">
                <a:tc>
                  <a:txBody>
                    <a:bodyPr/>
                    <a:lstStyle/>
                    <a:p>
                      <a:r>
                        <a:rPr lang="en-US" sz="900" dirty="0">
                          <a:solidFill>
                            <a:schemeClr val="tx1"/>
                          </a:solidFill>
                        </a:rPr>
                        <a:t>Function </a:t>
                      </a:r>
                    </a:p>
                    <a:p>
                      <a:pPr marL="171450" indent="-171450">
                        <a:buFont typeface="Arial" panose="020B0604020202020204" pitchFamily="34" charset="0"/>
                        <a:buChar char="•"/>
                      </a:pPr>
                      <a:r>
                        <a:rPr lang="en-US" sz="900" dirty="0">
                          <a:solidFill>
                            <a:schemeClr val="tx1"/>
                          </a:solidFill>
                        </a:rPr>
                        <a:t>It will hold multiple different tools for boat while keeping them safe and easy </a:t>
                      </a:r>
                      <a:r>
                        <a:rPr lang="en-US" sz="900">
                          <a:solidFill>
                            <a:schemeClr val="tx1"/>
                          </a:solidFill>
                        </a:rPr>
                        <a:t>to access. </a:t>
                      </a:r>
                      <a:endParaRPr lang="en-US" sz="900" dirty="0">
                        <a:solidFill>
                          <a:schemeClr val="tx1"/>
                        </a:solidFill>
                      </a:endParaRPr>
                    </a:p>
                    <a:p>
                      <a:pPr marL="171450" indent="-171450">
                        <a:buFont typeface="Arial" panose="020B0604020202020204" pitchFamily="34" charset="0"/>
                        <a:buChar char="•"/>
                      </a:pPr>
                      <a:r>
                        <a:rPr lang="en-US" sz="900" dirty="0">
                          <a:solidFill>
                            <a:schemeClr val="tx1"/>
                          </a:solidFill>
                        </a:rPr>
                        <a:t>Hook onto the boat securely.</a:t>
                      </a:r>
                      <a:endParaRPr lang="en-AE" sz="9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r>
                        <a:rPr lang="en-US" sz="1000" dirty="0">
                          <a:solidFill>
                            <a:schemeClr val="tx1"/>
                          </a:solidFill>
                        </a:rPr>
                        <a:t>This allows boat owners who either have work on sea or are just having life more practical and make them more efficient at sea.</a:t>
                      </a:r>
                      <a:endParaRPr lang="en-AE"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00" dirty="0">
                          <a:solidFill>
                            <a:schemeClr val="tx1"/>
                          </a:solidFill>
                        </a:rPr>
                        <a:t>As a person who owns a boat I know the struggle of an unorganized boat and that is why I am making this product.</a:t>
                      </a:r>
                      <a:endParaRPr lang="en-AE"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00" dirty="0">
                          <a:solidFill>
                            <a:schemeClr val="tx1"/>
                          </a:solidFill>
                        </a:rPr>
                        <a:t>I will use the product multiple times on my boat and my clients boat to see how useful it is and how it could be improved.</a:t>
                      </a:r>
                      <a:endParaRPr lang="en-AE"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highlight>
                            <a:srgbClr val="00FF00"/>
                          </a:highlight>
                        </a:rPr>
                        <a:t>High importance</a:t>
                      </a:r>
                      <a:endParaRPr lang="en-AE" sz="1100" dirty="0">
                        <a:solidFill>
                          <a:schemeClr val="tx1"/>
                        </a:solidFill>
                        <a:highlight>
                          <a:srgbClr val="00FF00"/>
                        </a:highlight>
                      </a:endParaRPr>
                    </a:p>
                    <a:p>
                      <a:pPr algn="ctr"/>
                      <a:endParaRPr lang="en-AE" sz="11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4058668"/>
                  </a:ext>
                </a:extLst>
              </a:tr>
              <a:tr h="682776">
                <a:tc>
                  <a:txBody>
                    <a:bodyPr/>
                    <a:lstStyle/>
                    <a:p>
                      <a:r>
                        <a:rPr lang="en-US" sz="900" dirty="0">
                          <a:solidFill>
                            <a:schemeClr val="tx1"/>
                          </a:solidFill>
                        </a:rPr>
                        <a:t>Materials</a:t>
                      </a:r>
                    </a:p>
                    <a:p>
                      <a:pPr marL="171450" indent="-171450">
                        <a:buFont typeface="Arial" panose="020B0604020202020204" pitchFamily="34" charset="0"/>
                        <a:buChar char="•"/>
                      </a:pPr>
                      <a:r>
                        <a:rPr lang="en-AE" sz="900" dirty="0">
                          <a:solidFill>
                            <a:schemeClr val="tx1"/>
                          </a:solidFill>
                        </a:rPr>
                        <a:t>The product will most likely made out of mostly plastic and wood.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r>
                        <a:rPr lang="en-US" sz="1000" dirty="0">
                          <a:solidFill>
                            <a:schemeClr val="tx1"/>
                          </a:solidFill>
                        </a:rPr>
                        <a:t>The material of the product will affect the quality, durability and quality of the product and we think plastic delivers a good balance between all of those qualities</a:t>
                      </a:r>
                      <a:endParaRPr lang="en-AE"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100" dirty="0">
                          <a:solidFill>
                            <a:schemeClr val="tx1"/>
                          </a:solidFill>
                        </a:rPr>
                        <a:t>My client and the questionnaire have suggested that we use plastic.</a:t>
                      </a:r>
                      <a:endParaRPr lang="en-AE" sz="11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000" dirty="0">
                          <a:solidFill>
                            <a:schemeClr val="tx1"/>
                          </a:solidFill>
                        </a:rPr>
                        <a:t>Show the sources of materials and that they have been recycled.</a:t>
                      </a:r>
                      <a:endParaRPr lang="en-AE"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highlight>
                            <a:srgbClr val="FFFF00"/>
                          </a:highlight>
                        </a:rPr>
                        <a:t>Medium importance</a:t>
                      </a:r>
                      <a:endParaRPr lang="en-AE" sz="1100" dirty="0">
                        <a:solidFill>
                          <a:schemeClr val="tx1"/>
                        </a:solidFill>
                        <a:highlight>
                          <a:srgbClr val="FFFF00"/>
                        </a:highlight>
                      </a:endParaRPr>
                    </a:p>
                    <a:p>
                      <a:pPr algn="ctr"/>
                      <a:endParaRPr lang="en-AE" sz="11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15512329"/>
                  </a:ext>
                </a:extLst>
              </a:tr>
            </a:tbl>
          </a:graphicData>
        </a:graphic>
      </p:graphicFrame>
    </p:spTree>
    <p:extLst>
      <p:ext uri="{BB962C8B-B14F-4D97-AF65-F5344CB8AC3E}">
        <p14:creationId xmlns:p14="http://schemas.microsoft.com/office/powerpoint/2010/main" val="41490792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45">
            <a:extLst>
              <a:ext uri="{FF2B5EF4-FFF2-40B4-BE49-F238E27FC236}">
                <a16:creationId xmlns:a16="http://schemas.microsoft.com/office/drawing/2014/main" id="{83E7E92F-84D9-B907-3DB7-090D429F5E2F}"/>
              </a:ext>
            </a:extLst>
          </p:cNvPr>
          <p:cNvPicPr>
            <a:picLocks noChangeAspect="1"/>
          </p:cNvPicPr>
          <p:nvPr/>
        </p:nvPicPr>
        <p:blipFill>
          <a:blip r:embed="rId2"/>
          <a:stretch>
            <a:fillRect/>
          </a:stretch>
        </p:blipFill>
        <p:spPr>
          <a:xfrm>
            <a:off x="9906339" y="1404901"/>
            <a:ext cx="1033144" cy="1513978"/>
          </a:xfrm>
          <a:prstGeom prst="rect">
            <a:avLst/>
          </a:prstGeom>
        </p:spPr>
      </p:pic>
      <p:pic>
        <p:nvPicPr>
          <p:cNvPr id="1032" name="Picture 8" descr="Image">
            <a:extLst>
              <a:ext uri="{FF2B5EF4-FFF2-40B4-BE49-F238E27FC236}">
                <a16:creationId xmlns:a16="http://schemas.microsoft.com/office/drawing/2014/main" id="{E90102A8-D4FD-9579-3CD3-A3BF8409C4A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461" t="5736" r="31938" b="-1390"/>
          <a:stretch/>
        </p:blipFill>
        <p:spPr bwMode="auto">
          <a:xfrm>
            <a:off x="6268941" y="118360"/>
            <a:ext cx="1120122" cy="210910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7110DC2-9BE5-60F7-1E42-C702EDB6C508}"/>
              </a:ext>
            </a:extLst>
          </p:cNvPr>
          <p:cNvPicPr>
            <a:picLocks noChangeAspect="1"/>
          </p:cNvPicPr>
          <p:nvPr/>
        </p:nvPicPr>
        <p:blipFill>
          <a:blip r:embed="rId4"/>
          <a:stretch>
            <a:fillRect/>
          </a:stretch>
        </p:blipFill>
        <p:spPr>
          <a:xfrm>
            <a:off x="8675840" y="853163"/>
            <a:ext cx="900740" cy="2186104"/>
          </a:xfrm>
          <a:prstGeom prst="rect">
            <a:avLst/>
          </a:prstGeom>
        </p:spPr>
      </p:pic>
      <p:pic>
        <p:nvPicPr>
          <p:cNvPr id="5" name="Picture 4">
            <a:extLst>
              <a:ext uri="{FF2B5EF4-FFF2-40B4-BE49-F238E27FC236}">
                <a16:creationId xmlns:a16="http://schemas.microsoft.com/office/drawing/2014/main" id="{54656010-BB46-1178-DD75-FA2D18B210CE}"/>
              </a:ext>
            </a:extLst>
          </p:cNvPr>
          <p:cNvPicPr>
            <a:picLocks noChangeAspect="1"/>
          </p:cNvPicPr>
          <p:nvPr/>
        </p:nvPicPr>
        <p:blipFill>
          <a:blip r:embed="rId5"/>
          <a:stretch>
            <a:fillRect/>
          </a:stretch>
        </p:blipFill>
        <p:spPr>
          <a:xfrm>
            <a:off x="1704730" y="1281015"/>
            <a:ext cx="1856918" cy="1573780"/>
          </a:xfrm>
          <a:prstGeom prst="rect">
            <a:avLst/>
          </a:prstGeom>
        </p:spPr>
      </p:pic>
      <p:pic>
        <p:nvPicPr>
          <p:cNvPr id="17" name="Picture 16">
            <a:extLst>
              <a:ext uri="{FF2B5EF4-FFF2-40B4-BE49-F238E27FC236}">
                <a16:creationId xmlns:a16="http://schemas.microsoft.com/office/drawing/2014/main" id="{47272385-9E09-9E28-ED59-3FCA27DB00FF}"/>
              </a:ext>
            </a:extLst>
          </p:cNvPr>
          <p:cNvPicPr>
            <a:picLocks noChangeAspect="1"/>
          </p:cNvPicPr>
          <p:nvPr/>
        </p:nvPicPr>
        <p:blipFill>
          <a:blip r:embed="rId6"/>
          <a:stretch>
            <a:fillRect/>
          </a:stretch>
        </p:blipFill>
        <p:spPr>
          <a:xfrm>
            <a:off x="3421978" y="1362633"/>
            <a:ext cx="1687230" cy="1525901"/>
          </a:xfrm>
          <a:prstGeom prst="rect">
            <a:avLst/>
          </a:prstGeom>
        </p:spPr>
      </p:pic>
      <p:sp>
        <p:nvSpPr>
          <p:cNvPr id="4" name="Rectangle: Rounded Corners 3">
            <a:extLst>
              <a:ext uri="{FF2B5EF4-FFF2-40B4-BE49-F238E27FC236}">
                <a16:creationId xmlns:a16="http://schemas.microsoft.com/office/drawing/2014/main" id="{5BF65E84-8EE6-9774-0EB8-F2A7A819C634}"/>
              </a:ext>
            </a:extLst>
          </p:cNvPr>
          <p:cNvSpPr/>
          <p:nvPr/>
        </p:nvSpPr>
        <p:spPr>
          <a:xfrm>
            <a:off x="0" y="30014"/>
            <a:ext cx="2795800" cy="4748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solidFill>
                  <a:schemeClr val="tx1"/>
                </a:solidFill>
                <a:latin typeface="Congenial" panose="020F0502020204030204" pitchFamily="34" charset="0"/>
              </a:rPr>
              <a:t>Initial Design Idea </a:t>
            </a:r>
            <a:endParaRPr lang="en-AE" sz="2000" dirty="0">
              <a:solidFill>
                <a:schemeClr val="tx1"/>
              </a:solidFill>
              <a:latin typeface="Congenial" panose="020F0502020204030204" pitchFamily="34" charset="0"/>
            </a:endParaRPr>
          </a:p>
        </p:txBody>
      </p:sp>
      <p:pic>
        <p:nvPicPr>
          <p:cNvPr id="1034" name="Picture 10" descr="Image">
            <a:extLst>
              <a:ext uri="{FF2B5EF4-FFF2-40B4-BE49-F238E27FC236}">
                <a16:creationId xmlns:a16="http://schemas.microsoft.com/office/drawing/2014/main" id="{5B079E56-42D7-4F48-7798-BFF299BF60C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135" t="14169" r="28029" b="20060"/>
          <a:stretch/>
        </p:blipFill>
        <p:spPr bwMode="auto">
          <a:xfrm>
            <a:off x="87010" y="543390"/>
            <a:ext cx="1714109" cy="140116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a:extLst>
              <a:ext uri="{FF2B5EF4-FFF2-40B4-BE49-F238E27FC236}">
                <a16:creationId xmlns:a16="http://schemas.microsoft.com/office/drawing/2014/main" id="{5E07437A-48A4-E524-1E4C-7D79BF98A288}"/>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7805" t="27842" r="32345" b="4941"/>
          <a:stretch/>
        </p:blipFill>
        <p:spPr bwMode="auto">
          <a:xfrm>
            <a:off x="7664814" y="4215273"/>
            <a:ext cx="1742304" cy="182776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a:extLst>
              <a:ext uri="{FF2B5EF4-FFF2-40B4-BE49-F238E27FC236}">
                <a16:creationId xmlns:a16="http://schemas.microsoft.com/office/drawing/2014/main" id="{1A7B5434-00FA-EC6E-0FF6-D4783ACBE0CE}"/>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9796" t="5422" r="21298" b="17179"/>
          <a:stretch/>
        </p:blipFill>
        <p:spPr bwMode="auto">
          <a:xfrm>
            <a:off x="1481017" y="4477261"/>
            <a:ext cx="1563116" cy="1726115"/>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a:extLst>
              <a:ext uri="{FF2B5EF4-FFF2-40B4-BE49-F238E27FC236}">
                <a16:creationId xmlns:a16="http://schemas.microsoft.com/office/drawing/2014/main" id="{92409877-FE9F-ABAC-FC7C-C1768C77D8C7}"/>
              </a:ext>
            </a:extLst>
          </p:cNvPr>
          <p:cNvCxnSpPr>
            <a:cxnSpLocks/>
          </p:cNvCxnSpPr>
          <p:nvPr/>
        </p:nvCxnSpPr>
        <p:spPr>
          <a:xfrm>
            <a:off x="6096000" y="96667"/>
            <a:ext cx="104964" cy="652819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233686B-6A07-AD43-CE73-87CC4DA63995}"/>
              </a:ext>
            </a:extLst>
          </p:cNvPr>
          <p:cNvCxnSpPr>
            <a:cxnSpLocks/>
          </p:cNvCxnSpPr>
          <p:nvPr/>
        </p:nvCxnSpPr>
        <p:spPr>
          <a:xfrm flipH="1">
            <a:off x="133225" y="3429000"/>
            <a:ext cx="11717641"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80976C22-E888-03F9-CAA1-895381105911}"/>
              </a:ext>
            </a:extLst>
          </p:cNvPr>
          <p:cNvSpPr/>
          <p:nvPr/>
        </p:nvSpPr>
        <p:spPr>
          <a:xfrm>
            <a:off x="1760085" y="670856"/>
            <a:ext cx="1540267" cy="660050"/>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Function:</a:t>
            </a:r>
            <a:r>
              <a:rPr lang="en-US" sz="1000" dirty="0"/>
              <a:t> This product stores multiple different items in an organized matter.</a:t>
            </a:r>
            <a:endParaRPr lang="en-AE" sz="1000" dirty="0"/>
          </a:p>
        </p:txBody>
      </p:sp>
      <p:sp>
        <p:nvSpPr>
          <p:cNvPr id="12" name="Rectangle 11">
            <a:extLst>
              <a:ext uri="{FF2B5EF4-FFF2-40B4-BE49-F238E27FC236}">
                <a16:creationId xmlns:a16="http://schemas.microsoft.com/office/drawing/2014/main" id="{C59406C2-D79D-4BA0-2F9C-84953214161E}"/>
              </a:ext>
            </a:extLst>
          </p:cNvPr>
          <p:cNvSpPr/>
          <p:nvPr/>
        </p:nvSpPr>
        <p:spPr>
          <a:xfrm>
            <a:off x="5148945" y="987030"/>
            <a:ext cx="825671" cy="1862739"/>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Material</a:t>
            </a:r>
            <a:r>
              <a:rPr lang="en-US" sz="1000" dirty="0"/>
              <a:t>: It will be made of a range of different plastics that is durable and long-lasting </a:t>
            </a:r>
            <a:endParaRPr lang="en-AE" sz="1000" dirty="0"/>
          </a:p>
        </p:txBody>
      </p:sp>
      <p:sp>
        <p:nvSpPr>
          <p:cNvPr id="16" name="AutoShape 2" descr="ACCESS FM EXAMPLES">
            <a:extLst>
              <a:ext uri="{FF2B5EF4-FFF2-40B4-BE49-F238E27FC236}">
                <a16:creationId xmlns:a16="http://schemas.microsoft.com/office/drawing/2014/main" id="{F7512FA4-FB5E-0AE2-5CE3-C7C54BDB250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E"/>
          </a:p>
        </p:txBody>
      </p:sp>
      <p:sp>
        <p:nvSpPr>
          <p:cNvPr id="19" name="Rectangle 18">
            <a:extLst>
              <a:ext uri="{FF2B5EF4-FFF2-40B4-BE49-F238E27FC236}">
                <a16:creationId xmlns:a16="http://schemas.microsoft.com/office/drawing/2014/main" id="{28671985-61BC-F7B8-B142-B2948BF861C0}"/>
              </a:ext>
            </a:extLst>
          </p:cNvPr>
          <p:cNvSpPr/>
          <p:nvPr/>
        </p:nvSpPr>
        <p:spPr>
          <a:xfrm>
            <a:off x="3619994" y="5740227"/>
            <a:ext cx="1540267" cy="1129069"/>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Function</a:t>
            </a:r>
            <a:r>
              <a:rPr lang="en-US" sz="1000" dirty="0"/>
              <a:t>: This can store multiple items and organize your boat. It can hold multiple tools such as fishing hooks , a speaker and weights</a:t>
            </a:r>
            <a:endParaRPr lang="en-AE" sz="1000" dirty="0"/>
          </a:p>
        </p:txBody>
      </p:sp>
      <p:sp>
        <p:nvSpPr>
          <p:cNvPr id="20" name="Rectangle 19">
            <a:extLst>
              <a:ext uri="{FF2B5EF4-FFF2-40B4-BE49-F238E27FC236}">
                <a16:creationId xmlns:a16="http://schemas.microsoft.com/office/drawing/2014/main" id="{590CDFB6-9013-D98B-E5A0-7F499E1EC5E0}"/>
              </a:ext>
            </a:extLst>
          </p:cNvPr>
          <p:cNvSpPr/>
          <p:nvPr/>
        </p:nvSpPr>
        <p:spPr>
          <a:xfrm>
            <a:off x="28366" y="3500724"/>
            <a:ext cx="1540267" cy="501759"/>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Size</a:t>
            </a:r>
            <a:r>
              <a:rPr lang="en-US" sz="1000" dirty="0"/>
              <a:t>: They will be scaled to your boat and be around 60 cm</a:t>
            </a:r>
            <a:endParaRPr lang="en-AE" sz="1000" dirty="0"/>
          </a:p>
        </p:txBody>
      </p:sp>
      <p:sp>
        <p:nvSpPr>
          <p:cNvPr id="21" name="Rectangle 20">
            <a:extLst>
              <a:ext uri="{FF2B5EF4-FFF2-40B4-BE49-F238E27FC236}">
                <a16:creationId xmlns:a16="http://schemas.microsoft.com/office/drawing/2014/main" id="{53DEFDE6-D659-5E8B-B416-1539E69E8DD6}"/>
              </a:ext>
            </a:extLst>
          </p:cNvPr>
          <p:cNvSpPr/>
          <p:nvPr/>
        </p:nvSpPr>
        <p:spPr>
          <a:xfrm>
            <a:off x="3067651" y="3575372"/>
            <a:ext cx="1788618" cy="542213"/>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Material</a:t>
            </a:r>
            <a:r>
              <a:rPr lang="en-US" sz="1000" dirty="0"/>
              <a:t>: This will be from acrylic on the inside and wood on the outside</a:t>
            </a:r>
            <a:endParaRPr lang="en-AE" sz="1000" dirty="0"/>
          </a:p>
        </p:txBody>
      </p:sp>
      <p:sp>
        <p:nvSpPr>
          <p:cNvPr id="22" name="Rectangle 21">
            <a:extLst>
              <a:ext uri="{FF2B5EF4-FFF2-40B4-BE49-F238E27FC236}">
                <a16:creationId xmlns:a16="http://schemas.microsoft.com/office/drawing/2014/main" id="{BF70FAD8-EB7C-A13D-8542-37C46E3C4FB1}"/>
              </a:ext>
            </a:extLst>
          </p:cNvPr>
          <p:cNvSpPr/>
          <p:nvPr/>
        </p:nvSpPr>
        <p:spPr>
          <a:xfrm>
            <a:off x="1647886" y="6281730"/>
            <a:ext cx="1913762" cy="542214"/>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cost</a:t>
            </a:r>
            <a:r>
              <a:rPr lang="en-US" sz="1000" dirty="0"/>
              <a:t>: production cost is 45 </a:t>
            </a:r>
            <a:r>
              <a:rPr lang="en-US" sz="1000" dirty="0" err="1"/>
              <a:t>aed</a:t>
            </a:r>
            <a:r>
              <a:rPr lang="en-US" sz="1000" dirty="0"/>
              <a:t> and it is sold for 69 </a:t>
            </a:r>
            <a:r>
              <a:rPr lang="en-US" sz="1000" dirty="0" err="1"/>
              <a:t>aed</a:t>
            </a:r>
            <a:endParaRPr lang="en-AE" sz="1000" dirty="0"/>
          </a:p>
        </p:txBody>
      </p:sp>
      <p:sp>
        <p:nvSpPr>
          <p:cNvPr id="23" name="Rectangle 22">
            <a:extLst>
              <a:ext uri="{FF2B5EF4-FFF2-40B4-BE49-F238E27FC236}">
                <a16:creationId xmlns:a16="http://schemas.microsoft.com/office/drawing/2014/main" id="{2D2E2C47-0B0C-6A43-F048-6897DEE7B640}"/>
              </a:ext>
            </a:extLst>
          </p:cNvPr>
          <p:cNvSpPr/>
          <p:nvPr/>
        </p:nvSpPr>
        <p:spPr>
          <a:xfrm>
            <a:off x="28366" y="6189989"/>
            <a:ext cx="1540267" cy="660050"/>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Client</a:t>
            </a:r>
            <a:r>
              <a:rPr lang="en-US" sz="1000" dirty="0"/>
              <a:t>: mostly people between the age of 16-70 and who either own a boat or are often on boat</a:t>
            </a:r>
            <a:endParaRPr lang="en-AE" sz="1000" dirty="0"/>
          </a:p>
        </p:txBody>
      </p:sp>
      <p:sp>
        <p:nvSpPr>
          <p:cNvPr id="24" name="Rectangle 23">
            <a:extLst>
              <a:ext uri="{FF2B5EF4-FFF2-40B4-BE49-F238E27FC236}">
                <a16:creationId xmlns:a16="http://schemas.microsoft.com/office/drawing/2014/main" id="{1606894B-BC6F-9D3F-B6B2-FD59E1FF6FF3}"/>
              </a:ext>
            </a:extLst>
          </p:cNvPr>
          <p:cNvSpPr/>
          <p:nvPr/>
        </p:nvSpPr>
        <p:spPr>
          <a:xfrm>
            <a:off x="5010342" y="4122152"/>
            <a:ext cx="1148433" cy="849336"/>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Aesthetics</a:t>
            </a:r>
            <a:r>
              <a:rPr lang="en-US" sz="1000" dirty="0"/>
              <a:t>: this is in the shape of the owner boat and will fit the theme</a:t>
            </a:r>
            <a:endParaRPr lang="en-AE" sz="1000" dirty="0"/>
          </a:p>
        </p:txBody>
      </p:sp>
      <p:sp>
        <p:nvSpPr>
          <p:cNvPr id="27" name="Rectangle 26">
            <a:extLst>
              <a:ext uri="{FF2B5EF4-FFF2-40B4-BE49-F238E27FC236}">
                <a16:creationId xmlns:a16="http://schemas.microsoft.com/office/drawing/2014/main" id="{72679FC5-477B-041D-867F-A6450C7564E4}"/>
              </a:ext>
            </a:extLst>
          </p:cNvPr>
          <p:cNvSpPr/>
          <p:nvPr/>
        </p:nvSpPr>
        <p:spPr>
          <a:xfrm>
            <a:off x="9610566" y="58459"/>
            <a:ext cx="1540267" cy="660050"/>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Function</a:t>
            </a:r>
            <a:r>
              <a:rPr lang="en-US" sz="1000" dirty="0"/>
              <a:t>: this can hold multiple items and hold fishing gear</a:t>
            </a:r>
            <a:endParaRPr lang="en-AE" sz="1000" dirty="0"/>
          </a:p>
        </p:txBody>
      </p:sp>
      <p:sp>
        <p:nvSpPr>
          <p:cNvPr id="29" name="Rectangle 28">
            <a:extLst>
              <a:ext uri="{FF2B5EF4-FFF2-40B4-BE49-F238E27FC236}">
                <a16:creationId xmlns:a16="http://schemas.microsoft.com/office/drawing/2014/main" id="{41186424-32F7-B337-85E2-7C775F234C6E}"/>
              </a:ext>
            </a:extLst>
          </p:cNvPr>
          <p:cNvSpPr/>
          <p:nvPr/>
        </p:nvSpPr>
        <p:spPr>
          <a:xfrm>
            <a:off x="11082746" y="1567414"/>
            <a:ext cx="843189" cy="1267523"/>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Material</a:t>
            </a:r>
            <a:r>
              <a:rPr lang="en-US" sz="1000" dirty="0"/>
              <a:t>: this will be made out of carbon </a:t>
            </a:r>
            <a:r>
              <a:rPr lang="en-US" sz="1000" dirty="0" err="1"/>
              <a:t>fibre</a:t>
            </a:r>
            <a:r>
              <a:rPr lang="en-US" sz="1000" dirty="0"/>
              <a:t> and plastic</a:t>
            </a:r>
            <a:endParaRPr lang="en-AE" sz="1000" dirty="0"/>
          </a:p>
        </p:txBody>
      </p:sp>
      <p:sp>
        <p:nvSpPr>
          <p:cNvPr id="30" name="Rectangle 29">
            <a:extLst>
              <a:ext uri="{FF2B5EF4-FFF2-40B4-BE49-F238E27FC236}">
                <a16:creationId xmlns:a16="http://schemas.microsoft.com/office/drawing/2014/main" id="{D9624CC3-C4F0-5BAA-8726-2ECCF0993A73}"/>
              </a:ext>
            </a:extLst>
          </p:cNvPr>
          <p:cNvSpPr/>
          <p:nvPr/>
        </p:nvSpPr>
        <p:spPr>
          <a:xfrm>
            <a:off x="9576580" y="2941326"/>
            <a:ext cx="2459944" cy="481858"/>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cost</a:t>
            </a:r>
            <a:r>
              <a:rPr lang="en-US" sz="1000" dirty="0"/>
              <a:t>: production cost is 29 </a:t>
            </a:r>
            <a:r>
              <a:rPr lang="en-US" sz="1000" dirty="0" err="1"/>
              <a:t>aed</a:t>
            </a:r>
            <a:r>
              <a:rPr lang="en-US" sz="1000" dirty="0"/>
              <a:t> and it is sold for 40 </a:t>
            </a:r>
            <a:r>
              <a:rPr lang="en-US" sz="1000" dirty="0" err="1"/>
              <a:t>aed</a:t>
            </a:r>
            <a:endParaRPr lang="en-AE" sz="1000" dirty="0"/>
          </a:p>
          <a:p>
            <a:endParaRPr lang="en-AE" sz="1000" dirty="0"/>
          </a:p>
        </p:txBody>
      </p:sp>
      <p:sp>
        <p:nvSpPr>
          <p:cNvPr id="31" name="Rectangle 30">
            <a:extLst>
              <a:ext uri="{FF2B5EF4-FFF2-40B4-BE49-F238E27FC236}">
                <a16:creationId xmlns:a16="http://schemas.microsoft.com/office/drawing/2014/main" id="{3A16BCD4-CBCD-D5BD-62CA-9B0272954A48}"/>
              </a:ext>
            </a:extLst>
          </p:cNvPr>
          <p:cNvSpPr/>
          <p:nvPr/>
        </p:nvSpPr>
        <p:spPr>
          <a:xfrm>
            <a:off x="6224920" y="2458219"/>
            <a:ext cx="2336179" cy="493916"/>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Client</a:t>
            </a:r>
            <a:r>
              <a:rPr lang="en-US" sz="1000" dirty="0"/>
              <a:t>: mostly people between the age of 16-70 and who either own a boat or are often on boat</a:t>
            </a:r>
            <a:endParaRPr lang="en-AE" sz="1000" dirty="0"/>
          </a:p>
        </p:txBody>
      </p:sp>
      <p:sp>
        <p:nvSpPr>
          <p:cNvPr id="32" name="Rectangle 31">
            <a:extLst>
              <a:ext uri="{FF2B5EF4-FFF2-40B4-BE49-F238E27FC236}">
                <a16:creationId xmlns:a16="http://schemas.microsoft.com/office/drawing/2014/main" id="{65A1C37B-0EEE-4678-EEF1-3B9631D23918}"/>
              </a:ext>
            </a:extLst>
          </p:cNvPr>
          <p:cNvSpPr/>
          <p:nvPr/>
        </p:nvSpPr>
        <p:spPr>
          <a:xfrm>
            <a:off x="6176227" y="3073618"/>
            <a:ext cx="2862727" cy="296159"/>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Aesthetics</a:t>
            </a:r>
            <a:r>
              <a:rPr lang="en-US" sz="1000" dirty="0"/>
              <a:t>: this is in the shape of a fishing rod and comes in a range of </a:t>
            </a:r>
            <a:r>
              <a:rPr lang="en-US" sz="1000" dirty="0" err="1"/>
              <a:t>colours</a:t>
            </a:r>
            <a:endParaRPr lang="en-AE" sz="1000" dirty="0"/>
          </a:p>
        </p:txBody>
      </p:sp>
      <p:sp>
        <p:nvSpPr>
          <p:cNvPr id="35" name="Rectangle 34">
            <a:extLst>
              <a:ext uri="{FF2B5EF4-FFF2-40B4-BE49-F238E27FC236}">
                <a16:creationId xmlns:a16="http://schemas.microsoft.com/office/drawing/2014/main" id="{4DEDF73F-38FA-E558-B1B0-1DDCB0F2333D}"/>
              </a:ext>
            </a:extLst>
          </p:cNvPr>
          <p:cNvSpPr/>
          <p:nvPr/>
        </p:nvSpPr>
        <p:spPr>
          <a:xfrm>
            <a:off x="6933370" y="3511120"/>
            <a:ext cx="1540267" cy="660050"/>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Function</a:t>
            </a:r>
            <a:r>
              <a:rPr lang="en-US" sz="1000" dirty="0"/>
              <a:t>: this can store many items in the nets of the product</a:t>
            </a:r>
            <a:endParaRPr lang="en-AE" sz="1000" dirty="0"/>
          </a:p>
        </p:txBody>
      </p:sp>
      <p:sp>
        <p:nvSpPr>
          <p:cNvPr id="36" name="Rectangle 35">
            <a:extLst>
              <a:ext uri="{FF2B5EF4-FFF2-40B4-BE49-F238E27FC236}">
                <a16:creationId xmlns:a16="http://schemas.microsoft.com/office/drawing/2014/main" id="{B1468742-B28D-47CA-D5BE-8D65F6DE8730}"/>
              </a:ext>
            </a:extLst>
          </p:cNvPr>
          <p:cNvSpPr/>
          <p:nvPr/>
        </p:nvSpPr>
        <p:spPr>
          <a:xfrm>
            <a:off x="8516950" y="3511300"/>
            <a:ext cx="1540267" cy="660050"/>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dirty="0"/>
              <a:t> </a:t>
            </a:r>
            <a:r>
              <a:rPr lang="en-US" sz="1000" b="1" dirty="0"/>
              <a:t>Size</a:t>
            </a:r>
            <a:r>
              <a:rPr lang="en-US" sz="1000" dirty="0"/>
              <a:t>: this product is big enough to store a lot of items but wont get into your way. </a:t>
            </a:r>
            <a:endParaRPr lang="en-AE" sz="1000" dirty="0"/>
          </a:p>
        </p:txBody>
      </p:sp>
      <p:sp>
        <p:nvSpPr>
          <p:cNvPr id="37" name="Rectangle 36">
            <a:extLst>
              <a:ext uri="{FF2B5EF4-FFF2-40B4-BE49-F238E27FC236}">
                <a16:creationId xmlns:a16="http://schemas.microsoft.com/office/drawing/2014/main" id="{AF3D8D32-DF11-1000-04EF-5727D7CFAA91}"/>
              </a:ext>
            </a:extLst>
          </p:cNvPr>
          <p:cNvSpPr/>
          <p:nvPr/>
        </p:nvSpPr>
        <p:spPr>
          <a:xfrm>
            <a:off x="10181267" y="3511120"/>
            <a:ext cx="1540267" cy="660050"/>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dirty="0"/>
              <a:t>Material: this will be made out of recycled fishing nets and various plastics</a:t>
            </a:r>
            <a:endParaRPr lang="en-AE" sz="1000" dirty="0"/>
          </a:p>
        </p:txBody>
      </p:sp>
      <p:sp>
        <p:nvSpPr>
          <p:cNvPr id="38" name="Rectangle 37">
            <a:extLst>
              <a:ext uri="{FF2B5EF4-FFF2-40B4-BE49-F238E27FC236}">
                <a16:creationId xmlns:a16="http://schemas.microsoft.com/office/drawing/2014/main" id="{327C05BA-30E9-C050-AE3C-F284055CCDE4}"/>
              </a:ext>
            </a:extLst>
          </p:cNvPr>
          <p:cNvSpPr/>
          <p:nvPr/>
        </p:nvSpPr>
        <p:spPr>
          <a:xfrm>
            <a:off x="9287083" y="6090183"/>
            <a:ext cx="1540267" cy="660050"/>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Cost</a:t>
            </a:r>
            <a:r>
              <a:rPr lang="en-US" sz="1000" dirty="0"/>
              <a:t>: cost production cost is 45 </a:t>
            </a:r>
            <a:r>
              <a:rPr lang="en-US" sz="1000" dirty="0" err="1"/>
              <a:t>aed</a:t>
            </a:r>
            <a:r>
              <a:rPr lang="en-US" sz="1000" dirty="0"/>
              <a:t> and it is sold for 69 </a:t>
            </a:r>
            <a:r>
              <a:rPr lang="en-US" sz="1000" dirty="0" err="1"/>
              <a:t>aed</a:t>
            </a:r>
            <a:endParaRPr lang="en-AE" sz="1000" dirty="0"/>
          </a:p>
          <a:p>
            <a:endParaRPr lang="en-AE" sz="1000" dirty="0"/>
          </a:p>
        </p:txBody>
      </p:sp>
      <p:sp>
        <p:nvSpPr>
          <p:cNvPr id="39" name="Rectangle 38">
            <a:extLst>
              <a:ext uri="{FF2B5EF4-FFF2-40B4-BE49-F238E27FC236}">
                <a16:creationId xmlns:a16="http://schemas.microsoft.com/office/drawing/2014/main" id="{65D48992-1628-E3A1-5C2E-E27CFB4D06D4}"/>
              </a:ext>
            </a:extLst>
          </p:cNvPr>
          <p:cNvSpPr/>
          <p:nvPr/>
        </p:nvSpPr>
        <p:spPr>
          <a:xfrm>
            <a:off x="7564064" y="6126160"/>
            <a:ext cx="1540267" cy="660050"/>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Client</a:t>
            </a:r>
            <a:r>
              <a:rPr lang="en-US" sz="1000" dirty="0"/>
              <a:t>: mostly people between the age of 16-70 and who either own a boat or are often on boat</a:t>
            </a:r>
            <a:endParaRPr lang="en-AE" sz="1000" dirty="0"/>
          </a:p>
        </p:txBody>
      </p:sp>
      <p:sp>
        <p:nvSpPr>
          <p:cNvPr id="40" name="Rectangle 39">
            <a:extLst>
              <a:ext uri="{FF2B5EF4-FFF2-40B4-BE49-F238E27FC236}">
                <a16:creationId xmlns:a16="http://schemas.microsoft.com/office/drawing/2014/main" id="{7DB6593D-CE7A-1922-C994-688DDBF17D4D}"/>
              </a:ext>
            </a:extLst>
          </p:cNvPr>
          <p:cNvSpPr/>
          <p:nvPr/>
        </p:nvSpPr>
        <p:spPr>
          <a:xfrm>
            <a:off x="6239605" y="4319189"/>
            <a:ext cx="1289807" cy="873002"/>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Aesthetics</a:t>
            </a:r>
            <a:r>
              <a:rPr lang="en-US" sz="1000" dirty="0"/>
              <a:t>: this looks like fishing nets and are durable and long lasting </a:t>
            </a:r>
            <a:endParaRPr lang="en-AE" sz="1000" dirty="0"/>
          </a:p>
        </p:txBody>
      </p:sp>
      <p:pic>
        <p:nvPicPr>
          <p:cNvPr id="45" name="Picture 44">
            <a:extLst>
              <a:ext uri="{FF2B5EF4-FFF2-40B4-BE49-F238E27FC236}">
                <a16:creationId xmlns:a16="http://schemas.microsoft.com/office/drawing/2014/main" id="{5BF96FB1-47F8-9678-38FF-4F3377F4776A}"/>
              </a:ext>
            </a:extLst>
          </p:cNvPr>
          <p:cNvPicPr>
            <a:picLocks noChangeAspect="1"/>
          </p:cNvPicPr>
          <p:nvPr/>
        </p:nvPicPr>
        <p:blipFill>
          <a:blip r:embed="rId10"/>
          <a:stretch>
            <a:fillRect/>
          </a:stretch>
        </p:blipFill>
        <p:spPr>
          <a:xfrm>
            <a:off x="5163578" y="88810"/>
            <a:ext cx="812094" cy="818880"/>
          </a:xfrm>
          <a:prstGeom prst="rect">
            <a:avLst/>
          </a:prstGeom>
        </p:spPr>
      </p:pic>
      <p:pic>
        <p:nvPicPr>
          <p:cNvPr id="47" name="Picture 46">
            <a:extLst>
              <a:ext uri="{FF2B5EF4-FFF2-40B4-BE49-F238E27FC236}">
                <a16:creationId xmlns:a16="http://schemas.microsoft.com/office/drawing/2014/main" id="{63A401BB-D1BE-FFC4-AB88-5ECD2043E9ED}"/>
              </a:ext>
            </a:extLst>
          </p:cNvPr>
          <p:cNvPicPr>
            <a:picLocks noChangeAspect="1"/>
          </p:cNvPicPr>
          <p:nvPr/>
        </p:nvPicPr>
        <p:blipFill rotWithShape="1">
          <a:blip r:embed="rId11"/>
          <a:srcRect t="5618"/>
          <a:stretch/>
        </p:blipFill>
        <p:spPr>
          <a:xfrm rot="5400000">
            <a:off x="11325177" y="258405"/>
            <a:ext cx="979457" cy="579568"/>
          </a:xfrm>
          <a:prstGeom prst="rect">
            <a:avLst/>
          </a:prstGeom>
        </p:spPr>
      </p:pic>
      <p:pic>
        <p:nvPicPr>
          <p:cNvPr id="49" name="Picture 48">
            <a:extLst>
              <a:ext uri="{FF2B5EF4-FFF2-40B4-BE49-F238E27FC236}">
                <a16:creationId xmlns:a16="http://schemas.microsoft.com/office/drawing/2014/main" id="{391DBC96-2EDE-01BA-DD21-C544606CCFD6}"/>
              </a:ext>
            </a:extLst>
          </p:cNvPr>
          <p:cNvPicPr>
            <a:picLocks noChangeAspect="1"/>
          </p:cNvPicPr>
          <p:nvPr/>
        </p:nvPicPr>
        <p:blipFill>
          <a:blip r:embed="rId12"/>
          <a:stretch>
            <a:fillRect/>
          </a:stretch>
        </p:blipFill>
        <p:spPr>
          <a:xfrm>
            <a:off x="4942655" y="3487084"/>
            <a:ext cx="1115832" cy="586632"/>
          </a:xfrm>
          <a:prstGeom prst="rect">
            <a:avLst/>
          </a:prstGeom>
        </p:spPr>
      </p:pic>
      <p:pic>
        <p:nvPicPr>
          <p:cNvPr id="51" name="Picture 50">
            <a:extLst>
              <a:ext uri="{FF2B5EF4-FFF2-40B4-BE49-F238E27FC236}">
                <a16:creationId xmlns:a16="http://schemas.microsoft.com/office/drawing/2014/main" id="{9444CAD4-71BE-F9DE-F02D-6A4940592418}"/>
              </a:ext>
            </a:extLst>
          </p:cNvPr>
          <p:cNvPicPr>
            <a:picLocks noChangeAspect="1"/>
          </p:cNvPicPr>
          <p:nvPr/>
        </p:nvPicPr>
        <p:blipFill rotWithShape="1">
          <a:blip r:embed="rId13"/>
          <a:srcRect t="18290"/>
          <a:stretch/>
        </p:blipFill>
        <p:spPr>
          <a:xfrm>
            <a:off x="6185817" y="3492000"/>
            <a:ext cx="708006" cy="668631"/>
          </a:xfrm>
          <a:prstGeom prst="rect">
            <a:avLst/>
          </a:prstGeom>
        </p:spPr>
      </p:pic>
      <p:sp>
        <p:nvSpPr>
          <p:cNvPr id="28" name="Rectangle 27">
            <a:extLst>
              <a:ext uri="{FF2B5EF4-FFF2-40B4-BE49-F238E27FC236}">
                <a16:creationId xmlns:a16="http://schemas.microsoft.com/office/drawing/2014/main" id="{C03D2745-0D2F-5B08-0E67-C9AEB5FAC0A3}"/>
              </a:ext>
            </a:extLst>
          </p:cNvPr>
          <p:cNvSpPr/>
          <p:nvPr/>
        </p:nvSpPr>
        <p:spPr>
          <a:xfrm>
            <a:off x="9610566" y="767817"/>
            <a:ext cx="1540267" cy="660050"/>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Size</a:t>
            </a:r>
            <a:r>
              <a:rPr lang="en-US" sz="1000" dirty="0"/>
              <a:t>: this will be although not wide very tall but short enough so you can reach the top </a:t>
            </a:r>
            <a:endParaRPr lang="en-AE" sz="1000" dirty="0"/>
          </a:p>
        </p:txBody>
      </p:sp>
      <p:sp>
        <p:nvSpPr>
          <p:cNvPr id="11" name="Rectangle 10">
            <a:extLst>
              <a:ext uri="{FF2B5EF4-FFF2-40B4-BE49-F238E27FC236}">
                <a16:creationId xmlns:a16="http://schemas.microsoft.com/office/drawing/2014/main" id="{B76193FD-3754-D39D-CE2D-4D654006F7C2}"/>
              </a:ext>
            </a:extLst>
          </p:cNvPr>
          <p:cNvSpPr/>
          <p:nvPr/>
        </p:nvSpPr>
        <p:spPr>
          <a:xfrm>
            <a:off x="3358374" y="731879"/>
            <a:ext cx="1540267" cy="660050"/>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Size</a:t>
            </a:r>
            <a:r>
              <a:rPr lang="en-US" sz="1000" dirty="0"/>
              <a:t>: this product is big enough to store a lot of items but wont get into your way. </a:t>
            </a:r>
            <a:endParaRPr lang="en-AE" sz="1000" dirty="0"/>
          </a:p>
        </p:txBody>
      </p:sp>
      <p:sp>
        <p:nvSpPr>
          <p:cNvPr id="13" name="Rectangle 12">
            <a:extLst>
              <a:ext uri="{FF2B5EF4-FFF2-40B4-BE49-F238E27FC236}">
                <a16:creationId xmlns:a16="http://schemas.microsoft.com/office/drawing/2014/main" id="{CD3866CD-BF89-3D9A-87AD-53EE4F81C2F2}"/>
              </a:ext>
            </a:extLst>
          </p:cNvPr>
          <p:cNvSpPr/>
          <p:nvPr/>
        </p:nvSpPr>
        <p:spPr>
          <a:xfrm>
            <a:off x="1715579" y="2724055"/>
            <a:ext cx="1540267" cy="660050"/>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Cost</a:t>
            </a:r>
            <a:r>
              <a:rPr lang="en-US" sz="1000" dirty="0"/>
              <a:t>: This product costs 12 dirhams to manufacture and is sold at a price of 25 dirhams</a:t>
            </a:r>
            <a:endParaRPr lang="en-AE" sz="1000" dirty="0"/>
          </a:p>
        </p:txBody>
      </p:sp>
      <p:sp>
        <p:nvSpPr>
          <p:cNvPr id="14" name="Rectangle 13">
            <a:extLst>
              <a:ext uri="{FF2B5EF4-FFF2-40B4-BE49-F238E27FC236}">
                <a16:creationId xmlns:a16="http://schemas.microsoft.com/office/drawing/2014/main" id="{24B2C69F-E9E4-B10D-558E-419BA80C89E9}"/>
              </a:ext>
            </a:extLst>
          </p:cNvPr>
          <p:cNvSpPr/>
          <p:nvPr/>
        </p:nvSpPr>
        <p:spPr>
          <a:xfrm>
            <a:off x="111666" y="1924159"/>
            <a:ext cx="1540267" cy="660050"/>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Client</a:t>
            </a:r>
            <a:r>
              <a:rPr lang="en-US" sz="1000" dirty="0"/>
              <a:t>: mostly people between the age of 16-70 and who either own a boat or are often on boat</a:t>
            </a:r>
            <a:endParaRPr lang="en-AE" sz="1000" dirty="0"/>
          </a:p>
        </p:txBody>
      </p:sp>
      <p:sp>
        <p:nvSpPr>
          <p:cNvPr id="15" name="Rectangle 14">
            <a:extLst>
              <a:ext uri="{FF2B5EF4-FFF2-40B4-BE49-F238E27FC236}">
                <a16:creationId xmlns:a16="http://schemas.microsoft.com/office/drawing/2014/main" id="{EA003064-2D79-791F-8369-986BFDD33B8F}"/>
              </a:ext>
            </a:extLst>
          </p:cNvPr>
          <p:cNvSpPr/>
          <p:nvPr/>
        </p:nvSpPr>
        <p:spPr>
          <a:xfrm>
            <a:off x="126976" y="2690597"/>
            <a:ext cx="1540267" cy="660050"/>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Aesthetics: </a:t>
            </a:r>
            <a:r>
              <a:rPr lang="en-US" sz="1000" dirty="0"/>
              <a:t>This product is in a sleek cuboid shape with a range of </a:t>
            </a:r>
            <a:r>
              <a:rPr lang="en-US" sz="1000" dirty="0" err="1"/>
              <a:t>colours</a:t>
            </a:r>
            <a:r>
              <a:rPr lang="en-US" sz="1000" dirty="0"/>
              <a:t>.</a:t>
            </a:r>
            <a:endParaRPr lang="en-AE" sz="1000" dirty="0"/>
          </a:p>
        </p:txBody>
      </p:sp>
      <p:sp>
        <p:nvSpPr>
          <p:cNvPr id="18" name="Rectangle 17">
            <a:extLst>
              <a:ext uri="{FF2B5EF4-FFF2-40B4-BE49-F238E27FC236}">
                <a16:creationId xmlns:a16="http://schemas.microsoft.com/office/drawing/2014/main" id="{5A922ADA-CF87-2811-687D-8E93AA87E617}"/>
              </a:ext>
            </a:extLst>
          </p:cNvPr>
          <p:cNvSpPr/>
          <p:nvPr/>
        </p:nvSpPr>
        <p:spPr>
          <a:xfrm>
            <a:off x="3441504" y="2888534"/>
            <a:ext cx="2221835" cy="506114"/>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900" b="1" dirty="0"/>
              <a:t>Safety:</a:t>
            </a:r>
            <a:r>
              <a:rPr lang="en-US" sz="900" dirty="0"/>
              <a:t> I believe this product is very safe as it is held very securely in place and all items will be clipped on or slotted in.</a:t>
            </a:r>
            <a:endParaRPr lang="en-AE" sz="900" dirty="0"/>
          </a:p>
        </p:txBody>
      </p:sp>
      <p:sp>
        <p:nvSpPr>
          <p:cNvPr id="25" name="Rectangle 24">
            <a:extLst>
              <a:ext uri="{FF2B5EF4-FFF2-40B4-BE49-F238E27FC236}">
                <a16:creationId xmlns:a16="http://schemas.microsoft.com/office/drawing/2014/main" id="{18498B32-8AAE-8B76-2487-63134C3F55DE}"/>
              </a:ext>
            </a:extLst>
          </p:cNvPr>
          <p:cNvSpPr/>
          <p:nvPr/>
        </p:nvSpPr>
        <p:spPr>
          <a:xfrm>
            <a:off x="76222" y="4117585"/>
            <a:ext cx="1167508" cy="1917904"/>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Safety: </a:t>
            </a:r>
            <a:r>
              <a:rPr lang="en-US" sz="1000" dirty="0"/>
              <a:t>I would say this product is very safe as it will never fall out of place and although it is made from wood you will be safe from getting splinters as it has been sanded and polished.</a:t>
            </a:r>
            <a:endParaRPr lang="en-AE" sz="1000" dirty="0"/>
          </a:p>
        </p:txBody>
      </p:sp>
      <p:sp>
        <p:nvSpPr>
          <p:cNvPr id="26" name="Rectangle 25">
            <a:extLst>
              <a:ext uri="{FF2B5EF4-FFF2-40B4-BE49-F238E27FC236}">
                <a16:creationId xmlns:a16="http://schemas.microsoft.com/office/drawing/2014/main" id="{5D949F6B-B467-7520-42C7-A005C3E82BBC}"/>
              </a:ext>
            </a:extLst>
          </p:cNvPr>
          <p:cNvSpPr/>
          <p:nvPr/>
        </p:nvSpPr>
        <p:spPr>
          <a:xfrm>
            <a:off x="6307378" y="5278451"/>
            <a:ext cx="1167508" cy="1484522"/>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Safety:</a:t>
            </a:r>
            <a:r>
              <a:rPr lang="en-US" sz="1000" dirty="0"/>
              <a:t> this product is very safe as it will never fall of its door that its attached to and is made from shatter proof materials</a:t>
            </a:r>
            <a:endParaRPr lang="en-AE" sz="1000" dirty="0"/>
          </a:p>
        </p:txBody>
      </p:sp>
      <p:sp>
        <p:nvSpPr>
          <p:cNvPr id="33" name="Rectangle 32">
            <a:extLst>
              <a:ext uri="{FF2B5EF4-FFF2-40B4-BE49-F238E27FC236}">
                <a16:creationId xmlns:a16="http://schemas.microsoft.com/office/drawing/2014/main" id="{7E3D9018-06B9-7CB4-CA74-F85CAF95F864}"/>
              </a:ext>
            </a:extLst>
          </p:cNvPr>
          <p:cNvSpPr/>
          <p:nvPr/>
        </p:nvSpPr>
        <p:spPr>
          <a:xfrm>
            <a:off x="7515440" y="835797"/>
            <a:ext cx="1045659" cy="1607858"/>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Safety: </a:t>
            </a:r>
            <a:r>
              <a:rPr lang="en-US" sz="1000" dirty="0"/>
              <a:t>This product is very safe because it is securely held in the fishing rod slots on boats and has multiple clip on rings for tools. </a:t>
            </a:r>
            <a:endParaRPr lang="en-AE" sz="1000" dirty="0"/>
          </a:p>
        </p:txBody>
      </p:sp>
      <p:sp>
        <p:nvSpPr>
          <p:cNvPr id="34" name="Rectangle 33">
            <a:extLst>
              <a:ext uri="{FF2B5EF4-FFF2-40B4-BE49-F238E27FC236}">
                <a16:creationId xmlns:a16="http://schemas.microsoft.com/office/drawing/2014/main" id="{3FB51A94-E3F8-E404-DEB6-CBBC386F0448}"/>
              </a:ext>
            </a:extLst>
          </p:cNvPr>
          <p:cNvSpPr/>
          <p:nvPr/>
        </p:nvSpPr>
        <p:spPr>
          <a:xfrm>
            <a:off x="2874008" y="34053"/>
            <a:ext cx="2242134" cy="627800"/>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Customer feedback: </a:t>
            </a:r>
            <a:r>
              <a:rPr lang="en-US" sz="1000" dirty="0"/>
              <a:t>I really like the product I like how its positioned and secured on the boat and I like how items can be clipped on easily</a:t>
            </a:r>
            <a:endParaRPr lang="en-AE" sz="1000" dirty="0"/>
          </a:p>
        </p:txBody>
      </p:sp>
      <p:sp>
        <p:nvSpPr>
          <p:cNvPr id="41" name="Rectangle 40">
            <a:extLst>
              <a:ext uri="{FF2B5EF4-FFF2-40B4-BE49-F238E27FC236}">
                <a16:creationId xmlns:a16="http://schemas.microsoft.com/office/drawing/2014/main" id="{ED86D90A-AC4C-6809-C330-5065531D761B}"/>
              </a:ext>
            </a:extLst>
          </p:cNvPr>
          <p:cNvSpPr/>
          <p:nvPr/>
        </p:nvSpPr>
        <p:spPr>
          <a:xfrm>
            <a:off x="10996126" y="5590628"/>
            <a:ext cx="1167508" cy="1135513"/>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Customer feedback: </a:t>
            </a:r>
            <a:r>
              <a:rPr lang="en-US" sz="1000" dirty="0"/>
              <a:t>This product fit the aesthetic of my boat perfectly and I 100% recommend it</a:t>
            </a:r>
            <a:endParaRPr lang="en-AE" sz="1000" dirty="0"/>
          </a:p>
        </p:txBody>
      </p:sp>
      <p:sp>
        <p:nvSpPr>
          <p:cNvPr id="42" name="Rectangle 41">
            <a:extLst>
              <a:ext uri="{FF2B5EF4-FFF2-40B4-BE49-F238E27FC236}">
                <a16:creationId xmlns:a16="http://schemas.microsoft.com/office/drawing/2014/main" id="{8CBC6458-CCFD-7396-E631-F183B24DD643}"/>
              </a:ext>
            </a:extLst>
          </p:cNvPr>
          <p:cNvSpPr/>
          <p:nvPr/>
        </p:nvSpPr>
        <p:spPr>
          <a:xfrm>
            <a:off x="7457040" y="71790"/>
            <a:ext cx="2027148" cy="732997"/>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Customer</a:t>
            </a:r>
            <a:r>
              <a:rPr lang="en-US" sz="1000" dirty="0"/>
              <a:t> </a:t>
            </a:r>
            <a:r>
              <a:rPr lang="en-US" sz="1000" b="1" dirty="0"/>
              <a:t>feedback: </a:t>
            </a:r>
            <a:r>
              <a:rPr lang="en-US" sz="1000" dirty="0"/>
              <a:t>This product is super useful and practical and is in my opinion a must have for all fishermen</a:t>
            </a:r>
            <a:endParaRPr lang="en-AE" sz="1000" dirty="0"/>
          </a:p>
        </p:txBody>
      </p:sp>
      <p:sp>
        <p:nvSpPr>
          <p:cNvPr id="43" name="Rectangle 42">
            <a:extLst>
              <a:ext uri="{FF2B5EF4-FFF2-40B4-BE49-F238E27FC236}">
                <a16:creationId xmlns:a16="http://schemas.microsoft.com/office/drawing/2014/main" id="{991CA74C-8327-FE9E-AC3E-A7E22A21EFC2}"/>
              </a:ext>
            </a:extLst>
          </p:cNvPr>
          <p:cNvSpPr/>
          <p:nvPr/>
        </p:nvSpPr>
        <p:spPr>
          <a:xfrm>
            <a:off x="5134422" y="5278451"/>
            <a:ext cx="1069627" cy="1559235"/>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Customer feedback: </a:t>
            </a:r>
            <a:r>
              <a:rPr lang="en-US" sz="1000" dirty="0"/>
              <a:t>I genuinely could not live without this product it is a perfect 10/10 and I have no regrets paying the price.</a:t>
            </a:r>
            <a:endParaRPr lang="en-AE" sz="1000" dirty="0"/>
          </a:p>
        </p:txBody>
      </p:sp>
      <p:pic>
        <p:nvPicPr>
          <p:cNvPr id="50" name="Picture 49">
            <a:extLst>
              <a:ext uri="{FF2B5EF4-FFF2-40B4-BE49-F238E27FC236}">
                <a16:creationId xmlns:a16="http://schemas.microsoft.com/office/drawing/2014/main" id="{75A4C57E-A6CD-B4DB-89A2-A6E156DF09E3}"/>
              </a:ext>
            </a:extLst>
          </p:cNvPr>
          <p:cNvPicPr>
            <a:picLocks noChangeAspect="1"/>
          </p:cNvPicPr>
          <p:nvPr/>
        </p:nvPicPr>
        <p:blipFill>
          <a:blip r:embed="rId14"/>
          <a:stretch>
            <a:fillRect/>
          </a:stretch>
        </p:blipFill>
        <p:spPr>
          <a:xfrm>
            <a:off x="1702858" y="3501015"/>
            <a:ext cx="1250811" cy="887974"/>
          </a:xfrm>
          <a:prstGeom prst="rect">
            <a:avLst/>
          </a:prstGeom>
        </p:spPr>
      </p:pic>
      <p:pic>
        <p:nvPicPr>
          <p:cNvPr id="53" name="Picture 52">
            <a:extLst>
              <a:ext uri="{FF2B5EF4-FFF2-40B4-BE49-F238E27FC236}">
                <a16:creationId xmlns:a16="http://schemas.microsoft.com/office/drawing/2014/main" id="{63D62337-F3AA-3B4D-48C4-FEC62D0FB04E}"/>
              </a:ext>
            </a:extLst>
          </p:cNvPr>
          <p:cNvPicPr>
            <a:picLocks noChangeAspect="1"/>
          </p:cNvPicPr>
          <p:nvPr/>
        </p:nvPicPr>
        <p:blipFill>
          <a:blip r:embed="rId15"/>
          <a:stretch>
            <a:fillRect/>
          </a:stretch>
        </p:blipFill>
        <p:spPr>
          <a:xfrm>
            <a:off x="3255772" y="4319189"/>
            <a:ext cx="1661382" cy="1390501"/>
          </a:xfrm>
          <a:prstGeom prst="rect">
            <a:avLst/>
          </a:prstGeom>
        </p:spPr>
      </p:pic>
      <p:pic>
        <p:nvPicPr>
          <p:cNvPr id="55" name="Picture 54">
            <a:extLst>
              <a:ext uri="{FF2B5EF4-FFF2-40B4-BE49-F238E27FC236}">
                <a16:creationId xmlns:a16="http://schemas.microsoft.com/office/drawing/2014/main" id="{E3B2A314-15B2-DB32-AD25-580C295B5C71}"/>
              </a:ext>
            </a:extLst>
          </p:cNvPr>
          <p:cNvPicPr>
            <a:picLocks noChangeAspect="1"/>
          </p:cNvPicPr>
          <p:nvPr/>
        </p:nvPicPr>
        <p:blipFill>
          <a:blip r:embed="rId16"/>
          <a:stretch>
            <a:fillRect/>
          </a:stretch>
        </p:blipFill>
        <p:spPr>
          <a:xfrm>
            <a:off x="9382848" y="4319189"/>
            <a:ext cx="1328135" cy="1604603"/>
          </a:xfrm>
          <a:prstGeom prst="rect">
            <a:avLst/>
          </a:prstGeom>
        </p:spPr>
      </p:pic>
      <p:pic>
        <p:nvPicPr>
          <p:cNvPr id="57" name="Picture 56">
            <a:extLst>
              <a:ext uri="{FF2B5EF4-FFF2-40B4-BE49-F238E27FC236}">
                <a16:creationId xmlns:a16="http://schemas.microsoft.com/office/drawing/2014/main" id="{82C43E64-7441-4BBC-0A53-67143FAA1459}"/>
              </a:ext>
            </a:extLst>
          </p:cNvPr>
          <p:cNvPicPr>
            <a:picLocks noChangeAspect="1"/>
          </p:cNvPicPr>
          <p:nvPr/>
        </p:nvPicPr>
        <p:blipFill>
          <a:blip r:embed="rId17"/>
          <a:stretch>
            <a:fillRect/>
          </a:stretch>
        </p:blipFill>
        <p:spPr>
          <a:xfrm>
            <a:off x="10674839" y="4303720"/>
            <a:ext cx="1251096" cy="1135512"/>
          </a:xfrm>
          <a:prstGeom prst="rect">
            <a:avLst/>
          </a:prstGeom>
        </p:spPr>
      </p:pic>
      <p:sp>
        <p:nvSpPr>
          <p:cNvPr id="2" name="Oval 1">
            <a:extLst>
              <a:ext uri="{FF2B5EF4-FFF2-40B4-BE49-F238E27FC236}">
                <a16:creationId xmlns:a16="http://schemas.microsoft.com/office/drawing/2014/main" id="{4DDA8558-FAAA-5526-E7ED-53CD371D9F20}"/>
              </a:ext>
            </a:extLst>
          </p:cNvPr>
          <p:cNvSpPr/>
          <p:nvPr/>
        </p:nvSpPr>
        <p:spPr>
          <a:xfrm>
            <a:off x="42980" y="531365"/>
            <a:ext cx="481800" cy="443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a:t>
            </a:r>
            <a:endParaRPr lang="en-AE" dirty="0"/>
          </a:p>
        </p:txBody>
      </p:sp>
      <p:sp>
        <p:nvSpPr>
          <p:cNvPr id="7" name="Oval 6">
            <a:extLst>
              <a:ext uri="{FF2B5EF4-FFF2-40B4-BE49-F238E27FC236}">
                <a16:creationId xmlns:a16="http://schemas.microsoft.com/office/drawing/2014/main" id="{58BC48CF-6EEB-725A-D6B4-898666B79088}"/>
              </a:ext>
            </a:extLst>
          </p:cNvPr>
          <p:cNvSpPr/>
          <p:nvPr/>
        </p:nvSpPr>
        <p:spPr>
          <a:xfrm>
            <a:off x="6185817" y="88627"/>
            <a:ext cx="481800" cy="443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a:t>
            </a:r>
            <a:endParaRPr lang="en-AE" dirty="0"/>
          </a:p>
        </p:txBody>
      </p:sp>
      <p:sp>
        <p:nvSpPr>
          <p:cNvPr id="9" name="Oval 8">
            <a:extLst>
              <a:ext uri="{FF2B5EF4-FFF2-40B4-BE49-F238E27FC236}">
                <a16:creationId xmlns:a16="http://schemas.microsoft.com/office/drawing/2014/main" id="{4B7972AC-7955-EB06-7C5E-C9EA8D3602A5}"/>
              </a:ext>
            </a:extLst>
          </p:cNvPr>
          <p:cNvSpPr/>
          <p:nvPr/>
        </p:nvSpPr>
        <p:spPr>
          <a:xfrm>
            <a:off x="1336918" y="4420127"/>
            <a:ext cx="481800" cy="443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a:t>
            </a:r>
            <a:endParaRPr lang="en-AE" dirty="0"/>
          </a:p>
        </p:txBody>
      </p:sp>
      <p:sp>
        <p:nvSpPr>
          <p:cNvPr id="44" name="Oval 43">
            <a:extLst>
              <a:ext uri="{FF2B5EF4-FFF2-40B4-BE49-F238E27FC236}">
                <a16:creationId xmlns:a16="http://schemas.microsoft.com/office/drawing/2014/main" id="{9BE73ABB-05ED-3B0B-CBF5-EB42BB739F77}"/>
              </a:ext>
            </a:extLst>
          </p:cNvPr>
          <p:cNvSpPr/>
          <p:nvPr/>
        </p:nvSpPr>
        <p:spPr>
          <a:xfrm>
            <a:off x="11710200" y="3520010"/>
            <a:ext cx="481800" cy="443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a:t>
            </a:r>
            <a:endParaRPr lang="en-AE" dirty="0"/>
          </a:p>
        </p:txBody>
      </p:sp>
    </p:spTree>
    <p:extLst>
      <p:ext uri="{BB962C8B-B14F-4D97-AF65-F5344CB8AC3E}">
        <p14:creationId xmlns:p14="http://schemas.microsoft.com/office/powerpoint/2010/main" val="26473488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5BF65E84-8EE6-9774-0EB8-F2A7A819C634}"/>
              </a:ext>
            </a:extLst>
          </p:cNvPr>
          <p:cNvSpPr/>
          <p:nvPr/>
        </p:nvSpPr>
        <p:spPr>
          <a:xfrm>
            <a:off x="0" y="30715"/>
            <a:ext cx="2795800" cy="4748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a:solidFill>
                  <a:schemeClr val="tx1"/>
                </a:solidFill>
                <a:latin typeface="Congenial" panose="020F0502020204030204" pitchFamily="34" charset="0"/>
              </a:rPr>
              <a:t>Initial Design Idea </a:t>
            </a:r>
            <a:endParaRPr lang="en-AE" sz="2000" dirty="0">
              <a:solidFill>
                <a:schemeClr val="tx1"/>
              </a:solidFill>
              <a:latin typeface="Congenial" panose="020F0502020204030204" pitchFamily="34" charset="0"/>
            </a:endParaRPr>
          </a:p>
        </p:txBody>
      </p:sp>
      <p:cxnSp>
        <p:nvCxnSpPr>
          <p:cNvPr id="3" name="Straight Connector 2">
            <a:extLst>
              <a:ext uri="{FF2B5EF4-FFF2-40B4-BE49-F238E27FC236}">
                <a16:creationId xmlns:a16="http://schemas.microsoft.com/office/drawing/2014/main" id="{92409877-FE9F-ABAC-FC7C-C1768C77D8C7}"/>
              </a:ext>
            </a:extLst>
          </p:cNvPr>
          <p:cNvCxnSpPr>
            <a:cxnSpLocks/>
          </p:cNvCxnSpPr>
          <p:nvPr/>
        </p:nvCxnSpPr>
        <p:spPr>
          <a:xfrm>
            <a:off x="6096000" y="96667"/>
            <a:ext cx="104964" cy="652819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233686B-6A07-AD43-CE73-87CC4DA63995}"/>
              </a:ext>
            </a:extLst>
          </p:cNvPr>
          <p:cNvCxnSpPr>
            <a:cxnSpLocks/>
          </p:cNvCxnSpPr>
          <p:nvPr/>
        </p:nvCxnSpPr>
        <p:spPr>
          <a:xfrm flipH="1">
            <a:off x="133225" y="3429000"/>
            <a:ext cx="11717641"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2" name="Picture 16" descr="Image">
            <a:extLst>
              <a:ext uri="{FF2B5EF4-FFF2-40B4-BE49-F238E27FC236}">
                <a16:creationId xmlns:a16="http://schemas.microsoft.com/office/drawing/2014/main" id="{F1D1D247-1AB5-106A-1659-2A26A9F05E6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0186"/>
          <a:stretch/>
        </p:blipFill>
        <p:spPr bwMode="auto">
          <a:xfrm>
            <a:off x="1564118" y="4120545"/>
            <a:ext cx="1998853" cy="185807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4" descr="Image">
            <a:extLst>
              <a:ext uri="{FF2B5EF4-FFF2-40B4-BE49-F238E27FC236}">
                <a16:creationId xmlns:a16="http://schemas.microsoft.com/office/drawing/2014/main" id="{521141B0-6EDC-98D7-3739-BE8B7267749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86" t="8474" r="18334" b="6403"/>
          <a:stretch/>
        </p:blipFill>
        <p:spPr bwMode="auto">
          <a:xfrm>
            <a:off x="7657107" y="164163"/>
            <a:ext cx="1476735" cy="244425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Image">
            <a:extLst>
              <a:ext uri="{FF2B5EF4-FFF2-40B4-BE49-F238E27FC236}">
                <a16:creationId xmlns:a16="http://schemas.microsoft.com/office/drawing/2014/main" id="{2D6B7BE9-1CEC-7596-C662-C305BE47DA5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751" b="10955"/>
          <a:stretch/>
        </p:blipFill>
        <p:spPr bwMode="auto">
          <a:xfrm>
            <a:off x="7619769" y="4080099"/>
            <a:ext cx="1333578" cy="17938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Image">
            <a:extLst>
              <a:ext uri="{FF2B5EF4-FFF2-40B4-BE49-F238E27FC236}">
                <a16:creationId xmlns:a16="http://schemas.microsoft.com/office/drawing/2014/main" id="{265E5109-7481-244A-F25C-3C467C52595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971" t="9263" r="17177" b="2809"/>
          <a:stretch/>
        </p:blipFill>
        <p:spPr bwMode="auto">
          <a:xfrm>
            <a:off x="959525" y="840122"/>
            <a:ext cx="1978092" cy="1860719"/>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B7DD819E-DC1C-CCBE-C94F-156C8BC5A272}"/>
              </a:ext>
            </a:extLst>
          </p:cNvPr>
          <p:cNvSpPr/>
          <p:nvPr/>
        </p:nvSpPr>
        <p:spPr>
          <a:xfrm>
            <a:off x="4719837" y="30000"/>
            <a:ext cx="1319153" cy="1021819"/>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Function</a:t>
            </a:r>
            <a:r>
              <a:rPr lang="en-US" sz="1000" dirty="0"/>
              <a:t>: this product can hold multiple items such as fishing gear, phones a drink and much more</a:t>
            </a:r>
            <a:endParaRPr lang="en-AE" sz="1000" dirty="0"/>
          </a:p>
        </p:txBody>
      </p:sp>
      <p:sp>
        <p:nvSpPr>
          <p:cNvPr id="10" name="Rectangle 9">
            <a:extLst>
              <a:ext uri="{FF2B5EF4-FFF2-40B4-BE49-F238E27FC236}">
                <a16:creationId xmlns:a16="http://schemas.microsoft.com/office/drawing/2014/main" id="{088350C4-0782-1BFF-C23F-5980663E57C9}"/>
              </a:ext>
            </a:extLst>
          </p:cNvPr>
          <p:cNvSpPr/>
          <p:nvPr/>
        </p:nvSpPr>
        <p:spPr>
          <a:xfrm>
            <a:off x="4508634" y="1111237"/>
            <a:ext cx="1540267" cy="660050"/>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Size: </a:t>
            </a:r>
            <a:r>
              <a:rPr lang="en-US" sz="1000" dirty="0"/>
              <a:t>this product is big enough to store a lot of items but wont get into your way.</a:t>
            </a:r>
            <a:endParaRPr lang="en-AE" sz="1000" dirty="0"/>
          </a:p>
        </p:txBody>
      </p:sp>
      <p:sp>
        <p:nvSpPr>
          <p:cNvPr id="11" name="Rectangle 10">
            <a:extLst>
              <a:ext uri="{FF2B5EF4-FFF2-40B4-BE49-F238E27FC236}">
                <a16:creationId xmlns:a16="http://schemas.microsoft.com/office/drawing/2014/main" id="{E7BD2E27-01C8-8811-763B-5501696EBDA3}"/>
              </a:ext>
            </a:extLst>
          </p:cNvPr>
          <p:cNvSpPr/>
          <p:nvPr/>
        </p:nvSpPr>
        <p:spPr>
          <a:xfrm>
            <a:off x="4518545" y="1896154"/>
            <a:ext cx="1540267" cy="751161"/>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Material</a:t>
            </a:r>
            <a:r>
              <a:rPr lang="en-US" sz="1000" dirty="0"/>
              <a:t>: the base of this will be made out of metal however the rest will be made out of durable plastics</a:t>
            </a:r>
            <a:endParaRPr lang="en-AE" sz="1000" dirty="0"/>
          </a:p>
        </p:txBody>
      </p:sp>
      <p:sp>
        <p:nvSpPr>
          <p:cNvPr id="12" name="Rectangle 11">
            <a:extLst>
              <a:ext uri="{FF2B5EF4-FFF2-40B4-BE49-F238E27FC236}">
                <a16:creationId xmlns:a16="http://schemas.microsoft.com/office/drawing/2014/main" id="{5CE47738-88FB-AE59-8140-670FF9CB56AA}"/>
              </a:ext>
            </a:extLst>
          </p:cNvPr>
          <p:cNvSpPr/>
          <p:nvPr/>
        </p:nvSpPr>
        <p:spPr>
          <a:xfrm>
            <a:off x="4617773" y="2706733"/>
            <a:ext cx="1540267" cy="660050"/>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cost</a:t>
            </a:r>
            <a:r>
              <a:rPr lang="en-US" sz="1000" dirty="0"/>
              <a:t>: this product will be priced at 55 </a:t>
            </a:r>
            <a:r>
              <a:rPr lang="en-US" sz="1000" dirty="0" err="1"/>
              <a:t>aed</a:t>
            </a:r>
            <a:r>
              <a:rPr lang="en-US" sz="1000" dirty="0"/>
              <a:t> witch is a reasonable price considering the costs.</a:t>
            </a:r>
            <a:endParaRPr lang="en-AE" sz="1000" dirty="0"/>
          </a:p>
        </p:txBody>
      </p:sp>
      <p:sp>
        <p:nvSpPr>
          <p:cNvPr id="13" name="Rectangle 12">
            <a:extLst>
              <a:ext uri="{FF2B5EF4-FFF2-40B4-BE49-F238E27FC236}">
                <a16:creationId xmlns:a16="http://schemas.microsoft.com/office/drawing/2014/main" id="{61B078F2-9E4D-AFF2-C9A7-D20986A52198}"/>
              </a:ext>
            </a:extLst>
          </p:cNvPr>
          <p:cNvSpPr/>
          <p:nvPr/>
        </p:nvSpPr>
        <p:spPr>
          <a:xfrm>
            <a:off x="1314015" y="2685878"/>
            <a:ext cx="1540267" cy="758086"/>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Client</a:t>
            </a:r>
            <a:r>
              <a:rPr lang="en-US" sz="1000" dirty="0"/>
              <a:t>: mostly people between the age of 16-70 and who either own a boat or are often on boat</a:t>
            </a:r>
            <a:endParaRPr lang="en-AE" sz="1000" dirty="0"/>
          </a:p>
          <a:p>
            <a:endParaRPr lang="en-AE" sz="1000" dirty="0"/>
          </a:p>
        </p:txBody>
      </p:sp>
      <p:sp>
        <p:nvSpPr>
          <p:cNvPr id="14" name="Rectangle 13">
            <a:extLst>
              <a:ext uri="{FF2B5EF4-FFF2-40B4-BE49-F238E27FC236}">
                <a16:creationId xmlns:a16="http://schemas.microsoft.com/office/drawing/2014/main" id="{A7E91C3B-59E7-484C-FD52-A210307DCA59}"/>
              </a:ext>
            </a:extLst>
          </p:cNvPr>
          <p:cNvSpPr/>
          <p:nvPr/>
        </p:nvSpPr>
        <p:spPr>
          <a:xfrm>
            <a:off x="78145" y="504972"/>
            <a:ext cx="1260047" cy="807772"/>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Aesthetics</a:t>
            </a:r>
            <a:r>
              <a:rPr lang="en-US" sz="1000" dirty="0"/>
              <a:t>: this is colorful and bright and matches the vibe of a hot summer day</a:t>
            </a:r>
            <a:endParaRPr lang="en-AE" sz="1000" dirty="0"/>
          </a:p>
        </p:txBody>
      </p:sp>
      <p:sp>
        <p:nvSpPr>
          <p:cNvPr id="17" name="Rectangle 16">
            <a:extLst>
              <a:ext uri="{FF2B5EF4-FFF2-40B4-BE49-F238E27FC236}">
                <a16:creationId xmlns:a16="http://schemas.microsoft.com/office/drawing/2014/main" id="{10B7EFA9-B12D-C2BB-4F9C-DB63D76B3C05}"/>
              </a:ext>
            </a:extLst>
          </p:cNvPr>
          <p:cNvSpPr/>
          <p:nvPr/>
        </p:nvSpPr>
        <p:spPr>
          <a:xfrm>
            <a:off x="9209432" y="30000"/>
            <a:ext cx="1609023" cy="761651"/>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Function</a:t>
            </a:r>
            <a:r>
              <a:rPr lang="en-US" sz="1000" dirty="0"/>
              <a:t>: this can store various different types of equipment in an organized fashion</a:t>
            </a:r>
            <a:endParaRPr lang="en-AE" sz="1000" dirty="0"/>
          </a:p>
        </p:txBody>
      </p:sp>
      <p:sp>
        <p:nvSpPr>
          <p:cNvPr id="18" name="Rectangle 17">
            <a:extLst>
              <a:ext uri="{FF2B5EF4-FFF2-40B4-BE49-F238E27FC236}">
                <a16:creationId xmlns:a16="http://schemas.microsoft.com/office/drawing/2014/main" id="{383E4BD9-43DD-D9A2-68CE-BF95B084563B}"/>
              </a:ext>
            </a:extLst>
          </p:cNvPr>
          <p:cNvSpPr/>
          <p:nvPr/>
        </p:nvSpPr>
        <p:spPr>
          <a:xfrm>
            <a:off x="10948252" y="-1"/>
            <a:ext cx="1238458" cy="982057"/>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 Size: </a:t>
            </a:r>
            <a:r>
              <a:rPr lang="en-US" sz="1000" dirty="0"/>
              <a:t>this product is big enough to store a lot of items but wont get into your way. </a:t>
            </a:r>
            <a:endParaRPr lang="en-AE" sz="1000" dirty="0"/>
          </a:p>
        </p:txBody>
      </p:sp>
      <p:sp>
        <p:nvSpPr>
          <p:cNvPr id="19" name="Rectangle 18">
            <a:extLst>
              <a:ext uri="{FF2B5EF4-FFF2-40B4-BE49-F238E27FC236}">
                <a16:creationId xmlns:a16="http://schemas.microsoft.com/office/drawing/2014/main" id="{A2AF5ADC-B98D-CABE-073C-9D0B4CA3CE76}"/>
              </a:ext>
            </a:extLst>
          </p:cNvPr>
          <p:cNvSpPr/>
          <p:nvPr/>
        </p:nvSpPr>
        <p:spPr>
          <a:xfrm>
            <a:off x="10625348" y="1091777"/>
            <a:ext cx="1540267" cy="660050"/>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Material</a:t>
            </a:r>
            <a:r>
              <a:rPr lang="en-US" sz="1000" dirty="0"/>
              <a:t>: this will be made out of rope and various different types plastics</a:t>
            </a:r>
            <a:endParaRPr lang="en-AE" sz="1000" dirty="0"/>
          </a:p>
        </p:txBody>
      </p:sp>
      <p:sp>
        <p:nvSpPr>
          <p:cNvPr id="20" name="Rectangle 19">
            <a:extLst>
              <a:ext uri="{FF2B5EF4-FFF2-40B4-BE49-F238E27FC236}">
                <a16:creationId xmlns:a16="http://schemas.microsoft.com/office/drawing/2014/main" id="{388C70CA-6A60-EEAA-66A0-CAD3D2DB0F6D}"/>
              </a:ext>
            </a:extLst>
          </p:cNvPr>
          <p:cNvSpPr/>
          <p:nvPr/>
        </p:nvSpPr>
        <p:spPr>
          <a:xfrm>
            <a:off x="8269485" y="2576568"/>
            <a:ext cx="1540267" cy="660050"/>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cost</a:t>
            </a:r>
            <a:r>
              <a:rPr lang="en-US" sz="1000" dirty="0"/>
              <a:t>: cost production cost is 45 </a:t>
            </a:r>
            <a:r>
              <a:rPr lang="en-US" sz="1000" dirty="0" err="1"/>
              <a:t>aed</a:t>
            </a:r>
            <a:r>
              <a:rPr lang="en-US" sz="1000" dirty="0"/>
              <a:t> and it is sold for 69 </a:t>
            </a:r>
            <a:r>
              <a:rPr lang="en-US" sz="1000" dirty="0" err="1"/>
              <a:t>aed</a:t>
            </a:r>
            <a:endParaRPr lang="en-AE" sz="1000" dirty="0"/>
          </a:p>
        </p:txBody>
      </p:sp>
      <p:sp>
        <p:nvSpPr>
          <p:cNvPr id="21" name="Rectangle 20">
            <a:extLst>
              <a:ext uri="{FF2B5EF4-FFF2-40B4-BE49-F238E27FC236}">
                <a16:creationId xmlns:a16="http://schemas.microsoft.com/office/drawing/2014/main" id="{7858903D-8AF7-CD0B-8670-7DC26CF28408}"/>
              </a:ext>
            </a:extLst>
          </p:cNvPr>
          <p:cNvSpPr/>
          <p:nvPr/>
        </p:nvSpPr>
        <p:spPr>
          <a:xfrm>
            <a:off x="6688701" y="2655414"/>
            <a:ext cx="1540267" cy="660050"/>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Client</a:t>
            </a:r>
            <a:r>
              <a:rPr lang="en-US" sz="1000" dirty="0"/>
              <a:t>: mostly people between the age of 16-70 and who either own a boat or are often on boat</a:t>
            </a:r>
            <a:endParaRPr lang="en-AE" sz="1000" dirty="0"/>
          </a:p>
        </p:txBody>
      </p:sp>
      <p:sp>
        <p:nvSpPr>
          <p:cNvPr id="22" name="Rectangle 21">
            <a:extLst>
              <a:ext uri="{FF2B5EF4-FFF2-40B4-BE49-F238E27FC236}">
                <a16:creationId xmlns:a16="http://schemas.microsoft.com/office/drawing/2014/main" id="{0076AF69-F485-AAD4-5E7B-D4A82FC9FD61}"/>
              </a:ext>
            </a:extLst>
          </p:cNvPr>
          <p:cNvSpPr/>
          <p:nvPr/>
        </p:nvSpPr>
        <p:spPr>
          <a:xfrm>
            <a:off x="6296498" y="1240101"/>
            <a:ext cx="1102306" cy="1325346"/>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Aesthetics</a:t>
            </a:r>
            <a:r>
              <a:rPr lang="en-US" sz="1000" dirty="0"/>
              <a:t>: this will be made out of colorful rope that will be firm and sturdy and will be branded with your boats name</a:t>
            </a:r>
            <a:endParaRPr lang="en-AE" sz="1000" dirty="0"/>
          </a:p>
        </p:txBody>
      </p:sp>
      <p:sp>
        <p:nvSpPr>
          <p:cNvPr id="25" name="Rectangle 24">
            <a:extLst>
              <a:ext uri="{FF2B5EF4-FFF2-40B4-BE49-F238E27FC236}">
                <a16:creationId xmlns:a16="http://schemas.microsoft.com/office/drawing/2014/main" id="{D17991BE-BACB-6957-7D28-DF435EB891F0}"/>
              </a:ext>
            </a:extLst>
          </p:cNvPr>
          <p:cNvSpPr/>
          <p:nvPr/>
        </p:nvSpPr>
        <p:spPr>
          <a:xfrm>
            <a:off x="1696229" y="3549930"/>
            <a:ext cx="1995328" cy="519413"/>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Function</a:t>
            </a:r>
            <a:r>
              <a:rPr lang="en-US" sz="1000" dirty="0"/>
              <a:t>: this product holds multiple items and has drawers</a:t>
            </a:r>
            <a:endParaRPr lang="en-AE" sz="1000" dirty="0"/>
          </a:p>
        </p:txBody>
      </p:sp>
      <p:sp>
        <p:nvSpPr>
          <p:cNvPr id="26" name="Rectangle 25">
            <a:extLst>
              <a:ext uri="{FF2B5EF4-FFF2-40B4-BE49-F238E27FC236}">
                <a16:creationId xmlns:a16="http://schemas.microsoft.com/office/drawing/2014/main" id="{8CA911DA-70A7-BCEB-5E6B-5B266A705E09}"/>
              </a:ext>
            </a:extLst>
          </p:cNvPr>
          <p:cNvSpPr/>
          <p:nvPr/>
        </p:nvSpPr>
        <p:spPr>
          <a:xfrm>
            <a:off x="3832863" y="3568412"/>
            <a:ext cx="1540267" cy="803180"/>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Size</a:t>
            </a:r>
            <a:r>
              <a:rPr lang="en-US" sz="1000" dirty="0"/>
              <a:t>: this product is big enough to store a lot of items but won't get into your way. </a:t>
            </a:r>
            <a:endParaRPr lang="en-AE" sz="1000" dirty="0"/>
          </a:p>
        </p:txBody>
      </p:sp>
      <p:sp>
        <p:nvSpPr>
          <p:cNvPr id="27" name="Rectangle 26">
            <a:extLst>
              <a:ext uri="{FF2B5EF4-FFF2-40B4-BE49-F238E27FC236}">
                <a16:creationId xmlns:a16="http://schemas.microsoft.com/office/drawing/2014/main" id="{47EEB28A-9FF5-09B7-B76D-BE53C6AB8D7C}"/>
              </a:ext>
            </a:extLst>
          </p:cNvPr>
          <p:cNvSpPr/>
          <p:nvPr/>
        </p:nvSpPr>
        <p:spPr>
          <a:xfrm>
            <a:off x="4569838" y="6109465"/>
            <a:ext cx="1540267" cy="660050"/>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Material</a:t>
            </a:r>
            <a:r>
              <a:rPr lang="en-US" sz="1000" dirty="0"/>
              <a:t>: this will have a handle made of rope and the rest will be made of wood</a:t>
            </a:r>
            <a:endParaRPr lang="en-AE" sz="1000" dirty="0"/>
          </a:p>
        </p:txBody>
      </p:sp>
      <p:sp>
        <p:nvSpPr>
          <p:cNvPr id="28" name="Rectangle 27">
            <a:extLst>
              <a:ext uri="{FF2B5EF4-FFF2-40B4-BE49-F238E27FC236}">
                <a16:creationId xmlns:a16="http://schemas.microsoft.com/office/drawing/2014/main" id="{73D67BAE-8CF8-0506-7CC2-74A3C96B5704}"/>
              </a:ext>
            </a:extLst>
          </p:cNvPr>
          <p:cNvSpPr/>
          <p:nvPr/>
        </p:nvSpPr>
        <p:spPr>
          <a:xfrm>
            <a:off x="2937617" y="6081024"/>
            <a:ext cx="1540267" cy="660050"/>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cost</a:t>
            </a:r>
            <a:r>
              <a:rPr lang="en-US" sz="1000" dirty="0"/>
              <a:t>: this is priced at 39.99 </a:t>
            </a:r>
            <a:r>
              <a:rPr lang="en-US" sz="1000" dirty="0" err="1"/>
              <a:t>aed</a:t>
            </a:r>
            <a:r>
              <a:rPr lang="en-US" sz="1000" dirty="0"/>
              <a:t> and costs 20 </a:t>
            </a:r>
            <a:r>
              <a:rPr lang="en-US" sz="1000" dirty="0" err="1"/>
              <a:t>aed</a:t>
            </a:r>
            <a:r>
              <a:rPr lang="en-US" sz="1000" dirty="0"/>
              <a:t> to make</a:t>
            </a:r>
            <a:endParaRPr lang="en-AE" sz="1000" dirty="0"/>
          </a:p>
        </p:txBody>
      </p:sp>
      <p:sp>
        <p:nvSpPr>
          <p:cNvPr id="29" name="Rectangle 28">
            <a:extLst>
              <a:ext uri="{FF2B5EF4-FFF2-40B4-BE49-F238E27FC236}">
                <a16:creationId xmlns:a16="http://schemas.microsoft.com/office/drawing/2014/main" id="{35928392-7B70-5E5D-E7CD-0FDD46FA6D63}"/>
              </a:ext>
            </a:extLst>
          </p:cNvPr>
          <p:cNvSpPr/>
          <p:nvPr/>
        </p:nvSpPr>
        <p:spPr>
          <a:xfrm>
            <a:off x="1234693" y="5950990"/>
            <a:ext cx="1540267" cy="790084"/>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Client</a:t>
            </a:r>
            <a:r>
              <a:rPr lang="en-US" sz="1000" dirty="0"/>
              <a:t>: mostly people between the age of 16-70 and who either own a boat or are often on boat</a:t>
            </a:r>
            <a:endParaRPr lang="en-AE" sz="1000" dirty="0"/>
          </a:p>
          <a:p>
            <a:endParaRPr lang="en-AE" sz="1000" dirty="0"/>
          </a:p>
        </p:txBody>
      </p:sp>
      <p:sp>
        <p:nvSpPr>
          <p:cNvPr id="30" name="Rectangle 29">
            <a:extLst>
              <a:ext uri="{FF2B5EF4-FFF2-40B4-BE49-F238E27FC236}">
                <a16:creationId xmlns:a16="http://schemas.microsoft.com/office/drawing/2014/main" id="{8FBC9D60-1FF9-1D3B-9323-359AD2EF4256}"/>
              </a:ext>
            </a:extLst>
          </p:cNvPr>
          <p:cNvSpPr/>
          <p:nvPr/>
        </p:nvSpPr>
        <p:spPr>
          <a:xfrm>
            <a:off x="38379" y="4373538"/>
            <a:ext cx="1369583" cy="845035"/>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Aesthetics</a:t>
            </a:r>
            <a:r>
              <a:rPr lang="en-US" sz="1000" dirty="0"/>
              <a:t>: this is supposed to resemble a safety buoy and will fit the aesthetic of the boat</a:t>
            </a:r>
            <a:endParaRPr lang="en-AE" sz="1000" dirty="0"/>
          </a:p>
        </p:txBody>
      </p:sp>
      <p:sp>
        <p:nvSpPr>
          <p:cNvPr id="33" name="Rectangle 32">
            <a:extLst>
              <a:ext uri="{FF2B5EF4-FFF2-40B4-BE49-F238E27FC236}">
                <a16:creationId xmlns:a16="http://schemas.microsoft.com/office/drawing/2014/main" id="{7E48DCD3-1A11-1F4B-3B49-8964C177E86C}"/>
              </a:ext>
            </a:extLst>
          </p:cNvPr>
          <p:cNvSpPr/>
          <p:nvPr/>
        </p:nvSpPr>
        <p:spPr>
          <a:xfrm>
            <a:off x="7588806" y="3466946"/>
            <a:ext cx="1540267" cy="660050"/>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Function</a:t>
            </a:r>
            <a:r>
              <a:rPr lang="en-US" sz="1000" dirty="0"/>
              <a:t>: this would act as a shelf and make life on board more practical</a:t>
            </a:r>
            <a:endParaRPr lang="en-AE" sz="1000" dirty="0"/>
          </a:p>
        </p:txBody>
      </p:sp>
      <p:sp>
        <p:nvSpPr>
          <p:cNvPr id="34" name="Rectangle 33">
            <a:extLst>
              <a:ext uri="{FF2B5EF4-FFF2-40B4-BE49-F238E27FC236}">
                <a16:creationId xmlns:a16="http://schemas.microsoft.com/office/drawing/2014/main" id="{7797ECFB-8D0D-CB68-E857-53FD1AE452E7}"/>
              </a:ext>
            </a:extLst>
          </p:cNvPr>
          <p:cNvSpPr/>
          <p:nvPr/>
        </p:nvSpPr>
        <p:spPr>
          <a:xfrm>
            <a:off x="9209432" y="3474744"/>
            <a:ext cx="1947026" cy="496715"/>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Size</a:t>
            </a:r>
            <a:r>
              <a:rPr lang="en-US" sz="1000" dirty="0"/>
              <a:t>: this product is big enough to store a lot of items but wont get into your way. </a:t>
            </a:r>
            <a:endParaRPr lang="en-AE" sz="1000" dirty="0"/>
          </a:p>
        </p:txBody>
      </p:sp>
      <p:sp>
        <p:nvSpPr>
          <p:cNvPr id="35" name="Rectangle 34">
            <a:extLst>
              <a:ext uri="{FF2B5EF4-FFF2-40B4-BE49-F238E27FC236}">
                <a16:creationId xmlns:a16="http://schemas.microsoft.com/office/drawing/2014/main" id="{4C4BB1ED-2181-DCFE-5790-DC43951BF2D2}"/>
              </a:ext>
            </a:extLst>
          </p:cNvPr>
          <p:cNvSpPr/>
          <p:nvPr/>
        </p:nvSpPr>
        <p:spPr>
          <a:xfrm>
            <a:off x="11188441" y="3474744"/>
            <a:ext cx="956883" cy="1236711"/>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Material</a:t>
            </a:r>
            <a:r>
              <a:rPr lang="en-US" sz="1000" dirty="0"/>
              <a:t>: this product will be made out of plastic however the handles would be rubber</a:t>
            </a:r>
            <a:endParaRPr lang="en-AE" sz="1000" dirty="0"/>
          </a:p>
        </p:txBody>
      </p:sp>
      <p:sp>
        <p:nvSpPr>
          <p:cNvPr id="36" name="Rectangle 35">
            <a:extLst>
              <a:ext uri="{FF2B5EF4-FFF2-40B4-BE49-F238E27FC236}">
                <a16:creationId xmlns:a16="http://schemas.microsoft.com/office/drawing/2014/main" id="{52256FCE-0A34-67F5-CC67-B4C9AAE3DC14}"/>
              </a:ext>
            </a:extLst>
          </p:cNvPr>
          <p:cNvSpPr/>
          <p:nvPr/>
        </p:nvSpPr>
        <p:spPr>
          <a:xfrm>
            <a:off x="9240730" y="6437228"/>
            <a:ext cx="1380952" cy="263446"/>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cost</a:t>
            </a:r>
            <a:r>
              <a:rPr lang="en-US" sz="1000" dirty="0"/>
              <a:t>: this product is priced at 30 </a:t>
            </a:r>
            <a:r>
              <a:rPr lang="en-US" sz="1000" dirty="0" err="1"/>
              <a:t>aed</a:t>
            </a:r>
            <a:endParaRPr lang="en-AE" sz="1000" dirty="0"/>
          </a:p>
        </p:txBody>
      </p:sp>
      <p:sp>
        <p:nvSpPr>
          <p:cNvPr id="37" name="Rectangle 36">
            <a:extLst>
              <a:ext uri="{FF2B5EF4-FFF2-40B4-BE49-F238E27FC236}">
                <a16:creationId xmlns:a16="http://schemas.microsoft.com/office/drawing/2014/main" id="{0DE1C73D-9E8C-0E2B-C419-8D38B41F215C}"/>
              </a:ext>
            </a:extLst>
          </p:cNvPr>
          <p:cNvSpPr/>
          <p:nvPr/>
        </p:nvSpPr>
        <p:spPr>
          <a:xfrm>
            <a:off x="7179499" y="5916571"/>
            <a:ext cx="1860119" cy="821132"/>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Client</a:t>
            </a:r>
            <a:r>
              <a:rPr lang="en-US" sz="1000" dirty="0"/>
              <a:t>: mostly people between the age of 16-70 and who either own a boat or are often on boat</a:t>
            </a:r>
            <a:endParaRPr lang="en-AE" sz="1000" dirty="0"/>
          </a:p>
          <a:p>
            <a:endParaRPr lang="en-AE" sz="1000" dirty="0"/>
          </a:p>
        </p:txBody>
      </p:sp>
      <p:sp>
        <p:nvSpPr>
          <p:cNvPr id="38" name="Rectangle 37">
            <a:extLst>
              <a:ext uri="{FF2B5EF4-FFF2-40B4-BE49-F238E27FC236}">
                <a16:creationId xmlns:a16="http://schemas.microsoft.com/office/drawing/2014/main" id="{7925F7CD-9100-FCB2-CFC5-ED60188648C7}"/>
              </a:ext>
            </a:extLst>
          </p:cNvPr>
          <p:cNvSpPr/>
          <p:nvPr/>
        </p:nvSpPr>
        <p:spPr>
          <a:xfrm>
            <a:off x="6255743" y="4824992"/>
            <a:ext cx="1333578" cy="1042583"/>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Aesthetics</a:t>
            </a:r>
            <a:r>
              <a:rPr lang="en-US" sz="1000" dirty="0"/>
              <a:t>: this product is supposed to resemble a buoy and fit the aesthetic of the boat</a:t>
            </a:r>
            <a:endParaRPr lang="en-AE" sz="1000" dirty="0"/>
          </a:p>
        </p:txBody>
      </p:sp>
      <p:pic>
        <p:nvPicPr>
          <p:cNvPr id="1026" name="Picture 2" descr="Children's Rope Ladder with 5 Rungs 560 Garden Pirate 10 cm Long :  Amazon.de: Toys">
            <a:extLst>
              <a:ext uri="{FF2B5EF4-FFF2-40B4-BE49-F238E27FC236}">
                <a16:creationId xmlns:a16="http://schemas.microsoft.com/office/drawing/2014/main" id="{AE8F012E-5265-B1D9-124C-6175DF696C1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13988" y="2608414"/>
            <a:ext cx="403333" cy="75731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ow to use Boat Fenders and Buoys">
            <a:extLst>
              <a:ext uri="{FF2B5EF4-FFF2-40B4-BE49-F238E27FC236}">
                <a16:creationId xmlns:a16="http://schemas.microsoft.com/office/drawing/2014/main" id="{C6C92025-66BA-3399-3403-AD53F42B9C7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89054" y="6123655"/>
            <a:ext cx="799293" cy="59947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C Brindle Buy 24&quot; Orange Lifebuoy | SOLAS Approved Tape &amp; Grab Lines">
            <a:extLst>
              <a:ext uri="{FF2B5EF4-FFF2-40B4-BE49-F238E27FC236}">
                <a16:creationId xmlns:a16="http://schemas.microsoft.com/office/drawing/2014/main" id="{C60E1C35-E1C8-E571-084F-6480EB72C24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93046" y="3546342"/>
            <a:ext cx="617533" cy="553818"/>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ABBE5976-66D6-756F-1403-7429FE1BC636}"/>
              </a:ext>
            </a:extLst>
          </p:cNvPr>
          <p:cNvSpPr/>
          <p:nvPr/>
        </p:nvSpPr>
        <p:spPr>
          <a:xfrm>
            <a:off x="10255072" y="1855918"/>
            <a:ext cx="1609024" cy="1428425"/>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Safety: this </a:t>
            </a:r>
            <a:r>
              <a:rPr lang="en-US" sz="1000" dirty="0"/>
              <a:t>product is relatively safe however in choppy waters it may sway back and fourth hence damaging the side of your boat and potentially hitting the crew</a:t>
            </a:r>
            <a:endParaRPr lang="en-AE" sz="1000" dirty="0"/>
          </a:p>
        </p:txBody>
      </p:sp>
      <p:sp>
        <p:nvSpPr>
          <p:cNvPr id="24" name="Rectangle 23">
            <a:extLst>
              <a:ext uri="{FF2B5EF4-FFF2-40B4-BE49-F238E27FC236}">
                <a16:creationId xmlns:a16="http://schemas.microsoft.com/office/drawing/2014/main" id="{AA76F923-FF85-8B37-E6B0-AE25A9F80B90}"/>
              </a:ext>
            </a:extLst>
          </p:cNvPr>
          <p:cNvSpPr/>
          <p:nvPr/>
        </p:nvSpPr>
        <p:spPr>
          <a:xfrm>
            <a:off x="112135" y="3474744"/>
            <a:ext cx="1472288" cy="845034"/>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Safety:</a:t>
            </a:r>
            <a:r>
              <a:rPr lang="en-US" sz="1000" dirty="0"/>
              <a:t> This product is 100 </a:t>
            </a:r>
            <a:r>
              <a:rPr lang="en-US" sz="1000" dirty="0" err="1"/>
              <a:t>percnt</a:t>
            </a:r>
            <a:r>
              <a:rPr lang="en-US" sz="1000" dirty="0"/>
              <a:t> safe as although it is made from wood it is polished and sanded</a:t>
            </a:r>
            <a:endParaRPr lang="en-AE" sz="1000" dirty="0"/>
          </a:p>
        </p:txBody>
      </p:sp>
      <p:sp>
        <p:nvSpPr>
          <p:cNvPr id="31" name="Rectangle 30">
            <a:extLst>
              <a:ext uri="{FF2B5EF4-FFF2-40B4-BE49-F238E27FC236}">
                <a16:creationId xmlns:a16="http://schemas.microsoft.com/office/drawing/2014/main" id="{B3467965-7573-3DC7-7413-6130D502124D}"/>
              </a:ext>
            </a:extLst>
          </p:cNvPr>
          <p:cNvSpPr/>
          <p:nvPr/>
        </p:nvSpPr>
        <p:spPr>
          <a:xfrm>
            <a:off x="63906" y="2158182"/>
            <a:ext cx="1167508" cy="1223007"/>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Safety: </a:t>
            </a:r>
            <a:r>
              <a:rPr lang="en-US" sz="1000" dirty="0"/>
              <a:t>I don’t see this product hurting anyone in anyway we have made sure it is fitted properly for all boats and is durable</a:t>
            </a:r>
            <a:endParaRPr lang="en-AE" sz="1000" dirty="0"/>
          </a:p>
        </p:txBody>
      </p:sp>
      <p:sp>
        <p:nvSpPr>
          <p:cNvPr id="32" name="Rectangle 31">
            <a:extLst>
              <a:ext uri="{FF2B5EF4-FFF2-40B4-BE49-F238E27FC236}">
                <a16:creationId xmlns:a16="http://schemas.microsoft.com/office/drawing/2014/main" id="{30520F6B-1653-8AC8-2301-A8C32516FB2A}"/>
              </a:ext>
            </a:extLst>
          </p:cNvPr>
          <p:cNvSpPr/>
          <p:nvPr/>
        </p:nvSpPr>
        <p:spPr>
          <a:xfrm>
            <a:off x="6184831" y="3432813"/>
            <a:ext cx="1290738" cy="1278642"/>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Customer feedback:</a:t>
            </a:r>
            <a:r>
              <a:rPr lang="en-US" sz="1000" dirty="0"/>
              <a:t> I love the look of this product on my boat however I feel it doesn’t hold tools as securely as I wanted</a:t>
            </a:r>
            <a:endParaRPr lang="en-AE" sz="1000" dirty="0"/>
          </a:p>
        </p:txBody>
      </p:sp>
      <p:sp>
        <p:nvSpPr>
          <p:cNvPr id="39" name="Rectangle 38">
            <a:extLst>
              <a:ext uri="{FF2B5EF4-FFF2-40B4-BE49-F238E27FC236}">
                <a16:creationId xmlns:a16="http://schemas.microsoft.com/office/drawing/2014/main" id="{344D3BFE-FA18-DF97-9F59-6FC64B2B88D2}"/>
              </a:ext>
            </a:extLst>
          </p:cNvPr>
          <p:cNvSpPr/>
          <p:nvPr/>
        </p:nvSpPr>
        <p:spPr>
          <a:xfrm>
            <a:off x="6249375" y="67994"/>
            <a:ext cx="1462382" cy="919914"/>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Customer feedback: </a:t>
            </a:r>
            <a:r>
              <a:rPr lang="en-US" sz="1000" dirty="0"/>
              <a:t>This product is great however tends to sway back and fourth when the boat is moving</a:t>
            </a:r>
            <a:endParaRPr lang="en-AE" sz="1000" dirty="0"/>
          </a:p>
        </p:txBody>
      </p:sp>
      <p:sp>
        <p:nvSpPr>
          <p:cNvPr id="40" name="Rectangle 39">
            <a:extLst>
              <a:ext uri="{FF2B5EF4-FFF2-40B4-BE49-F238E27FC236}">
                <a16:creationId xmlns:a16="http://schemas.microsoft.com/office/drawing/2014/main" id="{81DD1D06-233A-D49C-60F8-3B064229DA36}"/>
              </a:ext>
            </a:extLst>
          </p:cNvPr>
          <p:cNvSpPr/>
          <p:nvPr/>
        </p:nvSpPr>
        <p:spPr>
          <a:xfrm>
            <a:off x="54161" y="5314337"/>
            <a:ext cx="1167508" cy="1247608"/>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Customer feedback: </a:t>
            </a:r>
            <a:r>
              <a:rPr lang="en-US" sz="1000" dirty="0"/>
              <a:t>This product is great and I would personally recommend it as it is cheap yet high quality</a:t>
            </a:r>
            <a:endParaRPr lang="en-AE" sz="1000" dirty="0"/>
          </a:p>
        </p:txBody>
      </p:sp>
      <p:sp>
        <p:nvSpPr>
          <p:cNvPr id="41" name="Rectangle 40">
            <a:extLst>
              <a:ext uri="{FF2B5EF4-FFF2-40B4-BE49-F238E27FC236}">
                <a16:creationId xmlns:a16="http://schemas.microsoft.com/office/drawing/2014/main" id="{EAFD8ADC-DE56-70DE-3356-CEB4D24D92BC}"/>
              </a:ext>
            </a:extLst>
          </p:cNvPr>
          <p:cNvSpPr/>
          <p:nvPr/>
        </p:nvSpPr>
        <p:spPr>
          <a:xfrm>
            <a:off x="2871390" y="96667"/>
            <a:ext cx="1800036" cy="728492"/>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Customer feedback: </a:t>
            </a:r>
            <a:r>
              <a:rPr lang="en-US" sz="1000" dirty="0"/>
              <a:t>I definitely recommend this product although it may seem a bit tacky it is very useful</a:t>
            </a:r>
            <a:endParaRPr lang="en-AE" sz="1000" dirty="0"/>
          </a:p>
        </p:txBody>
      </p:sp>
      <p:pic>
        <p:nvPicPr>
          <p:cNvPr id="42" name="Picture 4" descr="Two layers tackle box(yellow buckle)">
            <a:extLst>
              <a:ext uri="{FF2B5EF4-FFF2-40B4-BE49-F238E27FC236}">
                <a16:creationId xmlns:a16="http://schemas.microsoft.com/office/drawing/2014/main" id="{DD11DD8C-F716-7460-F9E0-5E881B765A8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5631" y="1366504"/>
            <a:ext cx="756598" cy="756598"/>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3">
            <a:extLst>
              <a:ext uri="{FF2B5EF4-FFF2-40B4-BE49-F238E27FC236}">
                <a16:creationId xmlns:a16="http://schemas.microsoft.com/office/drawing/2014/main" id="{90A58CC7-8256-0DB8-BF19-E59BE221E3BB}"/>
              </a:ext>
            </a:extLst>
          </p:cNvPr>
          <p:cNvPicPr>
            <a:picLocks noChangeAspect="1"/>
          </p:cNvPicPr>
          <p:nvPr/>
        </p:nvPicPr>
        <p:blipFill>
          <a:blip r:embed="rId10"/>
          <a:stretch>
            <a:fillRect/>
          </a:stretch>
        </p:blipFill>
        <p:spPr>
          <a:xfrm>
            <a:off x="2946684" y="910612"/>
            <a:ext cx="1489747" cy="1138096"/>
          </a:xfrm>
          <a:prstGeom prst="rect">
            <a:avLst/>
          </a:prstGeom>
        </p:spPr>
      </p:pic>
      <p:pic>
        <p:nvPicPr>
          <p:cNvPr id="46" name="Picture 45">
            <a:extLst>
              <a:ext uri="{FF2B5EF4-FFF2-40B4-BE49-F238E27FC236}">
                <a16:creationId xmlns:a16="http://schemas.microsoft.com/office/drawing/2014/main" id="{547F13BB-1C41-FAA9-7DF7-DA6B04A18A19}"/>
              </a:ext>
            </a:extLst>
          </p:cNvPr>
          <p:cNvPicPr>
            <a:picLocks noChangeAspect="1"/>
          </p:cNvPicPr>
          <p:nvPr/>
        </p:nvPicPr>
        <p:blipFill>
          <a:blip r:embed="rId11"/>
          <a:stretch>
            <a:fillRect/>
          </a:stretch>
        </p:blipFill>
        <p:spPr>
          <a:xfrm>
            <a:off x="9278818" y="938290"/>
            <a:ext cx="867099" cy="1691107"/>
          </a:xfrm>
          <a:prstGeom prst="rect">
            <a:avLst/>
          </a:prstGeom>
        </p:spPr>
      </p:pic>
      <p:pic>
        <p:nvPicPr>
          <p:cNvPr id="48" name="Picture 47">
            <a:extLst>
              <a:ext uri="{FF2B5EF4-FFF2-40B4-BE49-F238E27FC236}">
                <a16:creationId xmlns:a16="http://schemas.microsoft.com/office/drawing/2014/main" id="{2A917176-0A11-5463-E0E9-66B2CCB9006B}"/>
              </a:ext>
            </a:extLst>
          </p:cNvPr>
          <p:cNvPicPr>
            <a:picLocks noChangeAspect="1"/>
          </p:cNvPicPr>
          <p:nvPr/>
        </p:nvPicPr>
        <p:blipFill>
          <a:blip r:embed="rId12"/>
          <a:stretch>
            <a:fillRect/>
          </a:stretch>
        </p:blipFill>
        <p:spPr>
          <a:xfrm>
            <a:off x="3655146" y="4488762"/>
            <a:ext cx="1180570" cy="1505083"/>
          </a:xfrm>
          <a:prstGeom prst="rect">
            <a:avLst/>
          </a:prstGeom>
        </p:spPr>
      </p:pic>
      <p:pic>
        <p:nvPicPr>
          <p:cNvPr id="50" name="Picture 49">
            <a:extLst>
              <a:ext uri="{FF2B5EF4-FFF2-40B4-BE49-F238E27FC236}">
                <a16:creationId xmlns:a16="http://schemas.microsoft.com/office/drawing/2014/main" id="{E58576B0-4430-99B3-D6EF-A3A50AFFF681}"/>
              </a:ext>
            </a:extLst>
          </p:cNvPr>
          <p:cNvPicPr>
            <a:picLocks noChangeAspect="1"/>
          </p:cNvPicPr>
          <p:nvPr/>
        </p:nvPicPr>
        <p:blipFill>
          <a:blip r:embed="rId13"/>
          <a:stretch>
            <a:fillRect/>
          </a:stretch>
        </p:blipFill>
        <p:spPr>
          <a:xfrm>
            <a:off x="9092969" y="4187735"/>
            <a:ext cx="1177524" cy="2158021"/>
          </a:xfrm>
          <a:prstGeom prst="rect">
            <a:avLst/>
          </a:prstGeom>
        </p:spPr>
      </p:pic>
      <p:pic>
        <p:nvPicPr>
          <p:cNvPr id="52" name="Picture 51">
            <a:extLst>
              <a:ext uri="{FF2B5EF4-FFF2-40B4-BE49-F238E27FC236}">
                <a16:creationId xmlns:a16="http://schemas.microsoft.com/office/drawing/2014/main" id="{05DEB31B-A697-7368-6D5A-6852D0B104C2}"/>
              </a:ext>
            </a:extLst>
          </p:cNvPr>
          <p:cNvPicPr>
            <a:picLocks noChangeAspect="1"/>
          </p:cNvPicPr>
          <p:nvPr/>
        </p:nvPicPr>
        <p:blipFill>
          <a:blip r:embed="rId14"/>
          <a:stretch>
            <a:fillRect/>
          </a:stretch>
        </p:blipFill>
        <p:spPr>
          <a:xfrm>
            <a:off x="3019998" y="2167657"/>
            <a:ext cx="1362534" cy="1120914"/>
          </a:xfrm>
          <a:prstGeom prst="rect">
            <a:avLst/>
          </a:prstGeom>
        </p:spPr>
      </p:pic>
      <p:pic>
        <p:nvPicPr>
          <p:cNvPr id="54" name="Picture 53">
            <a:extLst>
              <a:ext uri="{FF2B5EF4-FFF2-40B4-BE49-F238E27FC236}">
                <a16:creationId xmlns:a16="http://schemas.microsoft.com/office/drawing/2014/main" id="{3AE8B2F4-661E-BB0B-CD19-B8DE80D58E46}"/>
              </a:ext>
            </a:extLst>
          </p:cNvPr>
          <p:cNvPicPr>
            <a:picLocks noChangeAspect="1"/>
          </p:cNvPicPr>
          <p:nvPr/>
        </p:nvPicPr>
        <p:blipFill>
          <a:blip r:embed="rId15"/>
          <a:stretch>
            <a:fillRect/>
          </a:stretch>
        </p:blipFill>
        <p:spPr>
          <a:xfrm>
            <a:off x="10843513" y="5250356"/>
            <a:ext cx="1379096" cy="1631987"/>
          </a:xfrm>
          <a:prstGeom prst="rect">
            <a:avLst/>
          </a:prstGeom>
        </p:spPr>
      </p:pic>
      <p:pic>
        <p:nvPicPr>
          <p:cNvPr id="56" name="Picture 55">
            <a:extLst>
              <a:ext uri="{FF2B5EF4-FFF2-40B4-BE49-F238E27FC236}">
                <a16:creationId xmlns:a16="http://schemas.microsoft.com/office/drawing/2014/main" id="{C72AF4A6-B153-7071-3A36-721C28FED274}"/>
              </a:ext>
            </a:extLst>
          </p:cNvPr>
          <p:cNvPicPr>
            <a:picLocks noChangeAspect="1"/>
          </p:cNvPicPr>
          <p:nvPr/>
        </p:nvPicPr>
        <p:blipFill>
          <a:blip r:embed="rId16"/>
          <a:stretch>
            <a:fillRect/>
          </a:stretch>
        </p:blipFill>
        <p:spPr>
          <a:xfrm>
            <a:off x="4748827" y="4488762"/>
            <a:ext cx="1379569" cy="1459621"/>
          </a:xfrm>
          <a:prstGeom prst="rect">
            <a:avLst/>
          </a:prstGeom>
        </p:spPr>
      </p:pic>
      <p:sp>
        <p:nvSpPr>
          <p:cNvPr id="16" name="Rectangle 15">
            <a:extLst>
              <a:ext uri="{FF2B5EF4-FFF2-40B4-BE49-F238E27FC236}">
                <a16:creationId xmlns:a16="http://schemas.microsoft.com/office/drawing/2014/main" id="{7176D27F-93F0-7782-33BB-B2E33EAE1D2D}"/>
              </a:ext>
            </a:extLst>
          </p:cNvPr>
          <p:cNvSpPr/>
          <p:nvPr/>
        </p:nvSpPr>
        <p:spPr>
          <a:xfrm>
            <a:off x="10255072" y="4024453"/>
            <a:ext cx="945864" cy="1569680"/>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Safety: </a:t>
            </a:r>
            <a:r>
              <a:rPr lang="en-US" sz="1000" dirty="0"/>
              <a:t>This product is safe however equipment may slide of the shelfs in choppy waters and potentially hit someone</a:t>
            </a:r>
            <a:endParaRPr lang="en-AE" sz="1000" dirty="0"/>
          </a:p>
        </p:txBody>
      </p:sp>
      <p:sp>
        <p:nvSpPr>
          <p:cNvPr id="57" name="Oval 56">
            <a:extLst>
              <a:ext uri="{FF2B5EF4-FFF2-40B4-BE49-F238E27FC236}">
                <a16:creationId xmlns:a16="http://schemas.microsoft.com/office/drawing/2014/main" id="{20253577-C142-E47A-59A7-2041B855A6E7}"/>
              </a:ext>
            </a:extLst>
          </p:cNvPr>
          <p:cNvSpPr/>
          <p:nvPr/>
        </p:nvSpPr>
        <p:spPr>
          <a:xfrm>
            <a:off x="1400026" y="583371"/>
            <a:ext cx="481800" cy="443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a:t>
            </a:r>
            <a:endParaRPr lang="en-AE" dirty="0"/>
          </a:p>
        </p:txBody>
      </p:sp>
      <p:sp>
        <p:nvSpPr>
          <p:cNvPr id="58" name="Oval 57">
            <a:extLst>
              <a:ext uri="{FF2B5EF4-FFF2-40B4-BE49-F238E27FC236}">
                <a16:creationId xmlns:a16="http://schemas.microsoft.com/office/drawing/2014/main" id="{AE947D0D-EADD-C4BC-38E1-CFF492A9A346}"/>
              </a:ext>
            </a:extLst>
          </p:cNvPr>
          <p:cNvSpPr/>
          <p:nvPr/>
        </p:nvSpPr>
        <p:spPr>
          <a:xfrm>
            <a:off x="7622041" y="154679"/>
            <a:ext cx="481800" cy="443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6</a:t>
            </a:r>
            <a:endParaRPr lang="en-AE" dirty="0"/>
          </a:p>
        </p:txBody>
      </p:sp>
      <p:sp>
        <p:nvSpPr>
          <p:cNvPr id="59" name="Oval 58">
            <a:extLst>
              <a:ext uri="{FF2B5EF4-FFF2-40B4-BE49-F238E27FC236}">
                <a16:creationId xmlns:a16="http://schemas.microsoft.com/office/drawing/2014/main" id="{5DE832D9-D57D-B27E-01BC-97E9DB870C81}"/>
              </a:ext>
            </a:extLst>
          </p:cNvPr>
          <p:cNvSpPr/>
          <p:nvPr/>
        </p:nvSpPr>
        <p:spPr>
          <a:xfrm>
            <a:off x="1680607" y="4136734"/>
            <a:ext cx="481800" cy="443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7</a:t>
            </a:r>
            <a:endParaRPr lang="en-AE" dirty="0"/>
          </a:p>
        </p:txBody>
      </p:sp>
      <p:sp>
        <p:nvSpPr>
          <p:cNvPr id="60" name="Oval 59">
            <a:extLst>
              <a:ext uri="{FF2B5EF4-FFF2-40B4-BE49-F238E27FC236}">
                <a16:creationId xmlns:a16="http://schemas.microsoft.com/office/drawing/2014/main" id="{029E82BF-0144-9A84-1627-34AED33332B5}"/>
              </a:ext>
            </a:extLst>
          </p:cNvPr>
          <p:cNvSpPr/>
          <p:nvPr/>
        </p:nvSpPr>
        <p:spPr>
          <a:xfrm>
            <a:off x="7458834" y="4128727"/>
            <a:ext cx="481800" cy="4436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8</a:t>
            </a:r>
            <a:endParaRPr lang="en-AE" dirty="0"/>
          </a:p>
        </p:txBody>
      </p:sp>
    </p:spTree>
    <p:extLst>
      <p:ext uri="{BB962C8B-B14F-4D97-AF65-F5344CB8AC3E}">
        <p14:creationId xmlns:p14="http://schemas.microsoft.com/office/powerpoint/2010/main" val="22568938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Image">
            <a:extLst>
              <a:ext uri="{FF2B5EF4-FFF2-40B4-BE49-F238E27FC236}">
                <a16:creationId xmlns:a16="http://schemas.microsoft.com/office/drawing/2014/main" id="{41DEE6DA-F975-44DA-BF12-62BDA79068E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961" r="19273" b="5668"/>
          <a:stretch/>
        </p:blipFill>
        <p:spPr bwMode="auto">
          <a:xfrm>
            <a:off x="7633951" y="4263289"/>
            <a:ext cx="1404997" cy="2334953"/>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Image">
            <a:extLst>
              <a:ext uri="{FF2B5EF4-FFF2-40B4-BE49-F238E27FC236}">
                <a16:creationId xmlns:a16="http://schemas.microsoft.com/office/drawing/2014/main" id="{EC610571-C608-8202-8DEB-37F59182E6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106" t="9435" b="14254"/>
          <a:stretch/>
        </p:blipFill>
        <p:spPr bwMode="auto">
          <a:xfrm>
            <a:off x="1500638" y="4187086"/>
            <a:ext cx="1971833" cy="169797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Image">
            <a:extLst>
              <a:ext uri="{FF2B5EF4-FFF2-40B4-BE49-F238E27FC236}">
                <a16:creationId xmlns:a16="http://schemas.microsoft.com/office/drawing/2014/main" id="{B2FAE3F6-EC2C-5C4F-642A-3E833BD7C8C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358" r="29823"/>
          <a:stretch/>
        </p:blipFill>
        <p:spPr bwMode="auto">
          <a:xfrm>
            <a:off x="7623747" y="874121"/>
            <a:ext cx="900552" cy="2183318"/>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Image">
            <a:extLst>
              <a:ext uri="{FF2B5EF4-FFF2-40B4-BE49-F238E27FC236}">
                <a16:creationId xmlns:a16="http://schemas.microsoft.com/office/drawing/2014/main" id="{E9A67CDA-FC09-EB67-8E5E-BA4599F8A4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22341" y="684140"/>
            <a:ext cx="737265" cy="225981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Rounded Corners 3">
            <a:extLst>
              <a:ext uri="{FF2B5EF4-FFF2-40B4-BE49-F238E27FC236}">
                <a16:creationId xmlns:a16="http://schemas.microsoft.com/office/drawing/2014/main" id="{5BF65E84-8EE6-9774-0EB8-F2A7A819C634}"/>
              </a:ext>
            </a:extLst>
          </p:cNvPr>
          <p:cNvSpPr/>
          <p:nvPr/>
        </p:nvSpPr>
        <p:spPr>
          <a:xfrm>
            <a:off x="0" y="30715"/>
            <a:ext cx="2795800" cy="4748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a:solidFill>
                  <a:schemeClr val="tx1"/>
                </a:solidFill>
                <a:latin typeface="Congenial" panose="020F0502020204030204" pitchFamily="34" charset="0"/>
              </a:rPr>
              <a:t>Initial Design Idea </a:t>
            </a:r>
            <a:endParaRPr lang="en-AE" sz="2000" dirty="0">
              <a:solidFill>
                <a:schemeClr val="tx1"/>
              </a:solidFill>
              <a:latin typeface="Congenial" panose="020F0502020204030204" pitchFamily="34" charset="0"/>
            </a:endParaRPr>
          </a:p>
        </p:txBody>
      </p:sp>
      <p:cxnSp>
        <p:nvCxnSpPr>
          <p:cNvPr id="3" name="Straight Connector 2">
            <a:extLst>
              <a:ext uri="{FF2B5EF4-FFF2-40B4-BE49-F238E27FC236}">
                <a16:creationId xmlns:a16="http://schemas.microsoft.com/office/drawing/2014/main" id="{92409877-FE9F-ABAC-FC7C-C1768C77D8C7}"/>
              </a:ext>
            </a:extLst>
          </p:cNvPr>
          <p:cNvCxnSpPr>
            <a:cxnSpLocks/>
          </p:cNvCxnSpPr>
          <p:nvPr/>
        </p:nvCxnSpPr>
        <p:spPr>
          <a:xfrm>
            <a:off x="6096000" y="96667"/>
            <a:ext cx="104964" cy="652819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233686B-6A07-AD43-CE73-87CC4DA63995}"/>
              </a:ext>
            </a:extLst>
          </p:cNvPr>
          <p:cNvCxnSpPr>
            <a:cxnSpLocks/>
          </p:cNvCxnSpPr>
          <p:nvPr/>
        </p:nvCxnSpPr>
        <p:spPr>
          <a:xfrm flipH="1">
            <a:off x="133225" y="3429000"/>
            <a:ext cx="11717641"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B7DD819E-DC1C-CCBE-C94F-156C8BC5A272}"/>
              </a:ext>
            </a:extLst>
          </p:cNvPr>
          <p:cNvSpPr/>
          <p:nvPr/>
        </p:nvSpPr>
        <p:spPr>
          <a:xfrm>
            <a:off x="3193738" y="1037088"/>
            <a:ext cx="1319153" cy="1650238"/>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Function</a:t>
            </a:r>
            <a:r>
              <a:rPr lang="en-US" sz="1000" dirty="0"/>
              <a:t>:</a:t>
            </a:r>
          </a:p>
          <a:p>
            <a:r>
              <a:rPr lang="en-US" sz="1000" dirty="0"/>
              <a:t>The padel can hang anywhere on the boat and it can store multiple items such as a wallet, phone etc. and items can be clipped on the bottom as well.</a:t>
            </a:r>
            <a:endParaRPr lang="en-AE" sz="1000" dirty="0"/>
          </a:p>
        </p:txBody>
      </p:sp>
      <p:sp>
        <p:nvSpPr>
          <p:cNvPr id="10" name="Rectangle 9">
            <a:extLst>
              <a:ext uri="{FF2B5EF4-FFF2-40B4-BE49-F238E27FC236}">
                <a16:creationId xmlns:a16="http://schemas.microsoft.com/office/drawing/2014/main" id="{088350C4-0782-1BFF-C23F-5980663E57C9}"/>
              </a:ext>
            </a:extLst>
          </p:cNvPr>
          <p:cNvSpPr/>
          <p:nvPr/>
        </p:nvSpPr>
        <p:spPr>
          <a:xfrm>
            <a:off x="4527228" y="1666727"/>
            <a:ext cx="1540267" cy="1069453"/>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Size: </a:t>
            </a:r>
            <a:r>
              <a:rPr lang="en-US" sz="1000" dirty="0"/>
              <a:t>This product wont be too big to ensure it doesn’t get into the way of anyone and hit anyone however this may effect the amount of items it can hold</a:t>
            </a:r>
            <a:endParaRPr lang="en-AE" sz="1000" dirty="0"/>
          </a:p>
        </p:txBody>
      </p:sp>
      <p:sp>
        <p:nvSpPr>
          <p:cNvPr id="11" name="Rectangle 10">
            <a:extLst>
              <a:ext uri="{FF2B5EF4-FFF2-40B4-BE49-F238E27FC236}">
                <a16:creationId xmlns:a16="http://schemas.microsoft.com/office/drawing/2014/main" id="{E7BD2E27-01C8-8811-763B-5501696EBDA3}"/>
              </a:ext>
            </a:extLst>
          </p:cNvPr>
          <p:cNvSpPr/>
          <p:nvPr/>
        </p:nvSpPr>
        <p:spPr>
          <a:xfrm>
            <a:off x="4556286" y="2714218"/>
            <a:ext cx="1522875" cy="696316"/>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Material</a:t>
            </a:r>
            <a:r>
              <a:rPr lang="en-US" sz="1000" dirty="0"/>
              <a:t>: This would be made out of traditional wood and plastic for the storage departments</a:t>
            </a:r>
            <a:endParaRPr lang="en-AE" sz="1000" dirty="0"/>
          </a:p>
        </p:txBody>
      </p:sp>
      <p:sp>
        <p:nvSpPr>
          <p:cNvPr id="12" name="Rectangle 11">
            <a:extLst>
              <a:ext uri="{FF2B5EF4-FFF2-40B4-BE49-F238E27FC236}">
                <a16:creationId xmlns:a16="http://schemas.microsoft.com/office/drawing/2014/main" id="{5CE47738-88FB-AE59-8140-670FF9CB56AA}"/>
              </a:ext>
            </a:extLst>
          </p:cNvPr>
          <p:cNvSpPr/>
          <p:nvPr/>
        </p:nvSpPr>
        <p:spPr>
          <a:xfrm>
            <a:off x="2920213" y="2714218"/>
            <a:ext cx="1540267" cy="660050"/>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cost</a:t>
            </a:r>
            <a:r>
              <a:rPr lang="en-US" sz="1000" dirty="0"/>
              <a:t>: This is made of high quality wood therefore I have priced it at 69 AED</a:t>
            </a:r>
            <a:endParaRPr lang="en-AE" sz="1000" dirty="0"/>
          </a:p>
        </p:txBody>
      </p:sp>
      <p:sp>
        <p:nvSpPr>
          <p:cNvPr id="13" name="Rectangle 12">
            <a:extLst>
              <a:ext uri="{FF2B5EF4-FFF2-40B4-BE49-F238E27FC236}">
                <a16:creationId xmlns:a16="http://schemas.microsoft.com/office/drawing/2014/main" id="{61B078F2-9E4D-AFF2-C9A7-D20986A52198}"/>
              </a:ext>
            </a:extLst>
          </p:cNvPr>
          <p:cNvSpPr/>
          <p:nvPr/>
        </p:nvSpPr>
        <p:spPr>
          <a:xfrm>
            <a:off x="1314015" y="2685878"/>
            <a:ext cx="1540267" cy="758086"/>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Client</a:t>
            </a:r>
            <a:r>
              <a:rPr lang="en-US" sz="1000" dirty="0"/>
              <a:t>: mostly people between the age of 16-70 and who either own a boat or are often on boat</a:t>
            </a:r>
            <a:endParaRPr lang="en-AE" sz="1000" dirty="0"/>
          </a:p>
        </p:txBody>
      </p:sp>
      <p:sp>
        <p:nvSpPr>
          <p:cNvPr id="14" name="Rectangle 13">
            <a:extLst>
              <a:ext uri="{FF2B5EF4-FFF2-40B4-BE49-F238E27FC236}">
                <a16:creationId xmlns:a16="http://schemas.microsoft.com/office/drawing/2014/main" id="{A7E91C3B-59E7-484C-FD52-A210307DCA59}"/>
              </a:ext>
            </a:extLst>
          </p:cNvPr>
          <p:cNvSpPr/>
          <p:nvPr/>
        </p:nvSpPr>
        <p:spPr>
          <a:xfrm>
            <a:off x="34901" y="578169"/>
            <a:ext cx="1127886" cy="1454840"/>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Aesthetics</a:t>
            </a:r>
            <a:r>
              <a:rPr lang="en-US" sz="1000" dirty="0"/>
              <a:t>: The padel will have a traditional wood look with more modern plastic compartments.</a:t>
            </a:r>
            <a:endParaRPr lang="en-AE" sz="1000" dirty="0"/>
          </a:p>
        </p:txBody>
      </p:sp>
      <p:sp>
        <p:nvSpPr>
          <p:cNvPr id="17" name="Rectangle 16">
            <a:extLst>
              <a:ext uri="{FF2B5EF4-FFF2-40B4-BE49-F238E27FC236}">
                <a16:creationId xmlns:a16="http://schemas.microsoft.com/office/drawing/2014/main" id="{10B7EFA9-B12D-C2BB-4F9C-DB63D76B3C05}"/>
              </a:ext>
            </a:extLst>
          </p:cNvPr>
          <p:cNvSpPr/>
          <p:nvPr/>
        </p:nvSpPr>
        <p:spPr>
          <a:xfrm>
            <a:off x="8824494" y="30000"/>
            <a:ext cx="1993962" cy="761651"/>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Function</a:t>
            </a:r>
            <a:r>
              <a:rPr lang="en-US" sz="1000" dirty="0"/>
              <a:t>: The lighthouse pops into the fishing rod holder, items can be clipped along the base and in order to store items you twist off the top of the lighthouse.</a:t>
            </a:r>
            <a:endParaRPr lang="en-AE" sz="1000" dirty="0"/>
          </a:p>
        </p:txBody>
      </p:sp>
      <p:sp>
        <p:nvSpPr>
          <p:cNvPr id="18" name="Rectangle 17">
            <a:extLst>
              <a:ext uri="{FF2B5EF4-FFF2-40B4-BE49-F238E27FC236}">
                <a16:creationId xmlns:a16="http://schemas.microsoft.com/office/drawing/2014/main" id="{383E4BD9-43DD-D9A2-68CE-BF95B084563B}"/>
              </a:ext>
            </a:extLst>
          </p:cNvPr>
          <p:cNvSpPr/>
          <p:nvPr/>
        </p:nvSpPr>
        <p:spPr>
          <a:xfrm>
            <a:off x="10948252" y="-1"/>
            <a:ext cx="1238458" cy="982057"/>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 Size: </a:t>
            </a:r>
            <a:r>
              <a:rPr lang="en-US" sz="1000" dirty="0"/>
              <a:t>This product will have a lot of space inside to hold items and will not be too long</a:t>
            </a:r>
            <a:endParaRPr lang="en-AE" sz="1000" dirty="0"/>
          </a:p>
        </p:txBody>
      </p:sp>
      <p:sp>
        <p:nvSpPr>
          <p:cNvPr id="19" name="Rectangle 18">
            <a:extLst>
              <a:ext uri="{FF2B5EF4-FFF2-40B4-BE49-F238E27FC236}">
                <a16:creationId xmlns:a16="http://schemas.microsoft.com/office/drawing/2014/main" id="{A2AF5ADC-B98D-CABE-073C-9D0B4CA3CE76}"/>
              </a:ext>
            </a:extLst>
          </p:cNvPr>
          <p:cNvSpPr/>
          <p:nvPr/>
        </p:nvSpPr>
        <p:spPr>
          <a:xfrm>
            <a:off x="10579072" y="1091777"/>
            <a:ext cx="1586543" cy="941232"/>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Material</a:t>
            </a:r>
            <a:r>
              <a:rPr lang="en-US" sz="1000" dirty="0"/>
              <a:t>: The lighthouse will be made of durable and long lasting plastic.</a:t>
            </a:r>
            <a:endParaRPr lang="en-AE" sz="1000" dirty="0"/>
          </a:p>
        </p:txBody>
      </p:sp>
      <p:sp>
        <p:nvSpPr>
          <p:cNvPr id="20" name="Rectangle 19">
            <a:extLst>
              <a:ext uri="{FF2B5EF4-FFF2-40B4-BE49-F238E27FC236}">
                <a16:creationId xmlns:a16="http://schemas.microsoft.com/office/drawing/2014/main" id="{388C70CA-6A60-EEAA-66A0-CAD3D2DB0F6D}"/>
              </a:ext>
            </a:extLst>
          </p:cNvPr>
          <p:cNvSpPr/>
          <p:nvPr/>
        </p:nvSpPr>
        <p:spPr>
          <a:xfrm>
            <a:off x="8334501" y="2704929"/>
            <a:ext cx="1540267" cy="660050"/>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cost</a:t>
            </a:r>
            <a:r>
              <a:rPr lang="en-US" sz="1000" dirty="0"/>
              <a:t>: This lighthouse is very cheap and priced at 39 </a:t>
            </a:r>
            <a:r>
              <a:rPr lang="en-US" sz="1000" dirty="0" err="1"/>
              <a:t>aed</a:t>
            </a:r>
            <a:endParaRPr lang="en-AE" sz="1000" dirty="0"/>
          </a:p>
        </p:txBody>
      </p:sp>
      <p:sp>
        <p:nvSpPr>
          <p:cNvPr id="21" name="Rectangle 20">
            <a:extLst>
              <a:ext uri="{FF2B5EF4-FFF2-40B4-BE49-F238E27FC236}">
                <a16:creationId xmlns:a16="http://schemas.microsoft.com/office/drawing/2014/main" id="{7858903D-8AF7-CD0B-8670-7DC26CF28408}"/>
              </a:ext>
            </a:extLst>
          </p:cNvPr>
          <p:cNvSpPr/>
          <p:nvPr/>
        </p:nvSpPr>
        <p:spPr>
          <a:xfrm>
            <a:off x="6569291" y="2640908"/>
            <a:ext cx="1540267" cy="660050"/>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Client</a:t>
            </a:r>
            <a:r>
              <a:rPr lang="en-US" sz="1000" dirty="0"/>
              <a:t>: mostly people between the age of 16-70 and who either own a boat or are often on boat</a:t>
            </a:r>
            <a:endParaRPr lang="en-AE" sz="1000" dirty="0"/>
          </a:p>
        </p:txBody>
      </p:sp>
      <p:sp>
        <p:nvSpPr>
          <p:cNvPr id="22" name="Rectangle 21">
            <a:extLst>
              <a:ext uri="{FF2B5EF4-FFF2-40B4-BE49-F238E27FC236}">
                <a16:creationId xmlns:a16="http://schemas.microsoft.com/office/drawing/2014/main" id="{0076AF69-F485-AAD4-5E7B-D4A82FC9FD61}"/>
              </a:ext>
            </a:extLst>
          </p:cNvPr>
          <p:cNvSpPr/>
          <p:nvPr/>
        </p:nvSpPr>
        <p:spPr>
          <a:xfrm>
            <a:off x="6296498" y="1051929"/>
            <a:ext cx="1102306" cy="1513518"/>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Aesthetics</a:t>
            </a:r>
            <a:r>
              <a:rPr lang="en-US" sz="1000" dirty="0"/>
              <a:t>: The light house will have multiple different colors to represent a lighthouse it will be bright and have glow in the dark features</a:t>
            </a:r>
            <a:endParaRPr lang="en-AE" sz="1000" dirty="0"/>
          </a:p>
        </p:txBody>
      </p:sp>
      <p:sp>
        <p:nvSpPr>
          <p:cNvPr id="25" name="Rectangle 24">
            <a:extLst>
              <a:ext uri="{FF2B5EF4-FFF2-40B4-BE49-F238E27FC236}">
                <a16:creationId xmlns:a16="http://schemas.microsoft.com/office/drawing/2014/main" id="{D17991BE-BACB-6957-7D28-DF435EB891F0}"/>
              </a:ext>
            </a:extLst>
          </p:cNvPr>
          <p:cNvSpPr/>
          <p:nvPr/>
        </p:nvSpPr>
        <p:spPr>
          <a:xfrm>
            <a:off x="1664781" y="3493022"/>
            <a:ext cx="2168081" cy="568039"/>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Function</a:t>
            </a:r>
            <a:r>
              <a:rPr lang="en-US" sz="1000" dirty="0"/>
              <a:t>: The wheel has 8 storage compartments which can rotate around depending what you want to put in or remove.</a:t>
            </a:r>
            <a:endParaRPr lang="en-AE" sz="1000" dirty="0"/>
          </a:p>
        </p:txBody>
      </p:sp>
      <p:sp>
        <p:nvSpPr>
          <p:cNvPr id="26" name="Rectangle 25">
            <a:extLst>
              <a:ext uri="{FF2B5EF4-FFF2-40B4-BE49-F238E27FC236}">
                <a16:creationId xmlns:a16="http://schemas.microsoft.com/office/drawing/2014/main" id="{8CA911DA-70A7-BCEB-5E6B-5B266A705E09}"/>
              </a:ext>
            </a:extLst>
          </p:cNvPr>
          <p:cNvSpPr/>
          <p:nvPr/>
        </p:nvSpPr>
        <p:spPr>
          <a:xfrm>
            <a:off x="4195342" y="3494344"/>
            <a:ext cx="1625199" cy="834697"/>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Size</a:t>
            </a:r>
            <a:r>
              <a:rPr lang="en-US" sz="1000" dirty="0"/>
              <a:t>: This product should rarely get into the way of people on board and accessing everything should be easy due to the spinning feature</a:t>
            </a:r>
            <a:endParaRPr lang="en-AE" sz="1000" dirty="0"/>
          </a:p>
        </p:txBody>
      </p:sp>
      <p:sp>
        <p:nvSpPr>
          <p:cNvPr id="27" name="Rectangle 26">
            <a:extLst>
              <a:ext uri="{FF2B5EF4-FFF2-40B4-BE49-F238E27FC236}">
                <a16:creationId xmlns:a16="http://schemas.microsoft.com/office/drawing/2014/main" id="{47EEB28A-9FF5-09B7-B76D-BE53C6AB8D7C}"/>
              </a:ext>
            </a:extLst>
          </p:cNvPr>
          <p:cNvSpPr/>
          <p:nvPr/>
        </p:nvSpPr>
        <p:spPr>
          <a:xfrm>
            <a:off x="5056029" y="4417622"/>
            <a:ext cx="1106667" cy="1585888"/>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Material</a:t>
            </a:r>
            <a:r>
              <a:rPr lang="en-US" sz="1000" dirty="0"/>
              <a:t>: This will be made out of varnished wood and have a see through layer of plastic covering the items inside.</a:t>
            </a:r>
            <a:endParaRPr lang="en-AE" sz="1000" dirty="0"/>
          </a:p>
        </p:txBody>
      </p:sp>
      <p:sp>
        <p:nvSpPr>
          <p:cNvPr id="28" name="Rectangle 27">
            <a:extLst>
              <a:ext uri="{FF2B5EF4-FFF2-40B4-BE49-F238E27FC236}">
                <a16:creationId xmlns:a16="http://schemas.microsoft.com/office/drawing/2014/main" id="{73D67BAE-8CF8-0506-7CC2-74A3C96B5704}"/>
              </a:ext>
            </a:extLst>
          </p:cNvPr>
          <p:cNvSpPr/>
          <p:nvPr/>
        </p:nvSpPr>
        <p:spPr>
          <a:xfrm>
            <a:off x="4617793" y="6050622"/>
            <a:ext cx="1540267" cy="660050"/>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cost</a:t>
            </a:r>
            <a:r>
              <a:rPr lang="en-US" sz="1000" dirty="0"/>
              <a:t>: I think that 59 </a:t>
            </a:r>
            <a:r>
              <a:rPr lang="en-US" sz="1000" dirty="0" err="1"/>
              <a:t>aed</a:t>
            </a:r>
            <a:r>
              <a:rPr lang="en-US" sz="1000" dirty="0"/>
              <a:t> would be an appropriate price for this product.</a:t>
            </a:r>
            <a:endParaRPr lang="en-AE" sz="1000" dirty="0"/>
          </a:p>
        </p:txBody>
      </p:sp>
      <p:sp>
        <p:nvSpPr>
          <p:cNvPr id="29" name="Rectangle 28">
            <a:extLst>
              <a:ext uri="{FF2B5EF4-FFF2-40B4-BE49-F238E27FC236}">
                <a16:creationId xmlns:a16="http://schemas.microsoft.com/office/drawing/2014/main" id="{35928392-7B70-5E5D-E7CD-0FDD46FA6D63}"/>
              </a:ext>
            </a:extLst>
          </p:cNvPr>
          <p:cNvSpPr/>
          <p:nvPr/>
        </p:nvSpPr>
        <p:spPr>
          <a:xfrm>
            <a:off x="2972175" y="5957411"/>
            <a:ext cx="1540267" cy="790084"/>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Client</a:t>
            </a:r>
            <a:r>
              <a:rPr lang="en-US" sz="1000" dirty="0"/>
              <a:t>: mostly people between the age of 16-70 and who either own a boat or are often on boat</a:t>
            </a:r>
            <a:endParaRPr lang="en-AE" sz="1000" dirty="0"/>
          </a:p>
        </p:txBody>
      </p:sp>
      <p:sp>
        <p:nvSpPr>
          <p:cNvPr id="30" name="Rectangle 29">
            <a:extLst>
              <a:ext uri="{FF2B5EF4-FFF2-40B4-BE49-F238E27FC236}">
                <a16:creationId xmlns:a16="http://schemas.microsoft.com/office/drawing/2014/main" id="{8FBC9D60-1FF9-1D3B-9323-359AD2EF4256}"/>
              </a:ext>
            </a:extLst>
          </p:cNvPr>
          <p:cNvSpPr/>
          <p:nvPr/>
        </p:nvSpPr>
        <p:spPr>
          <a:xfrm>
            <a:off x="38379" y="4373538"/>
            <a:ext cx="1369583" cy="1543767"/>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Aesthetics</a:t>
            </a:r>
            <a:r>
              <a:rPr lang="en-US" sz="1000" dirty="0"/>
              <a:t>: The wheel will have a number of different colors that represent a traditional wheel. The handles being brown and the inside having different colors depending on the items stored in them.</a:t>
            </a:r>
            <a:endParaRPr lang="en-AE" sz="1000" dirty="0"/>
          </a:p>
        </p:txBody>
      </p:sp>
      <p:sp>
        <p:nvSpPr>
          <p:cNvPr id="33" name="Rectangle 32">
            <a:extLst>
              <a:ext uri="{FF2B5EF4-FFF2-40B4-BE49-F238E27FC236}">
                <a16:creationId xmlns:a16="http://schemas.microsoft.com/office/drawing/2014/main" id="{7E48DCD3-1A11-1F4B-3B49-8964C177E86C}"/>
              </a:ext>
            </a:extLst>
          </p:cNvPr>
          <p:cNvSpPr/>
          <p:nvPr/>
        </p:nvSpPr>
        <p:spPr>
          <a:xfrm>
            <a:off x="7588806" y="3466945"/>
            <a:ext cx="2132064" cy="1039861"/>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Function</a:t>
            </a:r>
            <a:r>
              <a:rPr lang="en-US" sz="1000" dirty="0"/>
              <a:t>: The anchor can be hooked on anywhere in the boat. It can store multiple different items in the lower section as well as items being slotted in or clipped on in the middle</a:t>
            </a:r>
            <a:endParaRPr lang="en-AE" sz="1000" dirty="0"/>
          </a:p>
        </p:txBody>
      </p:sp>
      <p:sp>
        <p:nvSpPr>
          <p:cNvPr id="34" name="Rectangle 33">
            <a:extLst>
              <a:ext uri="{FF2B5EF4-FFF2-40B4-BE49-F238E27FC236}">
                <a16:creationId xmlns:a16="http://schemas.microsoft.com/office/drawing/2014/main" id="{7797ECFB-8D0D-CB68-E857-53FD1AE452E7}"/>
              </a:ext>
            </a:extLst>
          </p:cNvPr>
          <p:cNvSpPr/>
          <p:nvPr/>
        </p:nvSpPr>
        <p:spPr>
          <a:xfrm>
            <a:off x="10027714" y="3474743"/>
            <a:ext cx="1128743" cy="1236707"/>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Size</a:t>
            </a:r>
            <a:r>
              <a:rPr lang="en-US" sz="1000" dirty="0"/>
              <a:t>: This product will be big enough to store a lot of items but not get into the way of the people on board</a:t>
            </a:r>
            <a:endParaRPr lang="en-AE" sz="1000" dirty="0"/>
          </a:p>
        </p:txBody>
      </p:sp>
      <p:sp>
        <p:nvSpPr>
          <p:cNvPr id="35" name="Rectangle 34">
            <a:extLst>
              <a:ext uri="{FF2B5EF4-FFF2-40B4-BE49-F238E27FC236}">
                <a16:creationId xmlns:a16="http://schemas.microsoft.com/office/drawing/2014/main" id="{4C4BB1ED-2181-DCFE-5790-DC43951BF2D2}"/>
              </a:ext>
            </a:extLst>
          </p:cNvPr>
          <p:cNvSpPr/>
          <p:nvPr/>
        </p:nvSpPr>
        <p:spPr>
          <a:xfrm>
            <a:off x="11188441" y="3474744"/>
            <a:ext cx="956883" cy="1236711"/>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Material</a:t>
            </a:r>
            <a:r>
              <a:rPr lang="en-US" sz="1000" dirty="0"/>
              <a:t>: This product will be made out of a range of shatter proof plastics.</a:t>
            </a:r>
            <a:endParaRPr lang="en-AE" sz="1000" dirty="0"/>
          </a:p>
        </p:txBody>
      </p:sp>
      <p:sp>
        <p:nvSpPr>
          <p:cNvPr id="36" name="Rectangle 35">
            <a:extLst>
              <a:ext uri="{FF2B5EF4-FFF2-40B4-BE49-F238E27FC236}">
                <a16:creationId xmlns:a16="http://schemas.microsoft.com/office/drawing/2014/main" id="{52256FCE-0A34-67F5-CC67-B4C9AAE3DC14}"/>
              </a:ext>
            </a:extLst>
          </p:cNvPr>
          <p:cNvSpPr/>
          <p:nvPr/>
        </p:nvSpPr>
        <p:spPr>
          <a:xfrm>
            <a:off x="8137665" y="6546553"/>
            <a:ext cx="1380952" cy="263446"/>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cost</a:t>
            </a:r>
            <a:r>
              <a:rPr lang="en-US" sz="1000" dirty="0"/>
              <a:t>: This product will cost 29 </a:t>
            </a:r>
            <a:r>
              <a:rPr lang="en-US" sz="1000" dirty="0" err="1"/>
              <a:t>aed</a:t>
            </a:r>
            <a:endParaRPr lang="en-AE" sz="1000" dirty="0"/>
          </a:p>
        </p:txBody>
      </p:sp>
      <p:sp>
        <p:nvSpPr>
          <p:cNvPr id="37" name="Rectangle 36">
            <a:extLst>
              <a:ext uri="{FF2B5EF4-FFF2-40B4-BE49-F238E27FC236}">
                <a16:creationId xmlns:a16="http://schemas.microsoft.com/office/drawing/2014/main" id="{0DE1C73D-9E8C-0E2B-C419-8D38B41F215C}"/>
              </a:ext>
            </a:extLst>
          </p:cNvPr>
          <p:cNvSpPr/>
          <p:nvPr/>
        </p:nvSpPr>
        <p:spPr>
          <a:xfrm>
            <a:off x="6217803" y="5917305"/>
            <a:ext cx="1860119" cy="821132"/>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Client</a:t>
            </a:r>
            <a:r>
              <a:rPr lang="en-US" sz="1000" dirty="0"/>
              <a:t>: mostly people between the age of 16-70 and who either own a boat or are often on boat</a:t>
            </a:r>
            <a:endParaRPr lang="en-AE" sz="1000" dirty="0"/>
          </a:p>
        </p:txBody>
      </p:sp>
      <p:sp>
        <p:nvSpPr>
          <p:cNvPr id="38" name="Rectangle 37">
            <a:extLst>
              <a:ext uri="{FF2B5EF4-FFF2-40B4-BE49-F238E27FC236}">
                <a16:creationId xmlns:a16="http://schemas.microsoft.com/office/drawing/2014/main" id="{7925F7CD-9100-FCB2-CFC5-ED60188648C7}"/>
              </a:ext>
            </a:extLst>
          </p:cNvPr>
          <p:cNvSpPr/>
          <p:nvPr/>
        </p:nvSpPr>
        <p:spPr>
          <a:xfrm>
            <a:off x="6255743" y="4824992"/>
            <a:ext cx="1333578" cy="1042583"/>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Aesthetics</a:t>
            </a:r>
            <a:r>
              <a:rPr lang="en-US" sz="1000" dirty="0"/>
              <a:t>: The anchor will look quite simple and will be grey in color to represent an actual anchor.</a:t>
            </a:r>
            <a:endParaRPr lang="en-AE" sz="1000" dirty="0"/>
          </a:p>
        </p:txBody>
      </p:sp>
      <p:sp>
        <p:nvSpPr>
          <p:cNvPr id="23" name="Rectangle 22">
            <a:extLst>
              <a:ext uri="{FF2B5EF4-FFF2-40B4-BE49-F238E27FC236}">
                <a16:creationId xmlns:a16="http://schemas.microsoft.com/office/drawing/2014/main" id="{ABBE5976-66D6-756F-1403-7429FE1BC636}"/>
              </a:ext>
            </a:extLst>
          </p:cNvPr>
          <p:cNvSpPr/>
          <p:nvPr/>
        </p:nvSpPr>
        <p:spPr>
          <a:xfrm>
            <a:off x="10084372" y="2563839"/>
            <a:ext cx="1993961" cy="761652"/>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Safety: </a:t>
            </a:r>
            <a:r>
              <a:rPr lang="en-US" sz="1000" dirty="0"/>
              <a:t>The lighthouse is definitely safe as it would not fall out of place and the top will not be sharp so no one can be pocked or cut.</a:t>
            </a:r>
            <a:endParaRPr lang="en-AE" sz="1000" dirty="0"/>
          </a:p>
        </p:txBody>
      </p:sp>
      <p:sp>
        <p:nvSpPr>
          <p:cNvPr id="24" name="Rectangle 23">
            <a:extLst>
              <a:ext uri="{FF2B5EF4-FFF2-40B4-BE49-F238E27FC236}">
                <a16:creationId xmlns:a16="http://schemas.microsoft.com/office/drawing/2014/main" id="{AA76F923-FF85-8B37-E6B0-AE25A9F80B90}"/>
              </a:ext>
            </a:extLst>
          </p:cNvPr>
          <p:cNvSpPr/>
          <p:nvPr/>
        </p:nvSpPr>
        <p:spPr>
          <a:xfrm>
            <a:off x="112135" y="3474744"/>
            <a:ext cx="1472288" cy="845034"/>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Safety:</a:t>
            </a:r>
            <a:r>
              <a:rPr lang="en-US" sz="1000" dirty="0"/>
              <a:t> I believe this product is safe however when spun to fast you may get hit by one of the wooden handles.</a:t>
            </a:r>
            <a:endParaRPr lang="en-AE" sz="1000" dirty="0"/>
          </a:p>
        </p:txBody>
      </p:sp>
      <p:sp>
        <p:nvSpPr>
          <p:cNvPr id="31" name="Rectangle 30">
            <a:extLst>
              <a:ext uri="{FF2B5EF4-FFF2-40B4-BE49-F238E27FC236}">
                <a16:creationId xmlns:a16="http://schemas.microsoft.com/office/drawing/2014/main" id="{B3467965-7573-3DC7-7413-6130D502124D}"/>
              </a:ext>
            </a:extLst>
          </p:cNvPr>
          <p:cNvSpPr/>
          <p:nvPr/>
        </p:nvSpPr>
        <p:spPr>
          <a:xfrm>
            <a:off x="63906" y="2158182"/>
            <a:ext cx="1167508" cy="1223007"/>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Safety: </a:t>
            </a:r>
            <a:r>
              <a:rPr lang="en-US" sz="1000" dirty="0"/>
              <a:t>I believe that this product will not hurt anyone in any way as it clips safely onto anywhere on the boat. </a:t>
            </a:r>
            <a:endParaRPr lang="en-AE" sz="1000" dirty="0"/>
          </a:p>
        </p:txBody>
      </p:sp>
      <p:sp>
        <p:nvSpPr>
          <p:cNvPr id="32" name="Rectangle 31">
            <a:extLst>
              <a:ext uri="{FF2B5EF4-FFF2-40B4-BE49-F238E27FC236}">
                <a16:creationId xmlns:a16="http://schemas.microsoft.com/office/drawing/2014/main" id="{30520F6B-1653-8AC8-2301-A8C32516FB2A}"/>
              </a:ext>
            </a:extLst>
          </p:cNvPr>
          <p:cNvSpPr/>
          <p:nvPr/>
        </p:nvSpPr>
        <p:spPr>
          <a:xfrm>
            <a:off x="6184831" y="3432813"/>
            <a:ext cx="1290738" cy="1278642"/>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Customer feedback:</a:t>
            </a:r>
            <a:r>
              <a:rPr lang="en-US" sz="1000" dirty="0"/>
              <a:t> I really like the anchor idea however it doesn’t offer many functions as the design is quite limited.</a:t>
            </a:r>
            <a:endParaRPr lang="en-AE" sz="1000" dirty="0"/>
          </a:p>
        </p:txBody>
      </p:sp>
      <p:sp>
        <p:nvSpPr>
          <p:cNvPr id="39" name="Rectangle 38">
            <a:extLst>
              <a:ext uri="{FF2B5EF4-FFF2-40B4-BE49-F238E27FC236}">
                <a16:creationId xmlns:a16="http://schemas.microsoft.com/office/drawing/2014/main" id="{344D3BFE-FA18-DF97-9F59-6FC64B2B88D2}"/>
              </a:ext>
            </a:extLst>
          </p:cNvPr>
          <p:cNvSpPr/>
          <p:nvPr/>
        </p:nvSpPr>
        <p:spPr>
          <a:xfrm>
            <a:off x="6249375" y="67994"/>
            <a:ext cx="1462382" cy="919914"/>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Customer feedback:</a:t>
            </a:r>
          </a:p>
          <a:p>
            <a:r>
              <a:rPr lang="en-US" sz="1000" dirty="0"/>
              <a:t>I really like the idea of light houses because this is very important to all nautical people.</a:t>
            </a:r>
            <a:endParaRPr lang="en-AE" sz="1000" dirty="0"/>
          </a:p>
        </p:txBody>
      </p:sp>
      <p:sp>
        <p:nvSpPr>
          <p:cNvPr id="40" name="Rectangle 39">
            <a:extLst>
              <a:ext uri="{FF2B5EF4-FFF2-40B4-BE49-F238E27FC236}">
                <a16:creationId xmlns:a16="http://schemas.microsoft.com/office/drawing/2014/main" id="{81DD1D06-233A-D49C-60F8-3B064229DA36}"/>
              </a:ext>
            </a:extLst>
          </p:cNvPr>
          <p:cNvSpPr/>
          <p:nvPr/>
        </p:nvSpPr>
        <p:spPr>
          <a:xfrm>
            <a:off x="416887" y="6003510"/>
            <a:ext cx="1971832" cy="790084"/>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Customer feedback:</a:t>
            </a:r>
          </a:p>
          <a:p>
            <a:r>
              <a:rPr lang="en-US" sz="1000" dirty="0"/>
              <a:t>The steering wheel idea is really good I love how it rotates and has lots of space for my personal items</a:t>
            </a:r>
            <a:endParaRPr lang="en-AE" sz="1000" dirty="0"/>
          </a:p>
        </p:txBody>
      </p:sp>
      <p:sp>
        <p:nvSpPr>
          <p:cNvPr id="41" name="Rectangle 40">
            <a:extLst>
              <a:ext uri="{FF2B5EF4-FFF2-40B4-BE49-F238E27FC236}">
                <a16:creationId xmlns:a16="http://schemas.microsoft.com/office/drawing/2014/main" id="{EAFD8ADC-DE56-70DE-3356-CEB4D24D92BC}"/>
              </a:ext>
            </a:extLst>
          </p:cNvPr>
          <p:cNvSpPr/>
          <p:nvPr/>
        </p:nvSpPr>
        <p:spPr>
          <a:xfrm>
            <a:off x="4557548" y="233143"/>
            <a:ext cx="1490041" cy="1341661"/>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Customer feedback:</a:t>
            </a:r>
          </a:p>
          <a:p>
            <a:r>
              <a:rPr lang="en-US" sz="1000" dirty="0"/>
              <a:t>I really like the design I like how it links to a traditional padel and like that this would add a old style to a modern boat.</a:t>
            </a:r>
            <a:endParaRPr lang="en-AE" sz="1000" dirty="0"/>
          </a:p>
        </p:txBody>
      </p:sp>
      <p:sp>
        <p:nvSpPr>
          <p:cNvPr id="16" name="Rectangle 15">
            <a:extLst>
              <a:ext uri="{FF2B5EF4-FFF2-40B4-BE49-F238E27FC236}">
                <a16:creationId xmlns:a16="http://schemas.microsoft.com/office/drawing/2014/main" id="{7176D27F-93F0-7782-33BB-B2E33EAE1D2D}"/>
              </a:ext>
            </a:extLst>
          </p:cNvPr>
          <p:cNvSpPr/>
          <p:nvPr/>
        </p:nvSpPr>
        <p:spPr>
          <a:xfrm>
            <a:off x="11188441" y="5055178"/>
            <a:ext cx="945864" cy="1569680"/>
          </a:xfrm>
          <a:prstGeom prst="rect">
            <a:avLst/>
          </a:prstGeom>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t>Safety:</a:t>
            </a:r>
            <a:r>
              <a:rPr lang="en-US" sz="1000" dirty="0"/>
              <a:t> I believe this product is safe as the points are curved and the material used for it is shatter proof.</a:t>
            </a:r>
            <a:endParaRPr lang="en-AE" sz="1000" dirty="0"/>
          </a:p>
        </p:txBody>
      </p:sp>
      <p:sp>
        <p:nvSpPr>
          <p:cNvPr id="57" name="Oval 56">
            <a:extLst>
              <a:ext uri="{FF2B5EF4-FFF2-40B4-BE49-F238E27FC236}">
                <a16:creationId xmlns:a16="http://schemas.microsoft.com/office/drawing/2014/main" id="{20253577-C142-E47A-59A7-2041B855A6E7}"/>
              </a:ext>
            </a:extLst>
          </p:cNvPr>
          <p:cNvSpPr/>
          <p:nvPr/>
        </p:nvSpPr>
        <p:spPr>
          <a:xfrm>
            <a:off x="1788875" y="629520"/>
            <a:ext cx="541121" cy="4748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9</a:t>
            </a:r>
            <a:endParaRPr lang="en-AE" dirty="0"/>
          </a:p>
        </p:txBody>
      </p:sp>
      <p:sp>
        <p:nvSpPr>
          <p:cNvPr id="58" name="Oval 57">
            <a:extLst>
              <a:ext uri="{FF2B5EF4-FFF2-40B4-BE49-F238E27FC236}">
                <a16:creationId xmlns:a16="http://schemas.microsoft.com/office/drawing/2014/main" id="{AE947D0D-EADD-C4BC-38E1-CFF492A9A346}"/>
              </a:ext>
            </a:extLst>
          </p:cNvPr>
          <p:cNvSpPr/>
          <p:nvPr/>
        </p:nvSpPr>
        <p:spPr>
          <a:xfrm>
            <a:off x="8183959" y="684140"/>
            <a:ext cx="679982" cy="50809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10</a:t>
            </a:r>
            <a:endParaRPr lang="en-AE" dirty="0"/>
          </a:p>
        </p:txBody>
      </p:sp>
      <p:sp>
        <p:nvSpPr>
          <p:cNvPr id="59" name="Oval 58">
            <a:extLst>
              <a:ext uri="{FF2B5EF4-FFF2-40B4-BE49-F238E27FC236}">
                <a16:creationId xmlns:a16="http://schemas.microsoft.com/office/drawing/2014/main" id="{5DE832D9-D57D-B27E-01BC-97E9DB870C81}"/>
              </a:ext>
            </a:extLst>
          </p:cNvPr>
          <p:cNvSpPr/>
          <p:nvPr/>
        </p:nvSpPr>
        <p:spPr>
          <a:xfrm>
            <a:off x="2762326" y="4032848"/>
            <a:ext cx="660724" cy="51941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11</a:t>
            </a:r>
            <a:endParaRPr lang="en-AE" dirty="0"/>
          </a:p>
        </p:txBody>
      </p:sp>
      <p:sp>
        <p:nvSpPr>
          <p:cNvPr id="60" name="Oval 59">
            <a:extLst>
              <a:ext uri="{FF2B5EF4-FFF2-40B4-BE49-F238E27FC236}">
                <a16:creationId xmlns:a16="http://schemas.microsoft.com/office/drawing/2014/main" id="{029E82BF-0144-9A84-1627-34AED33332B5}"/>
              </a:ext>
            </a:extLst>
          </p:cNvPr>
          <p:cNvSpPr/>
          <p:nvPr/>
        </p:nvSpPr>
        <p:spPr>
          <a:xfrm>
            <a:off x="8620608" y="4329051"/>
            <a:ext cx="693799" cy="4401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12</a:t>
            </a:r>
            <a:endParaRPr lang="en-AE" dirty="0"/>
          </a:p>
        </p:txBody>
      </p:sp>
      <p:pic>
        <p:nvPicPr>
          <p:cNvPr id="2056" name="Picture 8" descr="Pirate Wheel Marine Steering Wheels Pirate Ships Boat, 46% OFF">
            <a:extLst>
              <a:ext uri="{FF2B5EF4-FFF2-40B4-BE49-F238E27FC236}">
                <a16:creationId xmlns:a16="http://schemas.microsoft.com/office/drawing/2014/main" id="{9C58738F-63FC-874D-6837-BAD15FF7BB1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0715" y="4061465"/>
            <a:ext cx="431844" cy="431844"/>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Anchor Tattoo - A Classic Anchor Tattoo On A Sailor's">
            <a:extLst>
              <a:ext uri="{FF2B5EF4-FFF2-40B4-BE49-F238E27FC236}">
                <a16:creationId xmlns:a16="http://schemas.microsoft.com/office/drawing/2014/main" id="{12711D4C-58A6-E0C4-A7BC-CBD5EBDC8E81}"/>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8108" t="5702" r="19435" b="9721"/>
          <a:stretch/>
        </p:blipFill>
        <p:spPr bwMode="auto">
          <a:xfrm>
            <a:off x="9087407" y="4935451"/>
            <a:ext cx="490953" cy="664841"/>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Cape North Lighthouse - Wikipedia">
            <a:extLst>
              <a:ext uri="{FF2B5EF4-FFF2-40B4-BE49-F238E27FC236}">
                <a16:creationId xmlns:a16="http://schemas.microsoft.com/office/drawing/2014/main" id="{EC0EDA7E-C834-C79A-1F7E-D2751EDECAC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31166" y="96427"/>
            <a:ext cx="356784" cy="789199"/>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16,266 Old Paddle Boat Images, Stock Photos, 3D objects, &amp; Vectors |  Shutterstock">
            <a:extLst>
              <a:ext uri="{FF2B5EF4-FFF2-40B4-BE49-F238E27FC236}">
                <a16:creationId xmlns:a16="http://schemas.microsoft.com/office/drawing/2014/main" id="{82D63B7E-5675-61C4-A679-BE4C51AFAFF6}"/>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23855" b="29357"/>
          <a:stretch/>
        </p:blipFill>
        <p:spPr bwMode="auto">
          <a:xfrm rot="10800000">
            <a:off x="2932519" y="511325"/>
            <a:ext cx="1414217" cy="33143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2F1D17FD-CF40-FBCA-E03D-95ECED31C91B}"/>
              </a:ext>
            </a:extLst>
          </p:cNvPr>
          <p:cNvPicPr>
            <a:picLocks noChangeAspect="1"/>
          </p:cNvPicPr>
          <p:nvPr/>
        </p:nvPicPr>
        <p:blipFill rotWithShape="1">
          <a:blip r:embed="rId10"/>
          <a:srcRect l="25454"/>
          <a:stretch/>
        </p:blipFill>
        <p:spPr>
          <a:xfrm>
            <a:off x="2308043" y="866936"/>
            <a:ext cx="615863" cy="1759469"/>
          </a:xfrm>
          <a:prstGeom prst="rect">
            <a:avLst/>
          </a:prstGeom>
        </p:spPr>
      </p:pic>
      <p:pic>
        <p:nvPicPr>
          <p:cNvPr id="8" name="Picture 7">
            <a:extLst>
              <a:ext uri="{FF2B5EF4-FFF2-40B4-BE49-F238E27FC236}">
                <a16:creationId xmlns:a16="http://schemas.microsoft.com/office/drawing/2014/main" id="{3E4A5BCE-4A1B-934C-6554-3216229B8186}"/>
              </a:ext>
            </a:extLst>
          </p:cNvPr>
          <p:cNvPicPr>
            <a:picLocks noChangeAspect="1"/>
          </p:cNvPicPr>
          <p:nvPr/>
        </p:nvPicPr>
        <p:blipFill>
          <a:blip r:embed="rId11"/>
          <a:stretch>
            <a:fillRect/>
          </a:stretch>
        </p:blipFill>
        <p:spPr>
          <a:xfrm>
            <a:off x="9028561" y="878284"/>
            <a:ext cx="948014" cy="1723124"/>
          </a:xfrm>
          <a:prstGeom prst="rect">
            <a:avLst/>
          </a:prstGeom>
        </p:spPr>
      </p:pic>
      <p:pic>
        <p:nvPicPr>
          <p:cNvPr id="42" name="Picture 41">
            <a:extLst>
              <a:ext uri="{FF2B5EF4-FFF2-40B4-BE49-F238E27FC236}">
                <a16:creationId xmlns:a16="http://schemas.microsoft.com/office/drawing/2014/main" id="{96FE9296-FD55-B8FF-7191-EC6EF6BF3BD7}"/>
              </a:ext>
            </a:extLst>
          </p:cNvPr>
          <p:cNvPicPr>
            <a:picLocks noChangeAspect="1"/>
          </p:cNvPicPr>
          <p:nvPr/>
        </p:nvPicPr>
        <p:blipFill>
          <a:blip r:embed="rId12"/>
          <a:stretch>
            <a:fillRect/>
          </a:stretch>
        </p:blipFill>
        <p:spPr>
          <a:xfrm>
            <a:off x="3498360" y="4428025"/>
            <a:ext cx="1452318" cy="1392888"/>
          </a:xfrm>
          <a:prstGeom prst="rect">
            <a:avLst/>
          </a:prstGeom>
        </p:spPr>
      </p:pic>
      <p:pic>
        <p:nvPicPr>
          <p:cNvPr id="44" name="Picture 43">
            <a:extLst>
              <a:ext uri="{FF2B5EF4-FFF2-40B4-BE49-F238E27FC236}">
                <a16:creationId xmlns:a16="http://schemas.microsoft.com/office/drawing/2014/main" id="{C032AA5F-CD0D-1DBC-95E7-900478238435}"/>
              </a:ext>
            </a:extLst>
          </p:cNvPr>
          <p:cNvPicPr>
            <a:picLocks noChangeAspect="1"/>
          </p:cNvPicPr>
          <p:nvPr/>
        </p:nvPicPr>
        <p:blipFill>
          <a:blip r:embed="rId13"/>
          <a:stretch>
            <a:fillRect/>
          </a:stretch>
        </p:blipFill>
        <p:spPr>
          <a:xfrm>
            <a:off x="9578360" y="4877669"/>
            <a:ext cx="1185731" cy="1841282"/>
          </a:xfrm>
          <a:prstGeom prst="rect">
            <a:avLst/>
          </a:prstGeom>
        </p:spPr>
      </p:pic>
    </p:spTree>
    <p:extLst>
      <p:ext uri="{BB962C8B-B14F-4D97-AF65-F5344CB8AC3E}">
        <p14:creationId xmlns:p14="http://schemas.microsoft.com/office/powerpoint/2010/main" val="13213835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200DCBAC-68AD-B253-7F63-749C3A5E22E3}"/>
              </a:ext>
            </a:extLst>
          </p:cNvPr>
          <p:cNvGraphicFramePr>
            <a:graphicFrameLocks noGrp="1"/>
          </p:cNvGraphicFramePr>
          <p:nvPr>
            <p:ph idx="1"/>
            <p:extLst>
              <p:ext uri="{D42A27DB-BD31-4B8C-83A1-F6EECF244321}">
                <p14:modId xmlns:p14="http://schemas.microsoft.com/office/powerpoint/2010/main" val="4284645857"/>
              </p:ext>
            </p:extLst>
          </p:nvPr>
        </p:nvGraphicFramePr>
        <p:xfrm>
          <a:off x="54723" y="817123"/>
          <a:ext cx="7199919" cy="5994847"/>
        </p:xfrm>
        <a:graphic>
          <a:graphicData uri="http://schemas.openxmlformats.org/drawingml/2006/table">
            <a:tbl>
              <a:tblPr firstRow="1" bandRow="1">
                <a:tableStyleId>{93296810-A885-4BE3-A3E7-6D5BEEA58F35}</a:tableStyleId>
              </a:tblPr>
              <a:tblGrid>
                <a:gridCol w="737966">
                  <a:extLst>
                    <a:ext uri="{9D8B030D-6E8A-4147-A177-3AD203B41FA5}">
                      <a16:colId xmlns:a16="http://schemas.microsoft.com/office/drawing/2014/main" val="3224734754"/>
                    </a:ext>
                  </a:extLst>
                </a:gridCol>
                <a:gridCol w="822273">
                  <a:extLst>
                    <a:ext uri="{9D8B030D-6E8A-4147-A177-3AD203B41FA5}">
                      <a16:colId xmlns:a16="http://schemas.microsoft.com/office/drawing/2014/main" val="2249951747"/>
                    </a:ext>
                  </a:extLst>
                </a:gridCol>
                <a:gridCol w="703619">
                  <a:extLst>
                    <a:ext uri="{9D8B030D-6E8A-4147-A177-3AD203B41FA5}">
                      <a16:colId xmlns:a16="http://schemas.microsoft.com/office/drawing/2014/main" val="2699641805"/>
                    </a:ext>
                  </a:extLst>
                </a:gridCol>
                <a:gridCol w="688537">
                  <a:extLst>
                    <a:ext uri="{9D8B030D-6E8A-4147-A177-3AD203B41FA5}">
                      <a16:colId xmlns:a16="http://schemas.microsoft.com/office/drawing/2014/main" val="1495436559"/>
                    </a:ext>
                  </a:extLst>
                </a:gridCol>
                <a:gridCol w="657992">
                  <a:extLst>
                    <a:ext uri="{9D8B030D-6E8A-4147-A177-3AD203B41FA5}">
                      <a16:colId xmlns:a16="http://schemas.microsoft.com/office/drawing/2014/main" val="134749900"/>
                    </a:ext>
                  </a:extLst>
                </a:gridCol>
                <a:gridCol w="704797">
                  <a:extLst>
                    <a:ext uri="{9D8B030D-6E8A-4147-A177-3AD203B41FA5}">
                      <a16:colId xmlns:a16="http://schemas.microsoft.com/office/drawing/2014/main" val="1863008351"/>
                    </a:ext>
                  </a:extLst>
                </a:gridCol>
                <a:gridCol w="740560">
                  <a:extLst>
                    <a:ext uri="{9D8B030D-6E8A-4147-A177-3AD203B41FA5}">
                      <a16:colId xmlns:a16="http://schemas.microsoft.com/office/drawing/2014/main" val="3008391035"/>
                    </a:ext>
                  </a:extLst>
                </a:gridCol>
                <a:gridCol w="679106">
                  <a:extLst>
                    <a:ext uri="{9D8B030D-6E8A-4147-A177-3AD203B41FA5}">
                      <a16:colId xmlns:a16="http://schemas.microsoft.com/office/drawing/2014/main" val="3539964466"/>
                    </a:ext>
                  </a:extLst>
                </a:gridCol>
                <a:gridCol w="785963">
                  <a:extLst>
                    <a:ext uri="{9D8B030D-6E8A-4147-A177-3AD203B41FA5}">
                      <a16:colId xmlns:a16="http://schemas.microsoft.com/office/drawing/2014/main" val="3677886308"/>
                    </a:ext>
                  </a:extLst>
                </a:gridCol>
                <a:gridCol w="679106">
                  <a:extLst>
                    <a:ext uri="{9D8B030D-6E8A-4147-A177-3AD203B41FA5}">
                      <a16:colId xmlns:a16="http://schemas.microsoft.com/office/drawing/2014/main" val="3406760938"/>
                    </a:ext>
                  </a:extLst>
                </a:gridCol>
              </a:tblGrid>
              <a:tr h="4576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rPr>
                        <a:t>Design</a:t>
                      </a:r>
                      <a:r>
                        <a:rPr lang="en-AE" sz="800" dirty="0">
                          <a:solidFill>
                            <a:schemeClr val="bg1"/>
                          </a:solidFill>
                        </a:rPr>
                        <a:t> </a:t>
                      </a:r>
                      <a:r>
                        <a:rPr lang="en-GB" sz="800" dirty="0">
                          <a:solidFill>
                            <a:schemeClr val="bg1"/>
                          </a:solidFill>
                        </a:rPr>
                        <a:t>N</a:t>
                      </a:r>
                      <a:r>
                        <a:rPr lang="en-AE" sz="800" dirty="0">
                          <a:solidFill>
                            <a:schemeClr val="bg1"/>
                          </a:solidFill>
                        </a:rPr>
                        <a:t>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err="1">
                          <a:solidFill>
                            <a:schemeClr val="bg1"/>
                          </a:solidFill>
                        </a:rPr>
                        <a:t>Aesth</a:t>
                      </a:r>
                      <a:r>
                        <a:rPr lang="en-US" sz="800" dirty="0">
                          <a:solidFill>
                            <a:schemeClr val="bg1"/>
                          </a:solidFill>
                        </a:rPr>
                        <a:t> </a:t>
                      </a:r>
                    </a:p>
                    <a:p>
                      <a:endParaRPr lang="en-AE" sz="800" dirty="0">
                        <a:solidFill>
                          <a:schemeClr val="bg1"/>
                        </a:solidFill>
                      </a:endParaRPr>
                    </a:p>
                  </a:txBody>
                  <a:tcPr/>
                </a:tc>
                <a:tc>
                  <a:txBody>
                    <a:bodyPr/>
                    <a:lstStyle/>
                    <a:p>
                      <a:r>
                        <a:rPr lang="en-US" sz="800" dirty="0"/>
                        <a:t>Cost</a:t>
                      </a:r>
                      <a:endParaRPr lang="en-AE" sz="800" dirty="0"/>
                    </a:p>
                  </a:txBody>
                  <a:tcPr/>
                </a:tc>
                <a:tc>
                  <a:txBody>
                    <a:bodyPr/>
                    <a:lstStyle/>
                    <a:p>
                      <a:r>
                        <a:rPr lang="en-US" sz="800" dirty="0"/>
                        <a:t>Client</a:t>
                      </a:r>
                      <a:endParaRPr lang="en-AE" sz="800" dirty="0"/>
                    </a:p>
                  </a:txBody>
                  <a:tcPr/>
                </a:tc>
                <a:tc>
                  <a:txBody>
                    <a:bodyPr/>
                    <a:lstStyle/>
                    <a:p>
                      <a:r>
                        <a:rPr lang="en-US" sz="800" dirty="0" err="1"/>
                        <a:t>Envir</a:t>
                      </a:r>
                      <a:endParaRPr lang="en-AE" sz="800" dirty="0"/>
                    </a:p>
                  </a:txBody>
                  <a:tcPr/>
                </a:tc>
                <a:tc>
                  <a:txBody>
                    <a:bodyPr/>
                    <a:lstStyle/>
                    <a:p>
                      <a:r>
                        <a:rPr lang="en-US" sz="800" dirty="0"/>
                        <a:t>Safety</a:t>
                      </a:r>
                      <a:endParaRPr lang="en-AE" sz="800" dirty="0"/>
                    </a:p>
                  </a:txBody>
                  <a:tcPr/>
                </a:tc>
                <a:tc>
                  <a:txBody>
                    <a:bodyPr/>
                    <a:lstStyle/>
                    <a:p>
                      <a:r>
                        <a:rPr lang="en-US" sz="800" dirty="0"/>
                        <a:t>Size</a:t>
                      </a:r>
                      <a:endParaRPr lang="en-AE" sz="800" dirty="0"/>
                    </a:p>
                  </a:txBody>
                  <a:tcPr/>
                </a:tc>
                <a:tc>
                  <a:txBody>
                    <a:bodyPr/>
                    <a:lstStyle/>
                    <a:p>
                      <a:r>
                        <a:rPr lang="en-US" sz="800" dirty="0" err="1"/>
                        <a:t>Func</a:t>
                      </a:r>
                      <a:endParaRPr lang="en-AE" sz="800" dirty="0"/>
                    </a:p>
                  </a:txBody>
                  <a:tcPr/>
                </a:tc>
                <a:tc>
                  <a:txBody>
                    <a:bodyPr/>
                    <a:lstStyle/>
                    <a:p>
                      <a:r>
                        <a:rPr lang="en-US" sz="800" dirty="0"/>
                        <a:t>Material</a:t>
                      </a:r>
                      <a:endParaRPr lang="en-AE" sz="800" dirty="0"/>
                    </a:p>
                  </a:txBody>
                  <a:tcPr/>
                </a:tc>
                <a:tc>
                  <a:txBody>
                    <a:bodyPr/>
                    <a:lstStyle/>
                    <a:p>
                      <a:r>
                        <a:rPr lang="en-US" sz="800" dirty="0"/>
                        <a:t>Total</a:t>
                      </a:r>
                      <a:endParaRPr lang="en-AE" sz="800" dirty="0"/>
                    </a:p>
                  </a:txBody>
                  <a:tcPr/>
                </a:tc>
                <a:extLst>
                  <a:ext uri="{0D108BD9-81ED-4DB2-BD59-A6C34878D82A}">
                    <a16:rowId xmlns:a16="http://schemas.microsoft.com/office/drawing/2014/main" val="3451101384"/>
                  </a:ext>
                </a:extLst>
              </a:tr>
              <a:tr h="457620">
                <a:tc>
                  <a:txBody>
                    <a:bodyPr/>
                    <a:lstStyle/>
                    <a:p>
                      <a:r>
                        <a:rPr lang="en-US" sz="800" dirty="0"/>
                        <a:t>Design 1</a:t>
                      </a:r>
                      <a:endParaRPr lang="en-AE" sz="800" dirty="0"/>
                    </a:p>
                  </a:txBody>
                  <a:tcPr/>
                </a:tc>
                <a:tc>
                  <a:txBody>
                    <a:bodyPr/>
                    <a:lstStyle/>
                    <a:p>
                      <a:r>
                        <a:rPr lang="en-US" sz="800" dirty="0"/>
                        <a:t>6/10</a:t>
                      </a:r>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9/10</a:t>
                      </a:r>
                      <a:endParaRPr lang="en-AE" sz="800" dirty="0"/>
                    </a:p>
                    <a:p>
                      <a:endParaRPr lang="en-AE" sz="800" dirty="0"/>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7/10</a:t>
                      </a:r>
                      <a:endParaRPr lang="en-AE" sz="800" dirty="0"/>
                    </a:p>
                    <a:p>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4/10</a:t>
                      </a:r>
                      <a:endParaRPr lang="en-AE" sz="800" dirty="0"/>
                    </a:p>
                    <a:p>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9/10</a:t>
                      </a:r>
                      <a:endParaRPr lang="en-AE" sz="800" dirty="0"/>
                    </a:p>
                    <a:p>
                      <a:endParaRPr lang="en-AE" sz="800" dirty="0"/>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8/10</a:t>
                      </a:r>
                      <a:endParaRPr lang="en-AE" sz="800" dirty="0"/>
                    </a:p>
                    <a:p>
                      <a:endParaRPr lang="en-AE" sz="800" dirty="0"/>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8/10</a:t>
                      </a:r>
                      <a:endParaRPr lang="en-AE" sz="800" dirty="0"/>
                    </a:p>
                    <a:p>
                      <a:endParaRPr lang="en-AE" sz="800" dirty="0"/>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8/10</a:t>
                      </a:r>
                      <a:endParaRPr lang="en-AE" sz="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E" sz="800" dirty="0"/>
                    </a:p>
                  </a:txBody>
                  <a:tcPr>
                    <a:solidFill>
                      <a:srgbClr val="92D050"/>
                    </a:solidFill>
                  </a:tcPr>
                </a:tc>
                <a:tc>
                  <a:txBody>
                    <a:bodyPr/>
                    <a:lstStyle/>
                    <a:p>
                      <a:r>
                        <a:rPr lang="en-US" sz="800" dirty="0"/>
                        <a:t>13/16</a:t>
                      </a:r>
                      <a:endParaRPr lang="en-AE" sz="800" dirty="0"/>
                    </a:p>
                  </a:txBody>
                  <a:tcPr/>
                </a:tc>
                <a:extLst>
                  <a:ext uri="{0D108BD9-81ED-4DB2-BD59-A6C34878D82A}">
                    <a16:rowId xmlns:a16="http://schemas.microsoft.com/office/drawing/2014/main" val="2287145066"/>
                  </a:ext>
                </a:extLst>
              </a:tr>
              <a:tr h="4641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Design 2</a:t>
                      </a:r>
                      <a:endParaRPr lang="en-AE" sz="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E" sz="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7/10</a:t>
                      </a:r>
                      <a:endParaRPr lang="en-AE" sz="800" dirty="0"/>
                    </a:p>
                    <a:p>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6/10</a:t>
                      </a:r>
                      <a:endParaRPr lang="en-AE" sz="800" dirty="0"/>
                    </a:p>
                    <a:p>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7/10</a:t>
                      </a:r>
                      <a:endParaRPr lang="en-AE" sz="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E" sz="800" dirty="0"/>
                    </a:p>
                    <a:p>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5/10</a:t>
                      </a:r>
                      <a:endParaRPr lang="en-AE" sz="800" dirty="0"/>
                    </a:p>
                    <a:p>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8/10</a:t>
                      </a:r>
                      <a:endParaRPr lang="en-AE" sz="800" dirty="0"/>
                    </a:p>
                    <a:p>
                      <a:endParaRPr lang="en-AE" sz="800" dirty="0"/>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6/10</a:t>
                      </a:r>
                      <a:endParaRPr lang="en-AE" sz="800" dirty="0"/>
                    </a:p>
                    <a:p>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6/10</a:t>
                      </a:r>
                      <a:endParaRPr lang="en-AE" sz="800" dirty="0"/>
                    </a:p>
                    <a:p>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8/10</a:t>
                      </a:r>
                      <a:endParaRPr lang="en-AE" sz="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E" sz="800" dirty="0"/>
                    </a:p>
                    <a:p>
                      <a:endParaRPr lang="en-AE" sz="800" dirty="0"/>
                    </a:p>
                  </a:txBody>
                  <a:tcPr>
                    <a:solidFill>
                      <a:srgbClr val="92D050"/>
                    </a:solidFill>
                  </a:tcPr>
                </a:tc>
                <a:tc>
                  <a:txBody>
                    <a:bodyPr/>
                    <a:lstStyle/>
                    <a:p>
                      <a:r>
                        <a:rPr lang="en-US" sz="800" dirty="0"/>
                        <a:t>10/16</a:t>
                      </a:r>
                      <a:endParaRPr lang="en-AE" sz="800" dirty="0"/>
                    </a:p>
                  </a:txBody>
                  <a:tcPr/>
                </a:tc>
                <a:extLst>
                  <a:ext uri="{0D108BD9-81ED-4DB2-BD59-A6C34878D82A}">
                    <a16:rowId xmlns:a16="http://schemas.microsoft.com/office/drawing/2014/main" val="2203483667"/>
                  </a:ext>
                </a:extLst>
              </a:tr>
              <a:tr h="4641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Design 3</a:t>
                      </a:r>
                      <a:endParaRPr lang="en-AE" sz="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E" sz="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9/10</a:t>
                      </a:r>
                      <a:endParaRPr lang="en-AE" sz="800" dirty="0"/>
                    </a:p>
                    <a:p>
                      <a:endParaRPr lang="en-AE" sz="800" dirty="0"/>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4/10</a:t>
                      </a:r>
                      <a:endParaRPr lang="en-AE" sz="800" dirty="0"/>
                    </a:p>
                    <a:p>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7/10</a:t>
                      </a:r>
                      <a:endParaRPr lang="en-AE" sz="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E" sz="800" dirty="0"/>
                    </a:p>
                    <a:p>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4/10</a:t>
                      </a:r>
                      <a:endParaRPr lang="en-AE" sz="800" dirty="0"/>
                    </a:p>
                    <a:p>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9/10</a:t>
                      </a:r>
                      <a:endParaRPr lang="en-AE" sz="800" dirty="0"/>
                    </a:p>
                    <a:p>
                      <a:endParaRPr lang="en-AE" sz="800" dirty="0"/>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8/10</a:t>
                      </a:r>
                      <a:endParaRPr lang="en-AE" sz="800" dirty="0"/>
                    </a:p>
                    <a:p>
                      <a:endParaRPr lang="en-AE" sz="800" dirty="0"/>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8/10</a:t>
                      </a:r>
                      <a:endParaRPr lang="en-AE" sz="800" dirty="0"/>
                    </a:p>
                    <a:p>
                      <a:endParaRPr lang="en-AE" sz="800" dirty="0"/>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8/10</a:t>
                      </a:r>
                      <a:endParaRPr lang="en-AE" sz="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E" sz="800" dirty="0"/>
                    </a:p>
                    <a:p>
                      <a:endParaRPr lang="en-AE" sz="800" dirty="0"/>
                    </a:p>
                  </a:txBody>
                  <a:tcPr>
                    <a:solidFill>
                      <a:srgbClr val="92D050"/>
                    </a:solidFill>
                  </a:tcPr>
                </a:tc>
                <a:tc>
                  <a:txBody>
                    <a:bodyPr/>
                    <a:lstStyle/>
                    <a:p>
                      <a:r>
                        <a:rPr lang="en-US" sz="800" dirty="0"/>
                        <a:t>13/16</a:t>
                      </a:r>
                      <a:endParaRPr lang="en-AE" sz="800" dirty="0"/>
                    </a:p>
                  </a:txBody>
                  <a:tcPr/>
                </a:tc>
                <a:extLst>
                  <a:ext uri="{0D108BD9-81ED-4DB2-BD59-A6C34878D82A}">
                    <a16:rowId xmlns:a16="http://schemas.microsoft.com/office/drawing/2014/main" val="2227565788"/>
                  </a:ext>
                </a:extLst>
              </a:tr>
              <a:tr h="4641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Design 4</a:t>
                      </a:r>
                      <a:endParaRPr lang="en-AE" sz="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E" sz="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9/10</a:t>
                      </a:r>
                      <a:endParaRPr lang="en-AE" sz="800" dirty="0"/>
                    </a:p>
                    <a:p>
                      <a:endParaRPr lang="en-AE" sz="800" dirty="0"/>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4/10</a:t>
                      </a:r>
                      <a:endParaRPr lang="en-AE" sz="800" dirty="0"/>
                    </a:p>
                    <a:p>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7/10</a:t>
                      </a:r>
                      <a:endParaRPr lang="en-AE" sz="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E" sz="800" dirty="0"/>
                    </a:p>
                    <a:p>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8/10</a:t>
                      </a:r>
                      <a:endParaRPr lang="en-AE" sz="800" dirty="0"/>
                    </a:p>
                    <a:p>
                      <a:endParaRPr lang="en-AE" sz="800" dirty="0"/>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9/10</a:t>
                      </a:r>
                      <a:endParaRPr lang="en-AE" sz="800" dirty="0"/>
                    </a:p>
                    <a:p>
                      <a:endParaRPr lang="en-AE" sz="800" dirty="0"/>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9/10</a:t>
                      </a:r>
                      <a:endParaRPr lang="en-AE" sz="800" dirty="0"/>
                    </a:p>
                    <a:p>
                      <a:endParaRPr lang="en-AE" sz="800" dirty="0"/>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8/10</a:t>
                      </a:r>
                      <a:endParaRPr lang="en-AE" sz="800" dirty="0"/>
                    </a:p>
                    <a:p>
                      <a:endParaRPr lang="en-AE" sz="800" dirty="0"/>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9/10</a:t>
                      </a:r>
                      <a:endParaRPr lang="en-AE" sz="800" dirty="0"/>
                    </a:p>
                    <a:p>
                      <a:endParaRPr lang="en-AE" sz="800" dirty="0"/>
                    </a:p>
                  </a:txBody>
                  <a:tcPr>
                    <a:solidFill>
                      <a:srgbClr val="92D050"/>
                    </a:solidFill>
                  </a:tcPr>
                </a:tc>
                <a:tc>
                  <a:txBody>
                    <a:bodyPr/>
                    <a:lstStyle/>
                    <a:p>
                      <a:r>
                        <a:rPr lang="en-US" sz="800" dirty="0"/>
                        <a:t>14/16</a:t>
                      </a:r>
                      <a:endParaRPr lang="en-AE" sz="800" dirty="0"/>
                    </a:p>
                  </a:txBody>
                  <a:tcPr/>
                </a:tc>
                <a:extLst>
                  <a:ext uri="{0D108BD9-81ED-4DB2-BD59-A6C34878D82A}">
                    <a16:rowId xmlns:a16="http://schemas.microsoft.com/office/drawing/2014/main" val="400776144"/>
                  </a:ext>
                </a:extLst>
              </a:tr>
              <a:tr h="4641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Design 5</a:t>
                      </a:r>
                      <a:endParaRPr lang="en-AE" sz="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E" sz="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4/10</a:t>
                      </a:r>
                      <a:endParaRPr lang="en-AE" sz="800" dirty="0"/>
                    </a:p>
                    <a:p>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5/10</a:t>
                      </a:r>
                      <a:endParaRPr lang="en-AE" sz="800" dirty="0"/>
                    </a:p>
                    <a:p>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7/10</a:t>
                      </a:r>
                      <a:endParaRPr lang="en-AE" sz="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E" sz="800" dirty="0"/>
                    </a:p>
                    <a:p>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4/10</a:t>
                      </a:r>
                      <a:endParaRPr lang="en-AE" sz="800" dirty="0"/>
                    </a:p>
                    <a:p>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8/10</a:t>
                      </a:r>
                      <a:endParaRPr lang="en-AE" sz="800" dirty="0"/>
                    </a:p>
                    <a:p>
                      <a:endParaRPr lang="en-AE" sz="800" dirty="0"/>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8/10</a:t>
                      </a:r>
                      <a:endParaRPr lang="en-AE" sz="800" dirty="0"/>
                    </a:p>
                    <a:p>
                      <a:endParaRPr lang="en-AE" sz="800" dirty="0"/>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9/10</a:t>
                      </a:r>
                      <a:endParaRPr lang="en-AE" sz="800" dirty="0"/>
                    </a:p>
                    <a:p>
                      <a:endParaRPr lang="en-AE" sz="800" dirty="0"/>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7/10</a:t>
                      </a:r>
                      <a:endParaRPr lang="en-AE" sz="800" dirty="0"/>
                    </a:p>
                    <a:p>
                      <a:endParaRPr lang="en-AE" sz="800" dirty="0"/>
                    </a:p>
                  </a:txBody>
                  <a:tcPr>
                    <a:solidFill>
                      <a:srgbClr val="FFFF00"/>
                    </a:solidFill>
                  </a:tcPr>
                </a:tc>
                <a:tc>
                  <a:txBody>
                    <a:bodyPr/>
                    <a:lstStyle/>
                    <a:p>
                      <a:r>
                        <a:rPr lang="en-US" sz="800" dirty="0"/>
                        <a:t>11/16</a:t>
                      </a:r>
                      <a:endParaRPr lang="en-AE" sz="800" dirty="0"/>
                    </a:p>
                  </a:txBody>
                  <a:tcPr/>
                </a:tc>
                <a:extLst>
                  <a:ext uri="{0D108BD9-81ED-4DB2-BD59-A6C34878D82A}">
                    <a16:rowId xmlns:a16="http://schemas.microsoft.com/office/drawing/2014/main" val="735356015"/>
                  </a:ext>
                </a:extLst>
              </a:tr>
              <a:tr h="4641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Design 6</a:t>
                      </a:r>
                      <a:endParaRPr lang="en-AE" sz="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E" sz="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8/10</a:t>
                      </a:r>
                      <a:endParaRPr lang="en-AE" sz="800" dirty="0"/>
                    </a:p>
                    <a:p>
                      <a:endParaRPr lang="en-AE" sz="800" dirty="0"/>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4/10</a:t>
                      </a:r>
                      <a:endParaRPr lang="en-AE" sz="800" dirty="0"/>
                    </a:p>
                    <a:p>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7/10</a:t>
                      </a:r>
                      <a:endParaRPr lang="en-AE" sz="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E" sz="800" dirty="0"/>
                    </a:p>
                    <a:p>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6/10</a:t>
                      </a:r>
                      <a:endParaRPr lang="en-AE" sz="800" dirty="0"/>
                    </a:p>
                    <a:p>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6/10</a:t>
                      </a:r>
                      <a:endParaRPr lang="en-AE" sz="800" dirty="0"/>
                    </a:p>
                    <a:p>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9/10</a:t>
                      </a:r>
                      <a:endParaRPr lang="en-AE" sz="800" dirty="0"/>
                    </a:p>
                    <a:p>
                      <a:endParaRPr lang="en-AE" sz="800" dirty="0"/>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7/10</a:t>
                      </a:r>
                      <a:endParaRPr lang="en-AE" sz="800" dirty="0"/>
                    </a:p>
                    <a:p>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8/10</a:t>
                      </a:r>
                      <a:endParaRPr lang="en-AE" sz="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E" sz="800" dirty="0"/>
                    </a:p>
                    <a:p>
                      <a:endParaRPr lang="en-AE" sz="800" dirty="0"/>
                    </a:p>
                  </a:txBody>
                  <a:tcPr>
                    <a:solidFill>
                      <a:srgbClr val="92D050"/>
                    </a:solidFill>
                  </a:tcPr>
                </a:tc>
                <a:tc>
                  <a:txBody>
                    <a:bodyPr/>
                    <a:lstStyle/>
                    <a:p>
                      <a:r>
                        <a:rPr lang="en-US" sz="800" dirty="0"/>
                        <a:t>11/16</a:t>
                      </a:r>
                      <a:endParaRPr lang="en-AE" sz="800" dirty="0"/>
                    </a:p>
                  </a:txBody>
                  <a:tcPr/>
                </a:tc>
                <a:extLst>
                  <a:ext uri="{0D108BD9-81ED-4DB2-BD59-A6C34878D82A}">
                    <a16:rowId xmlns:a16="http://schemas.microsoft.com/office/drawing/2014/main" val="556946176"/>
                  </a:ext>
                </a:extLst>
              </a:tr>
              <a:tr h="4641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Design 7</a:t>
                      </a:r>
                      <a:endParaRPr lang="en-AE" sz="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E" sz="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8/10</a:t>
                      </a:r>
                      <a:endParaRPr lang="en-AE" sz="800" dirty="0"/>
                    </a:p>
                    <a:p>
                      <a:endParaRPr lang="en-AE" sz="800" dirty="0"/>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7/10</a:t>
                      </a:r>
                      <a:endParaRPr lang="en-AE" sz="800" dirty="0"/>
                    </a:p>
                    <a:p>
                      <a:endParaRPr lang="en-AE" sz="800" dirty="0"/>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7/10</a:t>
                      </a:r>
                      <a:endParaRPr lang="en-AE" sz="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E" sz="800" dirty="0"/>
                    </a:p>
                    <a:p>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4/10</a:t>
                      </a:r>
                      <a:endParaRPr lang="en-AE" sz="800" dirty="0"/>
                    </a:p>
                    <a:p>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7/10</a:t>
                      </a:r>
                      <a:endParaRPr lang="en-AE" sz="800" dirty="0"/>
                    </a:p>
                    <a:p>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6/10</a:t>
                      </a:r>
                      <a:endParaRPr lang="en-AE" sz="800" dirty="0"/>
                    </a:p>
                    <a:p>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8/10</a:t>
                      </a:r>
                      <a:endParaRPr lang="en-AE" sz="800" dirty="0"/>
                    </a:p>
                    <a:p>
                      <a:endParaRPr lang="en-AE" sz="800" dirty="0"/>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7/10</a:t>
                      </a:r>
                      <a:endParaRPr lang="en-AE" sz="800" dirty="0"/>
                    </a:p>
                    <a:p>
                      <a:endParaRPr lang="en-AE" sz="800" dirty="0"/>
                    </a:p>
                  </a:txBody>
                  <a:tcPr>
                    <a:solidFill>
                      <a:srgbClr val="FFFF00"/>
                    </a:solidFill>
                  </a:tcPr>
                </a:tc>
                <a:tc>
                  <a:txBody>
                    <a:bodyPr/>
                    <a:lstStyle/>
                    <a:p>
                      <a:r>
                        <a:rPr lang="en-US" sz="800" dirty="0"/>
                        <a:t>11/16</a:t>
                      </a:r>
                      <a:endParaRPr lang="en-AE" sz="800" dirty="0"/>
                    </a:p>
                  </a:txBody>
                  <a:tcPr/>
                </a:tc>
                <a:extLst>
                  <a:ext uri="{0D108BD9-81ED-4DB2-BD59-A6C34878D82A}">
                    <a16:rowId xmlns:a16="http://schemas.microsoft.com/office/drawing/2014/main" val="428965075"/>
                  </a:ext>
                </a:extLst>
              </a:tr>
              <a:tr h="4641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Design 8</a:t>
                      </a:r>
                      <a:endParaRPr lang="en-AE" sz="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E" sz="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9/10</a:t>
                      </a:r>
                      <a:endParaRPr lang="en-AE" sz="800" dirty="0"/>
                    </a:p>
                    <a:p>
                      <a:endParaRPr lang="en-AE" sz="800" dirty="0"/>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8/10</a:t>
                      </a:r>
                      <a:endParaRPr lang="en-AE" sz="800" dirty="0"/>
                    </a:p>
                    <a:p>
                      <a:endParaRPr lang="en-AE" sz="800" dirty="0"/>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7/10</a:t>
                      </a:r>
                      <a:endParaRPr lang="en-AE" sz="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E" sz="800" dirty="0"/>
                    </a:p>
                    <a:p>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5/10</a:t>
                      </a:r>
                      <a:endParaRPr lang="en-AE" sz="800" dirty="0"/>
                    </a:p>
                    <a:p>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3/10</a:t>
                      </a:r>
                      <a:endParaRPr lang="en-AE" sz="800" dirty="0"/>
                    </a:p>
                    <a:p>
                      <a:endParaRPr lang="en-AE" sz="800" dirty="0"/>
                    </a:p>
                  </a:txBody>
                  <a:tcPr>
                    <a:solidFill>
                      <a:srgbClr val="FF0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6/10</a:t>
                      </a:r>
                      <a:endParaRPr lang="en-AE" sz="800" dirty="0"/>
                    </a:p>
                    <a:p>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5/10</a:t>
                      </a:r>
                      <a:endParaRPr lang="en-AE" sz="800" dirty="0"/>
                    </a:p>
                    <a:p>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8/10</a:t>
                      </a:r>
                      <a:endParaRPr lang="en-AE" sz="800" dirty="0"/>
                    </a:p>
                    <a:p>
                      <a:endParaRPr lang="en-AE" sz="800" dirty="0"/>
                    </a:p>
                  </a:txBody>
                  <a:tcPr>
                    <a:solidFill>
                      <a:srgbClr val="92D050"/>
                    </a:solidFill>
                  </a:tcPr>
                </a:tc>
                <a:tc>
                  <a:txBody>
                    <a:bodyPr/>
                    <a:lstStyle/>
                    <a:p>
                      <a:r>
                        <a:rPr lang="en-US" sz="800" dirty="0"/>
                        <a:t>10/16</a:t>
                      </a:r>
                      <a:endParaRPr lang="en-AE" sz="800" dirty="0"/>
                    </a:p>
                  </a:txBody>
                  <a:tcPr/>
                </a:tc>
                <a:extLst>
                  <a:ext uri="{0D108BD9-81ED-4DB2-BD59-A6C34878D82A}">
                    <a16:rowId xmlns:a16="http://schemas.microsoft.com/office/drawing/2014/main" val="2808510114"/>
                  </a:ext>
                </a:extLst>
              </a:tr>
              <a:tr h="4576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Design 9</a:t>
                      </a:r>
                      <a:endParaRPr lang="en-AE" sz="800" dirty="0"/>
                    </a:p>
                  </a:txBody>
                  <a:tcPr/>
                </a:tc>
                <a:tc>
                  <a:txBody>
                    <a:bodyPr/>
                    <a:lstStyle/>
                    <a:p>
                      <a:r>
                        <a:rPr lang="en-US" sz="800" dirty="0"/>
                        <a:t>8/10</a:t>
                      </a:r>
                      <a:endParaRPr lang="en-AE" sz="800" dirty="0"/>
                    </a:p>
                  </a:txBody>
                  <a:tcPr>
                    <a:solidFill>
                      <a:srgbClr val="92D050"/>
                    </a:solidFill>
                  </a:tcPr>
                </a:tc>
                <a:tc>
                  <a:txBody>
                    <a:bodyPr/>
                    <a:lstStyle/>
                    <a:p>
                      <a:r>
                        <a:rPr lang="en-US" sz="800" dirty="0"/>
                        <a:t>4/10</a:t>
                      </a:r>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7/10</a:t>
                      </a:r>
                      <a:endParaRPr lang="en-AE" sz="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E" sz="800" dirty="0"/>
                    </a:p>
                    <a:p>
                      <a:endParaRPr lang="en-AE" sz="800" dirty="0"/>
                    </a:p>
                  </a:txBody>
                  <a:tcPr>
                    <a:solidFill>
                      <a:srgbClr val="FFFF00"/>
                    </a:solidFill>
                  </a:tcPr>
                </a:tc>
                <a:tc>
                  <a:txBody>
                    <a:bodyPr/>
                    <a:lstStyle/>
                    <a:p>
                      <a:r>
                        <a:rPr lang="en-US" sz="800" dirty="0"/>
                        <a:t>5/10</a:t>
                      </a:r>
                      <a:endParaRPr lang="en-AE" sz="800" dirty="0"/>
                    </a:p>
                  </a:txBody>
                  <a:tcPr>
                    <a:solidFill>
                      <a:srgbClr val="FFFF00"/>
                    </a:solidFill>
                  </a:tcPr>
                </a:tc>
                <a:tc>
                  <a:txBody>
                    <a:bodyPr/>
                    <a:lstStyle/>
                    <a:p>
                      <a:r>
                        <a:rPr lang="en-US" sz="800" dirty="0"/>
                        <a:t>7/10</a:t>
                      </a:r>
                      <a:endParaRPr lang="en-AE" sz="800" dirty="0"/>
                    </a:p>
                  </a:txBody>
                  <a:tcPr>
                    <a:solidFill>
                      <a:srgbClr val="FFFF00"/>
                    </a:solidFill>
                  </a:tcPr>
                </a:tc>
                <a:tc>
                  <a:txBody>
                    <a:bodyPr/>
                    <a:lstStyle/>
                    <a:p>
                      <a:r>
                        <a:rPr lang="en-US" sz="800" dirty="0"/>
                        <a:t>5/10</a:t>
                      </a:r>
                      <a:endParaRPr lang="en-AE" sz="800" dirty="0"/>
                    </a:p>
                  </a:txBody>
                  <a:tcPr>
                    <a:solidFill>
                      <a:srgbClr val="FFFF00"/>
                    </a:solidFill>
                  </a:tcPr>
                </a:tc>
                <a:tc>
                  <a:txBody>
                    <a:bodyPr/>
                    <a:lstStyle/>
                    <a:p>
                      <a:r>
                        <a:rPr lang="en-US" sz="800" dirty="0"/>
                        <a:t>6/10</a:t>
                      </a:r>
                      <a:endParaRPr lang="en-AE" sz="800" dirty="0"/>
                    </a:p>
                  </a:txBody>
                  <a:tcPr>
                    <a:solidFill>
                      <a:srgbClr val="FFFF00"/>
                    </a:solidFill>
                  </a:tcPr>
                </a:tc>
                <a:tc>
                  <a:txBody>
                    <a:bodyPr/>
                    <a:lstStyle/>
                    <a:p>
                      <a:r>
                        <a:rPr lang="en-US" sz="800" dirty="0"/>
                        <a:t>7/10</a:t>
                      </a:r>
                      <a:endParaRPr lang="en-AE" sz="800" dirty="0"/>
                    </a:p>
                  </a:txBody>
                  <a:tcPr>
                    <a:solidFill>
                      <a:srgbClr val="92D050"/>
                    </a:solidFill>
                  </a:tcPr>
                </a:tc>
                <a:tc>
                  <a:txBody>
                    <a:bodyPr/>
                    <a:lstStyle/>
                    <a:p>
                      <a:r>
                        <a:rPr lang="en-US" sz="800" dirty="0"/>
                        <a:t>10/16</a:t>
                      </a:r>
                      <a:endParaRPr lang="en-AE" sz="800" dirty="0"/>
                    </a:p>
                  </a:txBody>
                  <a:tcPr/>
                </a:tc>
                <a:extLst>
                  <a:ext uri="{0D108BD9-81ED-4DB2-BD59-A6C34878D82A}">
                    <a16:rowId xmlns:a16="http://schemas.microsoft.com/office/drawing/2014/main" val="3532426020"/>
                  </a:ext>
                </a:extLst>
              </a:tr>
              <a:tr h="4576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Design 10</a:t>
                      </a:r>
                      <a:endParaRPr lang="en-AE" sz="800" dirty="0"/>
                    </a:p>
                  </a:txBody>
                  <a:tcPr/>
                </a:tc>
                <a:tc>
                  <a:txBody>
                    <a:bodyPr/>
                    <a:lstStyle/>
                    <a:p>
                      <a:r>
                        <a:rPr lang="en-US" sz="800" dirty="0"/>
                        <a:t>9/10</a:t>
                      </a:r>
                      <a:endParaRPr lang="en-AE" sz="800" dirty="0"/>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7/10</a:t>
                      </a:r>
                      <a:endParaRPr lang="en-AE" sz="800" dirty="0"/>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7/10</a:t>
                      </a:r>
                      <a:endParaRPr lang="en-AE" sz="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E" sz="800" dirty="0"/>
                    </a:p>
                  </a:txBody>
                  <a:tcPr>
                    <a:solidFill>
                      <a:srgbClr val="FFFF00"/>
                    </a:solidFill>
                  </a:tcPr>
                </a:tc>
                <a:tc>
                  <a:txBody>
                    <a:bodyPr/>
                    <a:lstStyle/>
                    <a:p>
                      <a:r>
                        <a:rPr lang="en-US" sz="800" dirty="0"/>
                        <a:t>6/10</a:t>
                      </a:r>
                      <a:endParaRPr lang="en-AE" sz="800" dirty="0"/>
                    </a:p>
                  </a:txBody>
                  <a:tcPr>
                    <a:solidFill>
                      <a:srgbClr val="FFFF00"/>
                    </a:solidFill>
                  </a:tcPr>
                </a:tc>
                <a:tc>
                  <a:txBody>
                    <a:bodyPr/>
                    <a:lstStyle/>
                    <a:p>
                      <a:r>
                        <a:rPr lang="en-US" sz="800" dirty="0"/>
                        <a:t>7/10</a:t>
                      </a:r>
                      <a:endParaRPr lang="en-AE" sz="800" dirty="0"/>
                    </a:p>
                  </a:txBody>
                  <a:tcPr>
                    <a:solidFill>
                      <a:srgbClr val="FFFF00"/>
                    </a:solidFill>
                  </a:tcPr>
                </a:tc>
                <a:tc>
                  <a:txBody>
                    <a:bodyPr/>
                    <a:lstStyle/>
                    <a:p>
                      <a:r>
                        <a:rPr lang="en-US" sz="800" dirty="0"/>
                        <a:t>4/10</a:t>
                      </a:r>
                      <a:endParaRPr lang="en-AE" sz="800" dirty="0"/>
                    </a:p>
                  </a:txBody>
                  <a:tcPr>
                    <a:solidFill>
                      <a:srgbClr val="FFFF00"/>
                    </a:solidFill>
                  </a:tcPr>
                </a:tc>
                <a:tc>
                  <a:txBody>
                    <a:bodyPr/>
                    <a:lstStyle/>
                    <a:p>
                      <a:r>
                        <a:rPr lang="en-US" sz="800" dirty="0"/>
                        <a:t>4/10</a:t>
                      </a:r>
                      <a:endParaRPr lang="en-AE" sz="800" dirty="0"/>
                    </a:p>
                  </a:txBody>
                  <a:tcPr>
                    <a:solidFill>
                      <a:srgbClr val="FFFF00"/>
                    </a:solidFill>
                  </a:tcPr>
                </a:tc>
                <a:tc>
                  <a:txBody>
                    <a:bodyPr/>
                    <a:lstStyle/>
                    <a:p>
                      <a:r>
                        <a:rPr lang="en-US" sz="800" dirty="0"/>
                        <a:t>6/10</a:t>
                      </a:r>
                      <a:endParaRPr lang="en-AE" sz="800" dirty="0"/>
                    </a:p>
                  </a:txBody>
                  <a:tcPr>
                    <a:solidFill>
                      <a:srgbClr val="FFFF00"/>
                    </a:solidFill>
                  </a:tcPr>
                </a:tc>
                <a:tc>
                  <a:txBody>
                    <a:bodyPr/>
                    <a:lstStyle/>
                    <a:p>
                      <a:r>
                        <a:rPr lang="en-US" sz="800" dirty="0"/>
                        <a:t>10/16</a:t>
                      </a:r>
                      <a:endParaRPr lang="en-AE" sz="800" dirty="0"/>
                    </a:p>
                  </a:txBody>
                  <a:tcPr/>
                </a:tc>
                <a:extLst>
                  <a:ext uri="{0D108BD9-81ED-4DB2-BD59-A6C34878D82A}">
                    <a16:rowId xmlns:a16="http://schemas.microsoft.com/office/drawing/2014/main" val="2277421710"/>
                  </a:ext>
                </a:extLst>
              </a:tr>
              <a:tr h="4576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Design 11</a:t>
                      </a:r>
                      <a:endParaRPr lang="en-AE" sz="800" dirty="0"/>
                    </a:p>
                  </a:txBody>
                  <a:tcPr/>
                </a:tc>
                <a:tc>
                  <a:txBody>
                    <a:bodyPr/>
                    <a:lstStyle/>
                    <a:p>
                      <a:r>
                        <a:rPr lang="en-US" sz="800" dirty="0"/>
                        <a:t>8/10</a:t>
                      </a:r>
                      <a:endParaRPr lang="en-AE" sz="800" dirty="0"/>
                    </a:p>
                  </a:txBody>
                  <a:tcPr>
                    <a:solidFill>
                      <a:srgbClr val="92D050"/>
                    </a:solidFill>
                  </a:tcPr>
                </a:tc>
                <a:tc>
                  <a:txBody>
                    <a:bodyPr/>
                    <a:lstStyle/>
                    <a:p>
                      <a:r>
                        <a:rPr lang="en-US" sz="800" dirty="0"/>
                        <a:t>5/10</a:t>
                      </a:r>
                      <a:endParaRPr lang="en-AE" sz="8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7/10</a:t>
                      </a:r>
                      <a:endParaRPr lang="en-AE" sz="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E" sz="800" dirty="0"/>
                    </a:p>
                    <a:p>
                      <a:endParaRPr lang="en-AE" sz="800" dirty="0"/>
                    </a:p>
                  </a:txBody>
                  <a:tcPr>
                    <a:solidFill>
                      <a:srgbClr val="FFFF00"/>
                    </a:solidFill>
                  </a:tcPr>
                </a:tc>
                <a:tc>
                  <a:txBody>
                    <a:bodyPr/>
                    <a:lstStyle/>
                    <a:p>
                      <a:r>
                        <a:rPr lang="en-US" sz="800" dirty="0"/>
                        <a:t>7/10</a:t>
                      </a:r>
                      <a:endParaRPr lang="en-AE" sz="800" dirty="0"/>
                    </a:p>
                  </a:txBody>
                  <a:tcPr>
                    <a:solidFill>
                      <a:srgbClr val="FFFF00"/>
                    </a:solidFill>
                  </a:tcPr>
                </a:tc>
                <a:tc>
                  <a:txBody>
                    <a:bodyPr/>
                    <a:lstStyle/>
                    <a:p>
                      <a:r>
                        <a:rPr lang="en-US" sz="800" dirty="0"/>
                        <a:t>6/10</a:t>
                      </a:r>
                      <a:endParaRPr lang="en-AE" sz="800" dirty="0"/>
                    </a:p>
                  </a:txBody>
                  <a:tcPr>
                    <a:solidFill>
                      <a:srgbClr val="FFFF00"/>
                    </a:solidFill>
                  </a:tcPr>
                </a:tc>
                <a:tc>
                  <a:txBody>
                    <a:bodyPr/>
                    <a:lstStyle/>
                    <a:p>
                      <a:r>
                        <a:rPr lang="en-US" sz="800" dirty="0"/>
                        <a:t>5/10</a:t>
                      </a:r>
                      <a:endParaRPr lang="en-AE" sz="800" dirty="0"/>
                    </a:p>
                  </a:txBody>
                  <a:tcPr>
                    <a:solidFill>
                      <a:srgbClr val="FFFF00"/>
                    </a:solidFill>
                  </a:tcPr>
                </a:tc>
                <a:tc>
                  <a:txBody>
                    <a:bodyPr/>
                    <a:lstStyle/>
                    <a:p>
                      <a:r>
                        <a:rPr lang="en-US" sz="800" dirty="0"/>
                        <a:t>7/10</a:t>
                      </a:r>
                      <a:endParaRPr lang="en-AE" sz="800" dirty="0"/>
                    </a:p>
                  </a:txBody>
                  <a:tcPr>
                    <a:solidFill>
                      <a:srgbClr val="FFFF00"/>
                    </a:solidFill>
                  </a:tcPr>
                </a:tc>
                <a:tc>
                  <a:txBody>
                    <a:bodyPr/>
                    <a:lstStyle/>
                    <a:p>
                      <a:r>
                        <a:rPr lang="en-US" sz="800" dirty="0"/>
                        <a:t>7/10</a:t>
                      </a:r>
                      <a:endParaRPr lang="en-AE" sz="800" dirty="0"/>
                    </a:p>
                  </a:txBody>
                  <a:tcPr>
                    <a:solidFill>
                      <a:srgbClr val="92D050"/>
                    </a:solidFill>
                  </a:tcPr>
                </a:tc>
                <a:tc>
                  <a:txBody>
                    <a:bodyPr/>
                    <a:lstStyle/>
                    <a:p>
                      <a:r>
                        <a:rPr lang="en-US" sz="800" dirty="0"/>
                        <a:t>10/16</a:t>
                      </a:r>
                      <a:endParaRPr lang="en-AE" sz="800" dirty="0"/>
                    </a:p>
                  </a:txBody>
                  <a:tcPr/>
                </a:tc>
                <a:extLst>
                  <a:ext uri="{0D108BD9-81ED-4DB2-BD59-A6C34878D82A}">
                    <a16:rowId xmlns:a16="http://schemas.microsoft.com/office/drawing/2014/main" val="2545415602"/>
                  </a:ext>
                </a:extLst>
              </a:tr>
              <a:tr h="4576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Design 12</a:t>
                      </a:r>
                      <a:endParaRPr lang="en-AE" sz="800" dirty="0"/>
                    </a:p>
                  </a:txBody>
                  <a:tcPr/>
                </a:tc>
                <a:tc>
                  <a:txBody>
                    <a:bodyPr/>
                    <a:lstStyle/>
                    <a:p>
                      <a:r>
                        <a:rPr lang="en-US" sz="800" kern="1200" dirty="0">
                          <a:solidFill>
                            <a:schemeClr val="dk1"/>
                          </a:solidFill>
                          <a:latin typeface="+mn-lt"/>
                          <a:ea typeface="+mn-ea"/>
                          <a:cs typeface="+mn-cs"/>
                        </a:rPr>
                        <a:t>7/10</a:t>
                      </a:r>
                      <a:endParaRPr lang="en-AE" sz="800" kern="1200" dirty="0">
                        <a:solidFill>
                          <a:schemeClr val="dk1"/>
                        </a:solidFill>
                        <a:latin typeface="+mn-lt"/>
                        <a:ea typeface="+mn-ea"/>
                        <a:cs typeface="+mn-cs"/>
                      </a:endParaRPr>
                    </a:p>
                  </a:txBody>
                  <a:tcPr>
                    <a:solidFill>
                      <a:srgbClr val="FFFF00"/>
                    </a:solidFill>
                  </a:tcPr>
                </a:tc>
                <a:tc>
                  <a:txBody>
                    <a:bodyPr/>
                    <a:lstStyle/>
                    <a:p>
                      <a:r>
                        <a:rPr lang="en-US" sz="800" dirty="0"/>
                        <a:t>8/10</a:t>
                      </a:r>
                      <a:endParaRPr lang="en-AE" sz="800" dirty="0"/>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7/10</a:t>
                      </a:r>
                      <a:endParaRPr lang="en-AE" sz="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E" sz="800" dirty="0"/>
                    </a:p>
                    <a:p>
                      <a:endParaRPr lang="en-AE" sz="800" dirty="0"/>
                    </a:p>
                  </a:txBody>
                  <a:tcPr>
                    <a:solidFill>
                      <a:srgbClr val="FFFF00"/>
                    </a:solidFill>
                  </a:tcPr>
                </a:tc>
                <a:tc>
                  <a:txBody>
                    <a:bodyPr/>
                    <a:lstStyle/>
                    <a:p>
                      <a:r>
                        <a:rPr lang="en-US" sz="800" dirty="0"/>
                        <a:t>7/10</a:t>
                      </a:r>
                      <a:endParaRPr lang="en-AE" sz="800" dirty="0"/>
                    </a:p>
                  </a:txBody>
                  <a:tcPr>
                    <a:solidFill>
                      <a:srgbClr val="FFFF00"/>
                    </a:solidFill>
                  </a:tcPr>
                </a:tc>
                <a:tc>
                  <a:txBody>
                    <a:bodyPr/>
                    <a:lstStyle/>
                    <a:p>
                      <a:r>
                        <a:rPr lang="en-US" sz="800" dirty="0"/>
                        <a:t>5/10</a:t>
                      </a:r>
                      <a:endParaRPr lang="en-AE" sz="800" dirty="0"/>
                    </a:p>
                  </a:txBody>
                  <a:tcPr>
                    <a:solidFill>
                      <a:srgbClr val="FFFF00"/>
                    </a:solidFill>
                  </a:tcPr>
                </a:tc>
                <a:tc>
                  <a:txBody>
                    <a:bodyPr/>
                    <a:lstStyle/>
                    <a:p>
                      <a:r>
                        <a:rPr lang="en-US" sz="800" dirty="0"/>
                        <a:t>5/10</a:t>
                      </a:r>
                      <a:endParaRPr lang="en-AE" sz="800" dirty="0"/>
                    </a:p>
                  </a:txBody>
                  <a:tcPr>
                    <a:solidFill>
                      <a:srgbClr val="FFFF00"/>
                    </a:solidFill>
                  </a:tcPr>
                </a:tc>
                <a:tc>
                  <a:txBody>
                    <a:bodyPr/>
                    <a:lstStyle/>
                    <a:p>
                      <a:r>
                        <a:rPr lang="en-US" sz="800" dirty="0"/>
                        <a:t>4/10</a:t>
                      </a:r>
                      <a:endParaRPr lang="en-AE" sz="800" dirty="0"/>
                    </a:p>
                  </a:txBody>
                  <a:tcPr>
                    <a:solidFill>
                      <a:srgbClr val="FFFF00"/>
                    </a:solidFill>
                  </a:tcPr>
                </a:tc>
                <a:tc>
                  <a:txBody>
                    <a:bodyPr/>
                    <a:lstStyle/>
                    <a:p>
                      <a:r>
                        <a:rPr lang="en-US" sz="800" dirty="0"/>
                        <a:t>8/10</a:t>
                      </a:r>
                      <a:endParaRPr lang="en-AE" sz="800" dirty="0"/>
                    </a:p>
                  </a:txBody>
                  <a:tcPr>
                    <a:solidFill>
                      <a:srgbClr val="92D050"/>
                    </a:solidFill>
                  </a:tcPr>
                </a:tc>
                <a:tc>
                  <a:txBody>
                    <a:bodyPr/>
                    <a:lstStyle/>
                    <a:p>
                      <a:r>
                        <a:rPr lang="en-US" sz="800" dirty="0"/>
                        <a:t>10/16</a:t>
                      </a:r>
                      <a:endParaRPr lang="en-AE" sz="800" dirty="0"/>
                    </a:p>
                  </a:txBody>
                  <a:tcPr/>
                </a:tc>
                <a:extLst>
                  <a:ext uri="{0D108BD9-81ED-4DB2-BD59-A6C34878D82A}">
                    <a16:rowId xmlns:a16="http://schemas.microsoft.com/office/drawing/2014/main" val="2609391623"/>
                  </a:ext>
                </a:extLst>
              </a:tr>
            </a:tbl>
          </a:graphicData>
        </a:graphic>
      </p:graphicFrame>
      <p:sp>
        <p:nvSpPr>
          <p:cNvPr id="4" name="Rectangle: Rounded Corners 3">
            <a:extLst>
              <a:ext uri="{FF2B5EF4-FFF2-40B4-BE49-F238E27FC236}">
                <a16:creationId xmlns:a16="http://schemas.microsoft.com/office/drawing/2014/main" id="{9B4A066E-1C9E-207B-E56D-F30BD3FA2EEE}"/>
              </a:ext>
            </a:extLst>
          </p:cNvPr>
          <p:cNvSpPr/>
          <p:nvPr/>
        </p:nvSpPr>
        <p:spPr>
          <a:xfrm>
            <a:off x="0" y="106008"/>
            <a:ext cx="3228016" cy="54148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solidFill>
                  <a:schemeClr val="tx1"/>
                </a:solidFill>
                <a:latin typeface="Congenial" panose="020F0502020204030204" pitchFamily="34" charset="0"/>
              </a:rPr>
              <a:t>Design Ideas evaluation </a:t>
            </a:r>
            <a:endParaRPr lang="en-AE" sz="2000" dirty="0">
              <a:solidFill>
                <a:schemeClr val="tx1"/>
              </a:solidFill>
              <a:latin typeface="Congenial" panose="020F0502020204030204" pitchFamily="34" charset="0"/>
            </a:endParaRPr>
          </a:p>
        </p:txBody>
      </p:sp>
      <p:sp>
        <p:nvSpPr>
          <p:cNvPr id="8" name="Rectangle 7">
            <a:extLst>
              <a:ext uri="{FF2B5EF4-FFF2-40B4-BE49-F238E27FC236}">
                <a16:creationId xmlns:a16="http://schemas.microsoft.com/office/drawing/2014/main" id="{CCB5EA76-015F-33A9-81A7-40F4F9BFAEAB}"/>
              </a:ext>
            </a:extLst>
          </p:cNvPr>
          <p:cNvSpPr/>
          <p:nvPr/>
        </p:nvSpPr>
        <p:spPr>
          <a:xfrm>
            <a:off x="3494144" y="106008"/>
            <a:ext cx="1189872" cy="711115"/>
          </a:xfrm>
          <a:prstGeom prst="rect">
            <a:avLst/>
          </a:prstGeom>
          <a:solidFill>
            <a:schemeClr val="tx1"/>
          </a:solidFill>
          <a:ln w="9525"/>
        </p:spPr>
        <p:style>
          <a:lnRef idx="2">
            <a:schemeClr val="accent3"/>
          </a:lnRef>
          <a:fillRef idx="1">
            <a:schemeClr val="lt1"/>
          </a:fillRef>
          <a:effectRef idx="0">
            <a:schemeClr val="accent3"/>
          </a:effectRef>
          <a:fontRef idx="minor">
            <a:schemeClr val="dk1"/>
          </a:fontRef>
        </p:style>
        <p:txBody>
          <a:bodyPr rtlCol="0" anchor="ctr"/>
          <a:lstStyle/>
          <a:p>
            <a:r>
              <a:rPr lang="en-US" sz="1000" b="1" dirty="0">
                <a:solidFill>
                  <a:schemeClr val="bg1"/>
                </a:solidFill>
              </a:rPr>
              <a:t>Key:</a:t>
            </a:r>
          </a:p>
          <a:p>
            <a:r>
              <a:rPr lang="en-US" sz="1000" b="1" dirty="0">
                <a:solidFill>
                  <a:srgbClr val="FF0000"/>
                </a:solidFill>
              </a:rPr>
              <a:t>Red: 0 points</a:t>
            </a:r>
          </a:p>
          <a:p>
            <a:r>
              <a:rPr lang="en-US" sz="1000" b="1" dirty="0">
                <a:solidFill>
                  <a:srgbClr val="FFFF00"/>
                </a:solidFill>
              </a:rPr>
              <a:t>Yellow:1 point</a:t>
            </a:r>
          </a:p>
          <a:p>
            <a:r>
              <a:rPr lang="en-US" sz="1000" b="1" dirty="0">
                <a:solidFill>
                  <a:srgbClr val="92D050"/>
                </a:solidFill>
              </a:rPr>
              <a:t>green: 2 points</a:t>
            </a:r>
          </a:p>
          <a:p>
            <a:endParaRPr lang="en-AE" sz="1000" b="1" dirty="0">
              <a:solidFill>
                <a:srgbClr val="FF0000"/>
              </a:solidFill>
            </a:endParaRPr>
          </a:p>
        </p:txBody>
      </p:sp>
      <p:sp>
        <p:nvSpPr>
          <p:cNvPr id="2" name="Rectangle: Rounded Corners 1">
            <a:extLst>
              <a:ext uri="{FF2B5EF4-FFF2-40B4-BE49-F238E27FC236}">
                <a16:creationId xmlns:a16="http://schemas.microsoft.com/office/drawing/2014/main" id="{0278FA33-C5B3-D433-C386-399F9B528B34}"/>
              </a:ext>
            </a:extLst>
          </p:cNvPr>
          <p:cNvSpPr/>
          <p:nvPr/>
        </p:nvSpPr>
        <p:spPr>
          <a:xfrm>
            <a:off x="4742724" y="55170"/>
            <a:ext cx="2428983" cy="71111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900" b="1" dirty="0">
                <a:solidFill>
                  <a:schemeClr val="tx1"/>
                </a:solidFill>
                <a:latin typeface="+mj-lt"/>
              </a:rPr>
              <a:t> On this slide:</a:t>
            </a:r>
            <a:r>
              <a:rPr lang="en-US" sz="900" dirty="0">
                <a:solidFill>
                  <a:schemeClr val="tx1"/>
                </a:solidFill>
                <a:latin typeface="+mj-lt"/>
              </a:rPr>
              <a:t> I will rank and score all 8 of my design ideas based on different qualities and see which design would be the best fitting to make and how well rounded it is.</a:t>
            </a:r>
            <a:endParaRPr lang="en-AE" sz="900" b="1" dirty="0">
              <a:solidFill>
                <a:schemeClr val="tx1"/>
              </a:solidFill>
              <a:latin typeface="+mj-lt"/>
            </a:endParaRPr>
          </a:p>
        </p:txBody>
      </p:sp>
      <p:sp>
        <p:nvSpPr>
          <p:cNvPr id="10" name="Rectangle: Rounded Corners 9">
            <a:extLst>
              <a:ext uri="{FF2B5EF4-FFF2-40B4-BE49-F238E27FC236}">
                <a16:creationId xmlns:a16="http://schemas.microsoft.com/office/drawing/2014/main" id="{F7D7A69A-12F7-B875-9B12-32453D2995C7}"/>
              </a:ext>
            </a:extLst>
          </p:cNvPr>
          <p:cNvSpPr/>
          <p:nvPr/>
        </p:nvSpPr>
        <p:spPr>
          <a:xfrm>
            <a:off x="7313351" y="1"/>
            <a:ext cx="4823926" cy="1896306"/>
          </a:xfrm>
          <a:prstGeom prst="round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68580" tIns="34291" rIns="68580" bIns="34291" rtlCol="0" anchor="ctr"/>
          <a:lstStyle/>
          <a:p>
            <a:pPr algn="ctr"/>
            <a:r>
              <a:rPr lang="en-US" sz="1200" b="1" dirty="0">
                <a:latin typeface="Dubai" panose="020B0503030403030204" pitchFamily="34" charset="-78"/>
                <a:cs typeface="Dubai" panose="020B0503030403030204" pitchFamily="34" charset="-78"/>
              </a:rPr>
              <a:t>Client comment: </a:t>
            </a:r>
            <a:r>
              <a:rPr lang="en-US" sz="1200" dirty="0">
                <a:latin typeface="Dubai" panose="020B0503030403030204" pitchFamily="34" charset="-78"/>
                <a:cs typeface="Dubai" panose="020B0503030403030204" pitchFamily="34" charset="-78"/>
              </a:rPr>
              <a:t>my client liked all of my ideas however specifically He said that design number 4 caught his eye as it seems the most practical and he loved the idea of using </a:t>
            </a:r>
            <a:r>
              <a:rPr lang="en-US" sz="1200" dirty="0">
                <a:latin typeface="+mj-lt"/>
                <a:cs typeface="Dubai" panose="020B0503030403030204" pitchFamily="34" charset="-78"/>
              </a:rPr>
              <a:t>recycled</a:t>
            </a:r>
            <a:r>
              <a:rPr lang="en-US" sz="1200" dirty="0">
                <a:latin typeface="Dubai" panose="020B0503030403030204" pitchFamily="34" charset="-78"/>
                <a:cs typeface="Dubai" panose="020B0503030403030204" pitchFamily="34" charset="-78"/>
              </a:rPr>
              <a:t> fishing nets. He also said that Design number three </a:t>
            </a:r>
            <a:r>
              <a:rPr lang="en-US" sz="1200" dirty="0">
                <a:latin typeface="Franklin Gothic Book" panose="020B0503020102020204" pitchFamily="34" charset="0"/>
                <a:cs typeface="Dubai" panose="020B0503030403030204" pitchFamily="34" charset="-78"/>
              </a:rPr>
              <a:t>was</a:t>
            </a:r>
            <a:r>
              <a:rPr lang="en-US" sz="1200" dirty="0">
                <a:latin typeface="Dubai" panose="020B0503030403030204" pitchFamily="34" charset="-78"/>
                <a:cs typeface="Dubai" panose="020B0503030403030204" pitchFamily="34" charset="-78"/>
              </a:rPr>
              <a:t> very interesting and wanted to explore deeper into the idea. On the other hand he said that design 2 and 8 would just not be a great fit as we are all about practicality and He thought those two design ideas just were not practical enough.</a:t>
            </a:r>
            <a:endParaRPr lang="en-AE" sz="1200" b="1" dirty="0">
              <a:latin typeface="Dubai" panose="020B0503030403030204" pitchFamily="34" charset="-78"/>
              <a:cs typeface="Dubai" panose="020B0503030403030204" pitchFamily="34" charset="-78"/>
            </a:endParaRPr>
          </a:p>
        </p:txBody>
      </p:sp>
      <p:sp>
        <p:nvSpPr>
          <p:cNvPr id="12" name="Rectangle: Rounded Corners 11">
            <a:extLst>
              <a:ext uri="{FF2B5EF4-FFF2-40B4-BE49-F238E27FC236}">
                <a16:creationId xmlns:a16="http://schemas.microsoft.com/office/drawing/2014/main" id="{088922CC-BA19-8975-E6F2-90C63F0B6E51}"/>
              </a:ext>
            </a:extLst>
          </p:cNvPr>
          <p:cNvSpPr/>
          <p:nvPr/>
        </p:nvSpPr>
        <p:spPr>
          <a:xfrm>
            <a:off x="7313352" y="1988969"/>
            <a:ext cx="4770230" cy="280103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b="1" dirty="0">
                <a:solidFill>
                  <a:schemeClr val="tx1"/>
                </a:solidFill>
                <a:latin typeface="+mj-lt"/>
              </a:rPr>
              <a:t>Evaluation:</a:t>
            </a:r>
            <a:r>
              <a:rPr lang="en-US" sz="1200" dirty="0">
                <a:solidFill>
                  <a:schemeClr val="tx1"/>
                </a:solidFill>
                <a:latin typeface="+mj-lt"/>
              </a:rPr>
              <a:t> My final decision is that I will be choosing design number 4 while also including elements of design 3 and 6 as my client and I really liked the core ideas of those designs. As seen in the chart I think that Design 4 specifically achieved amazing ratings however dropped a lot of points because the cost was very high so I will try to Find a way to drop the cost. I also think I would like to incorporate something to do with ropes in my final design as I really like that idea and think that it could fit the aesthetic well. As you can see in the graph below design number 4 was the most successful in terms of points and design 1 and 3 also has a lot of points where as the rest of the designs performed quite averagely that is why I have decided to commit to design 4.</a:t>
            </a:r>
            <a:endParaRPr lang="en-AE" sz="1200" b="1" dirty="0">
              <a:solidFill>
                <a:schemeClr val="tx1"/>
              </a:solidFill>
              <a:latin typeface="+mj-lt"/>
            </a:endParaRPr>
          </a:p>
        </p:txBody>
      </p:sp>
      <p:graphicFrame>
        <p:nvGraphicFramePr>
          <p:cNvPr id="3" name="Chart 2">
            <a:extLst>
              <a:ext uri="{FF2B5EF4-FFF2-40B4-BE49-F238E27FC236}">
                <a16:creationId xmlns:a16="http://schemas.microsoft.com/office/drawing/2014/main" id="{14E29040-1F89-24EE-D9F7-D8BF4163CC2E}"/>
              </a:ext>
            </a:extLst>
          </p:cNvPr>
          <p:cNvGraphicFramePr>
            <a:graphicFrameLocks/>
          </p:cNvGraphicFramePr>
          <p:nvPr>
            <p:extLst>
              <p:ext uri="{D42A27DB-BD31-4B8C-83A1-F6EECF244321}">
                <p14:modId xmlns:p14="http://schemas.microsoft.com/office/powerpoint/2010/main" val="1608098690"/>
              </p:ext>
            </p:extLst>
          </p:nvPr>
        </p:nvGraphicFramePr>
        <p:xfrm>
          <a:off x="7313351" y="4693113"/>
          <a:ext cx="4719184" cy="230113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63082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B10376-A819-57A8-3C7E-B5C170D64B4F}"/>
              </a:ext>
            </a:extLst>
          </p:cNvPr>
          <p:cNvSpPr>
            <a:spLocks noGrp="1"/>
          </p:cNvSpPr>
          <p:nvPr>
            <p:ph idx="1"/>
          </p:nvPr>
        </p:nvSpPr>
        <p:spPr>
          <a:xfrm>
            <a:off x="687630" y="5109171"/>
            <a:ext cx="7518906" cy="1657252"/>
          </a:xfrm>
        </p:spPr>
        <p:txBody>
          <a:bodyPr vert="horz" lIns="91440" tIns="45720" rIns="91440" bIns="45720" rtlCol="0" anchor="t">
            <a:normAutofit fontScale="92500" lnSpcReduction="10000"/>
          </a:bodyPr>
          <a:lstStyle/>
          <a:p>
            <a:pPr marL="0" indent="0">
              <a:buNone/>
            </a:pPr>
            <a:r>
              <a:rPr lang="en-US" sz="1800" b="1" dirty="0"/>
              <a:t>Joining methods:</a:t>
            </a:r>
          </a:p>
          <a:p>
            <a:pPr marL="383540" indent="-383540">
              <a:buFont typeface="Arial" panose="020B0604020202020204" pitchFamily="34" charset="0"/>
              <a:buChar char="•"/>
            </a:pPr>
            <a:r>
              <a:rPr lang="en-US" sz="1100" dirty="0"/>
              <a:t>To ensure that the hoops are attached </a:t>
            </a:r>
            <a:r>
              <a:rPr lang="en-US" sz="1200" dirty="0"/>
              <a:t>securely</a:t>
            </a:r>
            <a:r>
              <a:rPr lang="en-US" sz="1100" dirty="0"/>
              <a:t> onto the frame I could use a mortise and tenon joint.</a:t>
            </a:r>
          </a:p>
          <a:p>
            <a:pPr marL="383540" indent="-383540">
              <a:buFont typeface="Arial" panose="020B0604020202020204" pitchFamily="34" charset="0"/>
              <a:buChar char="•"/>
            </a:pPr>
            <a:r>
              <a:rPr lang="en-US" sz="1100" dirty="0"/>
              <a:t>I could also use screws in order to attach all of the pieces together.</a:t>
            </a:r>
          </a:p>
          <a:p>
            <a:pPr marL="383540" indent="-383540">
              <a:buFont typeface="Arial" panose="020B0604020202020204" pitchFamily="34" charset="0"/>
              <a:buChar char="•"/>
            </a:pPr>
            <a:r>
              <a:rPr lang="en-US" sz="1100" dirty="0"/>
              <a:t>For the nets I will weave it in and out of little hooks just like on a basketball hoop.</a:t>
            </a:r>
          </a:p>
          <a:p>
            <a:pPr marL="0" indent="0">
              <a:buNone/>
            </a:pPr>
            <a:r>
              <a:rPr lang="en-US" sz="1100" b="1" u="sng" dirty="0">
                <a:solidFill>
                  <a:srgbClr val="000000"/>
                </a:solidFill>
              </a:rPr>
              <a:t>Clients opinion:  I like the methods that have been explained but you must make sure they are properly made so that they don’t go loose at all.</a:t>
            </a:r>
            <a:endParaRPr lang="en-US" sz="1100" dirty="0"/>
          </a:p>
          <a:p>
            <a:pPr marL="383540" indent="-383540">
              <a:buFont typeface="Arial" panose="020B0604020202020204" pitchFamily="34" charset="0"/>
              <a:buChar char="•"/>
            </a:pPr>
            <a:endParaRPr lang="en-US" sz="1100" dirty="0"/>
          </a:p>
          <a:p>
            <a:pPr marL="383540" indent="-383540">
              <a:buFont typeface="Arial" panose="020B0604020202020204" pitchFamily="34" charset="0"/>
              <a:buChar char="•"/>
            </a:pPr>
            <a:endParaRPr lang="en-US" sz="1100" dirty="0"/>
          </a:p>
          <a:p>
            <a:pPr marL="0" indent="0">
              <a:buNone/>
            </a:pPr>
            <a:endParaRPr lang="en-US" sz="1100" b="1" dirty="0"/>
          </a:p>
          <a:p>
            <a:pPr marL="0" indent="0">
              <a:buNone/>
            </a:pPr>
            <a:endParaRPr lang="en-US" sz="1100" b="1" dirty="0"/>
          </a:p>
        </p:txBody>
      </p:sp>
      <p:sp>
        <p:nvSpPr>
          <p:cNvPr id="4" name="Rectangle: Rounded Corners 3">
            <a:extLst>
              <a:ext uri="{FF2B5EF4-FFF2-40B4-BE49-F238E27FC236}">
                <a16:creationId xmlns:a16="http://schemas.microsoft.com/office/drawing/2014/main" id="{CCC2EA3A-13F8-00BA-FEE3-88A06162C414}"/>
              </a:ext>
            </a:extLst>
          </p:cNvPr>
          <p:cNvSpPr/>
          <p:nvPr/>
        </p:nvSpPr>
        <p:spPr>
          <a:xfrm>
            <a:off x="0" y="106008"/>
            <a:ext cx="3228016" cy="541486"/>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2000" dirty="0">
                <a:solidFill>
                  <a:schemeClr val="tx1"/>
                </a:solidFill>
                <a:latin typeface="Congenial"/>
              </a:rPr>
              <a:t>Development </a:t>
            </a:r>
            <a:endParaRPr lang="en-US" dirty="0">
              <a:solidFill>
                <a:schemeClr val="tx1"/>
              </a:solidFill>
            </a:endParaRPr>
          </a:p>
        </p:txBody>
      </p:sp>
      <p:pic>
        <p:nvPicPr>
          <p:cNvPr id="5" name="Picture 4">
            <a:extLst>
              <a:ext uri="{FF2B5EF4-FFF2-40B4-BE49-F238E27FC236}">
                <a16:creationId xmlns:a16="http://schemas.microsoft.com/office/drawing/2014/main" id="{67FA49CF-B4BC-1CE6-E6D5-321ABB332DD2}"/>
              </a:ext>
            </a:extLst>
          </p:cNvPr>
          <p:cNvPicPr>
            <a:picLocks noChangeAspect="1"/>
          </p:cNvPicPr>
          <p:nvPr/>
        </p:nvPicPr>
        <p:blipFill>
          <a:blip r:embed="rId2"/>
          <a:stretch>
            <a:fillRect/>
          </a:stretch>
        </p:blipFill>
        <p:spPr>
          <a:xfrm>
            <a:off x="4641148" y="2221887"/>
            <a:ext cx="3483867" cy="3162006"/>
          </a:xfrm>
          <a:prstGeom prst="rect">
            <a:avLst/>
          </a:prstGeom>
          <a:ln>
            <a:solidFill>
              <a:schemeClr val="tx1"/>
            </a:solidFill>
          </a:ln>
        </p:spPr>
      </p:pic>
      <p:sp>
        <p:nvSpPr>
          <p:cNvPr id="7" name="TextBox 6">
            <a:extLst>
              <a:ext uri="{FF2B5EF4-FFF2-40B4-BE49-F238E27FC236}">
                <a16:creationId xmlns:a16="http://schemas.microsoft.com/office/drawing/2014/main" id="{1991E10B-F1CF-173A-4089-446B9A3AD386}"/>
              </a:ext>
            </a:extLst>
          </p:cNvPr>
          <p:cNvSpPr txBox="1"/>
          <p:nvPr/>
        </p:nvSpPr>
        <p:spPr>
          <a:xfrm>
            <a:off x="6637251" y="104011"/>
            <a:ext cx="5159115" cy="1846659"/>
          </a:xfrm>
          <a:prstGeom prst="rect">
            <a:avLst/>
          </a:prstGeom>
          <a:noFill/>
        </p:spPr>
        <p:txBody>
          <a:bodyPr wrap="square" lIns="91440" tIns="45720" rIns="91440" bIns="45720" anchor="t">
            <a:spAutoFit/>
          </a:bodyPr>
          <a:lstStyle/>
          <a:p>
            <a:r>
              <a:rPr lang="en-US" b="1" dirty="0"/>
              <a:t>Material</a:t>
            </a:r>
            <a:r>
              <a:rPr lang="en-US" dirty="0"/>
              <a:t>: </a:t>
            </a:r>
          </a:p>
          <a:p>
            <a:pPr marL="285750" indent="-285750">
              <a:buFont typeface="Arial" panose="020B0604020202020204" pitchFamily="34" charset="0"/>
              <a:buChar char="•"/>
            </a:pPr>
            <a:r>
              <a:rPr lang="en-US" sz="1200" dirty="0"/>
              <a:t>Flexible plywood : this could be used for the frame and the handle as it is flexible and cheap however durable and long lasting.</a:t>
            </a:r>
          </a:p>
          <a:p>
            <a:pPr marL="285750" indent="-285750">
              <a:buFont typeface="Arial" panose="020B0604020202020204" pitchFamily="34" charset="0"/>
              <a:buChar char="•"/>
            </a:pPr>
            <a:r>
              <a:rPr lang="en-US" sz="1200" dirty="0"/>
              <a:t>Aluminum : this could also be used for the frame as it lasts long and doesn’t rust</a:t>
            </a:r>
          </a:p>
          <a:p>
            <a:pPr marL="285750" indent="-285750">
              <a:buFont typeface="Arial" panose="020B0604020202020204" pitchFamily="34" charset="0"/>
              <a:buChar char="•"/>
            </a:pPr>
            <a:r>
              <a:rPr lang="en-US" sz="1200" dirty="0"/>
              <a:t>Plastic: which is long lasting and will not corrode on the boat.</a:t>
            </a:r>
          </a:p>
          <a:p>
            <a:pPr marL="285750" indent="-285750">
              <a:buFont typeface="Arial" panose="020B0604020202020204" pitchFamily="34" charset="0"/>
              <a:buChar char="•"/>
            </a:pPr>
            <a:endParaRPr lang="en-US" sz="1200" dirty="0"/>
          </a:p>
          <a:p>
            <a:r>
              <a:rPr lang="en-US" sz="1200" b="1" u="sng" dirty="0"/>
              <a:t>Clients opinion: </a:t>
            </a:r>
            <a:r>
              <a:rPr lang="en-US" sz="1200" dirty="0"/>
              <a:t>I would also like you to consider using renewable materials to make the product more sustainable and eco-friendly.</a:t>
            </a:r>
          </a:p>
        </p:txBody>
      </p:sp>
      <p:sp>
        <p:nvSpPr>
          <p:cNvPr id="9" name="TextBox 8">
            <a:extLst>
              <a:ext uri="{FF2B5EF4-FFF2-40B4-BE49-F238E27FC236}">
                <a16:creationId xmlns:a16="http://schemas.microsoft.com/office/drawing/2014/main" id="{D464E0C0-F8BB-57F5-6478-9A34730FF685}"/>
              </a:ext>
            </a:extLst>
          </p:cNvPr>
          <p:cNvSpPr txBox="1"/>
          <p:nvPr/>
        </p:nvSpPr>
        <p:spPr>
          <a:xfrm>
            <a:off x="687445" y="654636"/>
            <a:ext cx="5970618" cy="1938992"/>
          </a:xfrm>
          <a:prstGeom prst="rect">
            <a:avLst/>
          </a:prstGeom>
          <a:noFill/>
        </p:spPr>
        <p:txBody>
          <a:bodyPr wrap="square" lIns="91440" tIns="45720" rIns="91440" bIns="45720" anchor="t">
            <a:spAutoFit/>
          </a:bodyPr>
          <a:lstStyle/>
          <a:p>
            <a:r>
              <a:rPr lang="en-US" b="1" dirty="0"/>
              <a:t>Safety:</a:t>
            </a:r>
          </a:p>
          <a:p>
            <a:pPr marL="228600" indent="-228600">
              <a:buFont typeface="Arial" panose="020B0604020202020204" pitchFamily="34" charset="0"/>
              <a:buChar char="•"/>
            </a:pPr>
            <a:r>
              <a:rPr lang="en-US" sz="1200" dirty="0"/>
              <a:t>We need to make sure the nets and hoops do not break so that valuables are held securely and safely</a:t>
            </a:r>
          </a:p>
          <a:p>
            <a:pPr marL="228600" indent="-228600">
              <a:buFont typeface="Arial" panose="020B0604020202020204" pitchFamily="34" charset="0"/>
              <a:buChar char="•"/>
            </a:pPr>
            <a:r>
              <a:rPr lang="en-US" sz="1200" dirty="0"/>
              <a:t>I need to Make sure that the hoops or product is not too big and gets into the way of people on board as it could have sharp fishing gear in it that could injure somebody</a:t>
            </a:r>
          </a:p>
          <a:p>
            <a:pPr marL="228600" indent="-228600">
              <a:buFont typeface="Arial" panose="020B0604020202020204" pitchFamily="34" charset="0"/>
              <a:buChar char="•"/>
            </a:pPr>
            <a:endParaRPr lang="en-US" sz="1200" dirty="0"/>
          </a:p>
          <a:p>
            <a:r>
              <a:rPr lang="en-US" sz="1200" b="1" u="sng" dirty="0"/>
              <a:t>Clients opinion: I would like you to also consider making the product as secure as possible so that in choppy waters it doesn’t become dangerous in unsecure </a:t>
            </a:r>
            <a:endParaRPr lang="en-US" dirty="0"/>
          </a:p>
          <a:p>
            <a:endParaRPr lang="en-US" b="1" dirty="0"/>
          </a:p>
        </p:txBody>
      </p:sp>
      <p:sp>
        <p:nvSpPr>
          <p:cNvPr id="11" name="TextBox 10">
            <a:extLst>
              <a:ext uri="{FF2B5EF4-FFF2-40B4-BE49-F238E27FC236}">
                <a16:creationId xmlns:a16="http://schemas.microsoft.com/office/drawing/2014/main" id="{7AD8A057-37E4-F12E-28CE-87877691D868}"/>
              </a:ext>
            </a:extLst>
          </p:cNvPr>
          <p:cNvSpPr txBox="1"/>
          <p:nvPr/>
        </p:nvSpPr>
        <p:spPr>
          <a:xfrm>
            <a:off x="8206611" y="2223409"/>
            <a:ext cx="3880424" cy="2215991"/>
          </a:xfrm>
          <a:prstGeom prst="rect">
            <a:avLst/>
          </a:prstGeom>
          <a:noFill/>
        </p:spPr>
        <p:txBody>
          <a:bodyPr wrap="square" lIns="91440" tIns="45720" rIns="91440" bIns="45720" anchor="t">
            <a:spAutoFit/>
          </a:bodyPr>
          <a:lstStyle/>
          <a:p>
            <a:r>
              <a:rPr lang="en-US" b="1" dirty="0"/>
              <a:t>Possible additional features:</a:t>
            </a:r>
          </a:p>
          <a:p>
            <a:pPr marL="285750" indent="-285750">
              <a:buFont typeface="Arial" panose="020B0604020202020204" pitchFamily="34" charset="0"/>
              <a:buChar char="•"/>
            </a:pPr>
            <a:r>
              <a:rPr lang="en-US" sz="1200" dirty="0"/>
              <a:t>I could add additional hooks on the side to hold more things </a:t>
            </a:r>
          </a:p>
          <a:p>
            <a:pPr marL="285750" indent="-285750">
              <a:buFont typeface="Arial" panose="020B0604020202020204" pitchFamily="34" charset="0"/>
              <a:buChar char="•"/>
            </a:pPr>
            <a:r>
              <a:rPr lang="en-US" sz="1200" dirty="0"/>
              <a:t>A storage compartment on top to store more valuable items could be a possible additional feature</a:t>
            </a:r>
          </a:p>
          <a:p>
            <a:pPr marL="285750" indent="-285750">
              <a:buFont typeface="Arial" panose="020B0604020202020204" pitchFamily="34" charset="0"/>
              <a:buChar char="•"/>
            </a:pPr>
            <a:r>
              <a:rPr lang="en-US" sz="1200" dirty="0"/>
              <a:t>I could add lids onto the nets to ensure that items inside are securely held</a:t>
            </a:r>
          </a:p>
          <a:p>
            <a:pPr marL="285750" indent="-285750">
              <a:buFont typeface="Arial" panose="020B0604020202020204" pitchFamily="34" charset="0"/>
              <a:buChar char="•"/>
            </a:pPr>
            <a:endParaRPr lang="en-US" sz="1200" dirty="0"/>
          </a:p>
          <a:p>
            <a:r>
              <a:rPr lang="en-US" sz="1200" b="1" u="sng" dirty="0"/>
              <a:t>Clients opinion: </a:t>
            </a:r>
            <a:r>
              <a:rPr lang="en-US" sz="1200" dirty="0"/>
              <a:t>I Really like these additional features but would also like you to consider making the storage compartments lockable and portable</a:t>
            </a:r>
          </a:p>
        </p:txBody>
      </p:sp>
      <p:sp>
        <p:nvSpPr>
          <p:cNvPr id="13" name="TextBox 12">
            <a:extLst>
              <a:ext uri="{FF2B5EF4-FFF2-40B4-BE49-F238E27FC236}">
                <a16:creationId xmlns:a16="http://schemas.microsoft.com/office/drawing/2014/main" id="{DD55177B-8878-E8A6-89AB-A38495E6514A}"/>
              </a:ext>
            </a:extLst>
          </p:cNvPr>
          <p:cNvSpPr txBox="1"/>
          <p:nvPr/>
        </p:nvSpPr>
        <p:spPr>
          <a:xfrm>
            <a:off x="815300" y="2698137"/>
            <a:ext cx="3633376" cy="2215991"/>
          </a:xfrm>
          <a:prstGeom prst="rect">
            <a:avLst/>
          </a:prstGeom>
          <a:noFill/>
        </p:spPr>
        <p:txBody>
          <a:bodyPr wrap="square" lIns="91440" tIns="45720" rIns="91440" bIns="45720" anchor="t">
            <a:spAutoFit/>
          </a:bodyPr>
          <a:lstStyle/>
          <a:p>
            <a:pPr marL="0" indent="0">
              <a:buNone/>
            </a:pPr>
            <a:r>
              <a:rPr lang="en-US" b="1" dirty="0"/>
              <a:t>Size:</a:t>
            </a:r>
          </a:p>
          <a:p>
            <a:pPr marL="171450" indent="-171450">
              <a:buFont typeface="Arial" panose="020B0604020202020204" pitchFamily="34" charset="0"/>
              <a:buChar char="•"/>
            </a:pPr>
            <a:r>
              <a:rPr lang="en-US" sz="1200" dirty="0"/>
              <a:t>Additional research needs to be completed to make sure of the exact size of the hook where it attaches onto the boat.</a:t>
            </a:r>
          </a:p>
          <a:p>
            <a:pPr marL="171450" indent="-171450">
              <a:buFont typeface="Arial" panose="020B0604020202020204" pitchFamily="34" charset="0"/>
              <a:buChar char="•"/>
            </a:pPr>
            <a:r>
              <a:rPr lang="en-US" sz="1200" dirty="0"/>
              <a:t>The height of the frame is very important to make sure it doesn’t hit the floor of the boat.</a:t>
            </a:r>
          </a:p>
          <a:p>
            <a:pPr marL="171450" indent="-171450">
              <a:buFont typeface="Arial" panose="020B0604020202020204" pitchFamily="34" charset="0"/>
              <a:buChar char="•"/>
            </a:pPr>
            <a:endParaRPr lang="en-US" sz="1200" dirty="0"/>
          </a:p>
          <a:p>
            <a:r>
              <a:rPr lang="en-US" sz="1200" b="1" u="sng" dirty="0"/>
              <a:t>Clients opinion: </a:t>
            </a:r>
            <a:r>
              <a:rPr lang="en-US" sz="1200" dirty="0"/>
              <a:t> Size is really important to me as I want it to fit on a number of boats I own so it can be transferred to multiple vessels.</a:t>
            </a:r>
            <a:endParaRPr lang="en-US" dirty="0"/>
          </a:p>
          <a:p>
            <a:pPr marL="171450" indent="-171450">
              <a:buFont typeface="Arial" panose="020B0604020202020204" pitchFamily="34" charset="0"/>
              <a:buChar char="•"/>
            </a:pPr>
            <a:endParaRPr lang="en-US" sz="1200" dirty="0"/>
          </a:p>
        </p:txBody>
      </p:sp>
      <p:sp>
        <p:nvSpPr>
          <p:cNvPr id="15" name="TextBox 14">
            <a:extLst>
              <a:ext uri="{FF2B5EF4-FFF2-40B4-BE49-F238E27FC236}">
                <a16:creationId xmlns:a16="http://schemas.microsoft.com/office/drawing/2014/main" id="{ADC6F996-4EC3-8829-61FF-CAADCE0B015F}"/>
              </a:ext>
            </a:extLst>
          </p:cNvPr>
          <p:cNvSpPr txBox="1"/>
          <p:nvPr/>
        </p:nvSpPr>
        <p:spPr>
          <a:xfrm>
            <a:off x="8491466" y="4541685"/>
            <a:ext cx="3045983" cy="2215991"/>
          </a:xfrm>
          <a:prstGeom prst="rect">
            <a:avLst/>
          </a:prstGeom>
          <a:noFill/>
        </p:spPr>
        <p:txBody>
          <a:bodyPr wrap="square" lIns="91440" tIns="45720" rIns="91440" bIns="45720" anchor="t">
            <a:spAutoFit/>
          </a:bodyPr>
          <a:lstStyle/>
          <a:p>
            <a:pPr marL="0" indent="0">
              <a:buNone/>
            </a:pPr>
            <a:r>
              <a:rPr lang="en-US" b="1" dirty="0"/>
              <a:t>Nets:</a:t>
            </a:r>
          </a:p>
          <a:p>
            <a:pPr marL="171450" indent="-171450">
              <a:buFont typeface="Arial" panose="020B0604020202020204" pitchFamily="34" charset="0"/>
              <a:buChar char="•"/>
            </a:pPr>
            <a:r>
              <a:rPr lang="en-US" sz="1200" dirty="0"/>
              <a:t>The measurements of the nets are very important to ensure no items fall out.</a:t>
            </a:r>
          </a:p>
          <a:p>
            <a:pPr marL="171450" indent="-171450">
              <a:buFont typeface="Arial" panose="020B0604020202020204" pitchFamily="34" charset="0"/>
              <a:buChar char="•"/>
            </a:pPr>
            <a:r>
              <a:rPr lang="en-US" sz="1200" dirty="0"/>
              <a:t>The strength of the net is also very important to make sure it doesn’t break or cut easily</a:t>
            </a:r>
          </a:p>
          <a:p>
            <a:pPr marL="171450" indent="-171450">
              <a:buFont typeface="Arial" panose="020B0604020202020204" pitchFamily="34" charset="0"/>
              <a:buChar char="•"/>
            </a:pPr>
            <a:endParaRPr lang="en-US" sz="1200" dirty="0"/>
          </a:p>
          <a:p>
            <a:r>
              <a:rPr lang="en-US" sz="1200" b="1" u="sng" dirty="0"/>
              <a:t>Clients opinion:</a:t>
            </a:r>
            <a:r>
              <a:rPr lang="en-US" sz="1200" dirty="0"/>
              <a:t> I really like the idea of the nets because it can hold multiple items, please ensure the holes of the net are very small.</a:t>
            </a:r>
            <a:endParaRPr lang="en-US" dirty="0"/>
          </a:p>
        </p:txBody>
      </p:sp>
    </p:spTree>
    <p:extLst>
      <p:ext uri="{BB962C8B-B14F-4D97-AF65-F5344CB8AC3E}">
        <p14:creationId xmlns:p14="http://schemas.microsoft.com/office/powerpoint/2010/main" val="19102267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7FF36863-BFA8-B80F-C864-B322776DA4D7}"/>
              </a:ext>
            </a:extLst>
          </p:cNvPr>
          <p:cNvSpPr/>
          <p:nvPr/>
        </p:nvSpPr>
        <p:spPr>
          <a:xfrm>
            <a:off x="189736" y="70344"/>
            <a:ext cx="1856415" cy="426922"/>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600" dirty="0">
                <a:solidFill>
                  <a:schemeClr val="tx1"/>
                </a:solidFill>
                <a:latin typeface="Congenial"/>
              </a:rPr>
              <a:t>1. Net Cap Design</a:t>
            </a:r>
            <a:endParaRPr lang="en-US" sz="1400" dirty="0">
              <a:solidFill>
                <a:schemeClr val="tx1"/>
              </a:solidFill>
            </a:endParaRPr>
          </a:p>
        </p:txBody>
      </p:sp>
      <p:pic>
        <p:nvPicPr>
          <p:cNvPr id="3074" name="Picture 2" descr="1749 12.2 Gallon Open Head Plastic Bucket with Screw Lid - Basco USA">
            <a:extLst>
              <a:ext uri="{FF2B5EF4-FFF2-40B4-BE49-F238E27FC236}">
                <a16:creationId xmlns:a16="http://schemas.microsoft.com/office/drawing/2014/main" id="{F39EF27A-7D68-4B38-E03A-896F3EF47E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222" y="571795"/>
            <a:ext cx="823669" cy="115313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terilite 19628604 Medium Clip Clear Storage Box With Latched Lid - 11&quot;L x  6-5/8&quot;W x 5-3/8&quot;H: Buy Online at Best Price in UAE - Amazon.ae">
            <a:extLst>
              <a:ext uri="{FF2B5EF4-FFF2-40B4-BE49-F238E27FC236}">
                <a16:creationId xmlns:a16="http://schemas.microsoft.com/office/drawing/2014/main" id="{5F03E30F-A788-C311-4C5E-C812118EF6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76" y="570074"/>
            <a:ext cx="1227640" cy="90967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Gold Valley Lucite Cookie Jar | Magnetic Closure Cookie Jar Lids | Clear Cookie  Jar With No Skid Bottom | Versatile Acrylic Cookie Jars With Airtight Lid |  Decorative Cookie Jar for">
            <a:extLst>
              <a:ext uri="{FF2B5EF4-FFF2-40B4-BE49-F238E27FC236}">
                <a16:creationId xmlns:a16="http://schemas.microsoft.com/office/drawing/2014/main" id="{D8229FB3-1580-C4AE-D49A-F2254DFC655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3853" t="18986" r="22280" b="32087"/>
          <a:stretch/>
        </p:blipFill>
        <p:spPr bwMode="auto">
          <a:xfrm>
            <a:off x="900176" y="1282673"/>
            <a:ext cx="823669" cy="748117"/>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Green Round Tupperware Plastic Lid Bowl Set, For Home, Size: 19.8 X 19.2 X  8.8cm at Rs 460/set in Faridabad">
            <a:extLst>
              <a:ext uri="{FF2B5EF4-FFF2-40B4-BE49-F238E27FC236}">
                <a16:creationId xmlns:a16="http://schemas.microsoft.com/office/drawing/2014/main" id="{2A3164F3-5B4D-0BFC-ECE4-F0EA4743FDE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8086" r="7822"/>
          <a:stretch/>
        </p:blipFill>
        <p:spPr bwMode="auto">
          <a:xfrm>
            <a:off x="146996" y="1479749"/>
            <a:ext cx="821203" cy="818849"/>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Rounded Corners 9">
            <a:extLst>
              <a:ext uri="{FF2B5EF4-FFF2-40B4-BE49-F238E27FC236}">
                <a16:creationId xmlns:a16="http://schemas.microsoft.com/office/drawing/2014/main" id="{27AAF50E-325B-9A97-3EF2-275A06DC6574}"/>
              </a:ext>
            </a:extLst>
          </p:cNvPr>
          <p:cNvSpPr/>
          <p:nvPr/>
        </p:nvSpPr>
        <p:spPr>
          <a:xfrm>
            <a:off x="198082" y="3794974"/>
            <a:ext cx="1856415" cy="426922"/>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600" dirty="0">
                <a:solidFill>
                  <a:schemeClr val="tx1"/>
                </a:solidFill>
                <a:latin typeface="Congenial"/>
              </a:rPr>
              <a:t>2. Base Tray</a:t>
            </a:r>
            <a:endParaRPr lang="en-US" sz="1400" dirty="0">
              <a:solidFill>
                <a:schemeClr val="tx1"/>
              </a:solidFill>
            </a:endParaRPr>
          </a:p>
        </p:txBody>
      </p:sp>
      <p:pic>
        <p:nvPicPr>
          <p:cNvPr id="11" name="Picture 2" descr="Chalk tray final | Kevin Stanton | Flickr">
            <a:extLst>
              <a:ext uri="{FF2B5EF4-FFF2-40B4-BE49-F238E27FC236}">
                <a16:creationId xmlns:a16="http://schemas.microsoft.com/office/drawing/2014/main" id="{BCFA2E8C-4C3B-C884-4B0B-D48136B6CB0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7218" y="4244543"/>
            <a:ext cx="2361682" cy="166823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Docktail Bar's Best Selling Boat Tables and Accessories">
            <a:extLst>
              <a:ext uri="{FF2B5EF4-FFF2-40B4-BE49-F238E27FC236}">
                <a16:creationId xmlns:a16="http://schemas.microsoft.com/office/drawing/2014/main" id="{BF83E62E-23E0-67FD-1BF4-E399912B89D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21502" y="5467349"/>
            <a:ext cx="1299413" cy="1299413"/>
          </a:xfrm>
          <a:prstGeom prst="rect">
            <a:avLst/>
          </a:prstGeom>
          <a:solidFill>
            <a:schemeClr val="accent2"/>
          </a:solidFill>
          <a:ln>
            <a:noFill/>
          </a:ln>
        </p:spPr>
      </p:pic>
      <p:pic>
        <p:nvPicPr>
          <p:cNvPr id="13" name="Picture 6" descr="PLANO Fishing Tackle Box EDGE Professional 3700 | Maguro Pro Shop">
            <a:extLst>
              <a:ext uri="{FF2B5EF4-FFF2-40B4-BE49-F238E27FC236}">
                <a16:creationId xmlns:a16="http://schemas.microsoft.com/office/drawing/2014/main" id="{C57AF780-01CD-5AA1-45C7-C2C406DB02A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8082" y="5376349"/>
            <a:ext cx="1463221" cy="1463221"/>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Rounded Corners 19">
            <a:extLst>
              <a:ext uri="{FF2B5EF4-FFF2-40B4-BE49-F238E27FC236}">
                <a16:creationId xmlns:a16="http://schemas.microsoft.com/office/drawing/2014/main" id="{AFC37EEB-2B39-4DB4-5396-B9B8C1D3431E}"/>
              </a:ext>
            </a:extLst>
          </p:cNvPr>
          <p:cNvSpPr/>
          <p:nvPr/>
        </p:nvSpPr>
        <p:spPr>
          <a:xfrm>
            <a:off x="2227828" y="0"/>
            <a:ext cx="2661174" cy="246891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dirty="0">
                <a:solidFill>
                  <a:schemeClr val="tx1"/>
                </a:solidFill>
                <a:latin typeface="+mj-lt"/>
              </a:rPr>
              <a:t>I believe that having a net cap would be very useful and improve the product as it makes the product safer. I have chosen to use the ‘cookie jar’ cap design and the push fit cap design  as it would be very easy to use fit perfectly on the caps meanwhile still allowing the product to look as aesthetic as possible. The cap would be made out of acrylic as it is durable ,long lasting , does not melt and feels nice.</a:t>
            </a:r>
            <a:endParaRPr lang="en-AE" sz="1200" dirty="0">
              <a:solidFill>
                <a:schemeClr val="tx1"/>
              </a:solidFill>
              <a:latin typeface="+mj-lt"/>
            </a:endParaRPr>
          </a:p>
        </p:txBody>
      </p:sp>
      <p:sp>
        <p:nvSpPr>
          <p:cNvPr id="22" name="Rectangle: Rounded Corners 21">
            <a:extLst>
              <a:ext uri="{FF2B5EF4-FFF2-40B4-BE49-F238E27FC236}">
                <a16:creationId xmlns:a16="http://schemas.microsoft.com/office/drawing/2014/main" id="{7A4DDE0C-711B-AED3-D12C-A99CB69A5368}"/>
              </a:ext>
            </a:extLst>
          </p:cNvPr>
          <p:cNvSpPr/>
          <p:nvPr/>
        </p:nvSpPr>
        <p:spPr>
          <a:xfrm>
            <a:off x="2737154" y="4362450"/>
            <a:ext cx="2003984" cy="252150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dirty="0">
                <a:solidFill>
                  <a:schemeClr val="tx1"/>
                </a:solidFill>
                <a:latin typeface="+mj-lt"/>
              </a:rPr>
              <a:t>I think that having a tray on the product would make it easier for the customer to use their items quickly and make it more practical. I have decided to incorporate ideas from all three of these products in order to make the tray on my product as efficient as possible </a:t>
            </a:r>
            <a:endParaRPr lang="en-AE" sz="1200" dirty="0">
              <a:solidFill>
                <a:schemeClr val="tx1"/>
              </a:solidFill>
              <a:latin typeface="+mj-lt"/>
            </a:endParaRPr>
          </a:p>
        </p:txBody>
      </p:sp>
      <p:pic>
        <p:nvPicPr>
          <p:cNvPr id="1026" name="Picture 2" descr="Image">
            <a:extLst>
              <a:ext uri="{FF2B5EF4-FFF2-40B4-BE49-F238E27FC236}">
                <a16:creationId xmlns:a16="http://schemas.microsoft.com/office/drawing/2014/main" id="{E0D4305E-7AF2-EDD3-E7FE-0E59CBD624B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34135" y="9416"/>
            <a:ext cx="4725425" cy="165772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9709CA3C-B139-7539-6CA9-D052AC64E033}"/>
              </a:ext>
            </a:extLst>
          </p:cNvPr>
          <p:cNvPicPr>
            <a:picLocks noChangeAspect="1"/>
          </p:cNvPicPr>
          <p:nvPr/>
        </p:nvPicPr>
        <p:blipFill>
          <a:blip r:embed="rId10"/>
          <a:stretch>
            <a:fillRect/>
          </a:stretch>
        </p:blipFill>
        <p:spPr>
          <a:xfrm>
            <a:off x="7116830" y="1784484"/>
            <a:ext cx="2034344" cy="1064325"/>
          </a:xfrm>
          <a:prstGeom prst="rect">
            <a:avLst/>
          </a:prstGeom>
        </p:spPr>
      </p:pic>
      <p:pic>
        <p:nvPicPr>
          <p:cNvPr id="32" name="Picture 31">
            <a:extLst>
              <a:ext uri="{FF2B5EF4-FFF2-40B4-BE49-F238E27FC236}">
                <a16:creationId xmlns:a16="http://schemas.microsoft.com/office/drawing/2014/main" id="{CA0903DF-05E0-A284-834C-C2DC8505C2A2}"/>
              </a:ext>
            </a:extLst>
          </p:cNvPr>
          <p:cNvPicPr>
            <a:picLocks noChangeAspect="1"/>
          </p:cNvPicPr>
          <p:nvPr/>
        </p:nvPicPr>
        <p:blipFill>
          <a:blip r:embed="rId11"/>
          <a:stretch>
            <a:fillRect/>
          </a:stretch>
        </p:blipFill>
        <p:spPr>
          <a:xfrm>
            <a:off x="4889002" y="1753427"/>
            <a:ext cx="2100789" cy="1201120"/>
          </a:xfrm>
          <a:prstGeom prst="rect">
            <a:avLst/>
          </a:prstGeom>
        </p:spPr>
      </p:pic>
      <p:sp>
        <p:nvSpPr>
          <p:cNvPr id="33" name="Rectangle: Rounded Corners 32">
            <a:extLst>
              <a:ext uri="{FF2B5EF4-FFF2-40B4-BE49-F238E27FC236}">
                <a16:creationId xmlns:a16="http://schemas.microsoft.com/office/drawing/2014/main" id="{8BD931C4-F058-35AA-E123-356A10BF8942}"/>
              </a:ext>
            </a:extLst>
          </p:cNvPr>
          <p:cNvSpPr/>
          <p:nvPr/>
        </p:nvSpPr>
        <p:spPr>
          <a:xfrm>
            <a:off x="0" y="2467376"/>
            <a:ext cx="4981667" cy="84786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dirty="0">
                <a:solidFill>
                  <a:schemeClr val="tx1"/>
                </a:solidFill>
                <a:latin typeface="+mj-lt"/>
              </a:rPr>
              <a:t>The sketches above gave me a better idea of the opening and closing system of the cap of the hoops I have explored four different options but decided to follow through with the one I have drawn using CAD below as it is a good balance of practical and aesthetically pleasing.</a:t>
            </a:r>
            <a:endParaRPr lang="en-AE" sz="1200" dirty="0">
              <a:solidFill>
                <a:schemeClr val="tx1"/>
              </a:solidFill>
              <a:latin typeface="+mj-lt"/>
            </a:endParaRPr>
          </a:p>
        </p:txBody>
      </p:sp>
      <p:pic>
        <p:nvPicPr>
          <p:cNvPr id="1028" name="Picture 4" descr="Image">
            <a:extLst>
              <a:ext uri="{FF2B5EF4-FFF2-40B4-BE49-F238E27FC236}">
                <a16:creationId xmlns:a16="http://schemas.microsoft.com/office/drawing/2014/main" id="{AE84A2EB-2BD6-DFC6-3D4B-BFC52C48AB5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741138" y="4448300"/>
            <a:ext cx="2929880" cy="2336394"/>
          </a:xfrm>
          <a:prstGeom prst="rect">
            <a:avLst/>
          </a:prstGeom>
          <a:noFill/>
          <a:extLst>
            <a:ext uri="{909E8E84-426E-40DD-AFC4-6F175D3DCCD1}">
              <a14:hiddenFill xmlns:a14="http://schemas.microsoft.com/office/drawing/2010/main">
                <a:solidFill>
                  <a:srgbClr val="FFFFFF"/>
                </a:solidFill>
              </a14:hiddenFill>
            </a:ext>
          </a:extLst>
        </p:spPr>
      </p:pic>
      <p:sp>
        <p:nvSpPr>
          <p:cNvPr id="34" name="Rectangle: Rounded Corners 33">
            <a:extLst>
              <a:ext uri="{FF2B5EF4-FFF2-40B4-BE49-F238E27FC236}">
                <a16:creationId xmlns:a16="http://schemas.microsoft.com/office/drawing/2014/main" id="{562DCB9D-E9AF-2E3E-8008-C671B40B7CB1}"/>
              </a:ext>
            </a:extLst>
          </p:cNvPr>
          <p:cNvSpPr/>
          <p:nvPr/>
        </p:nvSpPr>
        <p:spPr>
          <a:xfrm>
            <a:off x="2698036" y="3269875"/>
            <a:ext cx="4783862" cy="107916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dirty="0">
                <a:solidFill>
                  <a:schemeClr val="tx1"/>
                </a:solidFill>
                <a:latin typeface="+mj-lt"/>
              </a:rPr>
              <a:t>After sketching the tray I have a great idea on how I want the tray to look and the ways and type of things it will store. I have decided to incorporate elements of all three designs so that I can have the best possible tray for my final design. I have drawn this on CAD just to ensure I know exactly how my final tray will look like</a:t>
            </a:r>
          </a:p>
        </p:txBody>
      </p:sp>
      <p:pic>
        <p:nvPicPr>
          <p:cNvPr id="36" name="Picture 35">
            <a:extLst>
              <a:ext uri="{FF2B5EF4-FFF2-40B4-BE49-F238E27FC236}">
                <a16:creationId xmlns:a16="http://schemas.microsoft.com/office/drawing/2014/main" id="{0952C7F2-BFF4-4527-675E-5AF7DD3A3178}"/>
              </a:ext>
            </a:extLst>
          </p:cNvPr>
          <p:cNvPicPr>
            <a:picLocks noChangeAspect="1"/>
          </p:cNvPicPr>
          <p:nvPr/>
        </p:nvPicPr>
        <p:blipFill>
          <a:blip r:embed="rId13"/>
          <a:stretch>
            <a:fillRect/>
          </a:stretch>
        </p:blipFill>
        <p:spPr>
          <a:xfrm>
            <a:off x="7671018" y="4591050"/>
            <a:ext cx="3312636" cy="2137703"/>
          </a:xfrm>
          <a:prstGeom prst="rect">
            <a:avLst/>
          </a:prstGeom>
        </p:spPr>
      </p:pic>
      <p:sp>
        <p:nvSpPr>
          <p:cNvPr id="37" name="Rectangle: Rounded Corners 36">
            <a:extLst>
              <a:ext uri="{FF2B5EF4-FFF2-40B4-BE49-F238E27FC236}">
                <a16:creationId xmlns:a16="http://schemas.microsoft.com/office/drawing/2014/main" id="{2B925B59-2265-1094-8990-3AEA37C29771}"/>
              </a:ext>
            </a:extLst>
          </p:cNvPr>
          <p:cNvSpPr/>
          <p:nvPr/>
        </p:nvSpPr>
        <p:spPr>
          <a:xfrm>
            <a:off x="9392281" y="34483"/>
            <a:ext cx="1749861" cy="199630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b="1" dirty="0">
                <a:solidFill>
                  <a:schemeClr val="tx1"/>
                </a:solidFill>
                <a:latin typeface="+mj-lt"/>
              </a:rPr>
              <a:t>Client feedback</a:t>
            </a:r>
            <a:r>
              <a:rPr lang="en-US" sz="1200" dirty="0">
                <a:solidFill>
                  <a:schemeClr val="tx1"/>
                </a:solidFill>
                <a:latin typeface="+mj-lt"/>
              </a:rPr>
              <a:t>: “I really like the handle on top of the lid and think the design is great as it looks great and would keep valuables secure when in choppy waters.”</a:t>
            </a:r>
            <a:endParaRPr lang="en-AE" sz="1200" dirty="0">
              <a:solidFill>
                <a:schemeClr val="tx1"/>
              </a:solidFill>
              <a:latin typeface="+mj-lt"/>
            </a:endParaRPr>
          </a:p>
        </p:txBody>
      </p:sp>
      <p:graphicFrame>
        <p:nvGraphicFramePr>
          <p:cNvPr id="3" name="Table 2">
            <a:extLst>
              <a:ext uri="{FF2B5EF4-FFF2-40B4-BE49-F238E27FC236}">
                <a16:creationId xmlns:a16="http://schemas.microsoft.com/office/drawing/2014/main" id="{743C9AFA-920E-FA44-9EF8-648A6F24CE0F}"/>
              </a:ext>
            </a:extLst>
          </p:cNvPr>
          <p:cNvGraphicFramePr>
            <a:graphicFrameLocks noGrp="1"/>
          </p:cNvGraphicFramePr>
          <p:nvPr>
            <p:extLst>
              <p:ext uri="{D42A27DB-BD31-4B8C-83A1-F6EECF244321}">
                <p14:modId xmlns:p14="http://schemas.microsoft.com/office/powerpoint/2010/main" val="1479385575"/>
              </p:ext>
            </p:extLst>
          </p:nvPr>
        </p:nvGraphicFramePr>
        <p:xfrm>
          <a:off x="11142142" y="68594"/>
          <a:ext cx="974162" cy="2573004"/>
        </p:xfrm>
        <a:graphic>
          <a:graphicData uri="http://schemas.openxmlformats.org/drawingml/2006/table">
            <a:tbl>
              <a:tblPr firstRow="1" bandRow="1">
                <a:tableStyleId>{5940675A-B579-460E-94D1-54222C63F5DA}</a:tableStyleId>
              </a:tblPr>
              <a:tblGrid>
                <a:gridCol w="685522">
                  <a:extLst>
                    <a:ext uri="{9D8B030D-6E8A-4147-A177-3AD203B41FA5}">
                      <a16:colId xmlns:a16="http://schemas.microsoft.com/office/drawing/2014/main" val="43183473"/>
                    </a:ext>
                  </a:extLst>
                </a:gridCol>
                <a:gridCol w="288640">
                  <a:extLst>
                    <a:ext uri="{9D8B030D-6E8A-4147-A177-3AD203B41FA5}">
                      <a16:colId xmlns:a16="http://schemas.microsoft.com/office/drawing/2014/main" val="3162057573"/>
                    </a:ext>
                  </a:extLst>
                </a:gridCol>
              </a:tblGrid>
              <a:tr h="268300">
                <a:tc gridSpan="2">
                  <a:txBody>
                    <a:bodyPr/>
                    <a:lstStyle/>
                    <a:p>
                      <a:pPr algn="ctr"/>
                      <a:r>
                        <a:rPr lang="en-US" sz="700" dirty="0"/>
                        <a:t>Specification</a:t>
                      </a:r>
                      <a:endParaRPr lang="en-AE" sz="700" dirty="0"/>
                    </a:p>
                  </a:txBody>
                  <a:tcPr/>
                </a:tc>
                <a:tc hMerge="1">
                  <a:txBody>
                    <a:bodyPr/>
                    <a:lstStyle/>
                    <a:p>
                      <a:pPr algn="just"/>
                      <a:endParaRPr lang="en-AE" sz="1100" dirty="0"/>
                    </a:p>
                  </a:txBody>
                  <a:tcPr/>
                </a:tc>
                <a:extLst>
                  <a:ext uri="{0D108BD9-81ED-4DB2-BD59-A6C34878D82A}">
                    <a16:rowId xmlns:a16="http://schemas.microsoft.com/office/drawing/2014/main" val="247635036"/>
                  </a:ext>
                </a:extLst>
              </a:tr>
              <a:tr h="288088">
                <a:tc>
                  <a:txBody>
                    <a:bodyPr/>
                    <a:lstStyle/>
                    <a:p>
                      <a:pPr algn="just"/>
                      <a:r>
                        <a:rPr lang="en-US" sz="700" dirty="0"/>
                        <a:t>Aesthetic</a:t>
                      </a:r>
                      <a:endParaRPr lang="en-AE" sz="700" dirty="0"/>
                    </a:p>
                  </a:txBody>
                  <a:tcPr/>
                </a:tc>
                <a:tc>
                  <a:txBody>
                    <a:bodyPr/>
                    <a:lstStyle/>
                    <a:p>
                      <a:pPr algn="just"/>
                      <a:endParaRPr lang="en-AE" sz="1100" dirty="0">
                        <a:highlight>
                          <a:srgbClr val="00FF00"/>
                        </a:highlight>
                      </a:endParaRPr>
                    </a:p>
                  </a:txBody>
                  <a:tcPr>
                    <a:solidFill>
                      <a:srgbClr val="2AF62A"/>
                    </a:solidFill>
                  </a:tcPr>
                </a:tc>
                <a:extLst>
                  <a:ext uri="{0D108BD9-81ED-4DB2-BD59-A6C34878D82A}">
                    <a16:rowId xmlns:a16="http://schemas.microsoft.com/office/drawing/2014/main" val="2415890304"/>
                  </a:ext>
                </a:extLst>
              </a:tr>
              <a:tr h="288088">
                <a:tc>
                  <a:txBody>
                    <a:bodyPr/>
                    <a:lstStyle/>
                    <a:p>
                      <a:pPr algn="just"/>
                      <a:r>
                        <a:rPr lang="en-US" sz="700" dirty="0"/>
                        <a:t>Cost</a:t>
                      </a:r>
                      <a:endParaRPr lang="en-AE" sz="700" dirty="0"/>
                    </a:p>
                  </a:txBody>
                  <a:tcPr/>
                </a:tc>
                <a:tc>
                  <a:txBody>
                    <a:bodyPr/>
                    <a:lstStyle/>
                    <a:p>
                      <a:pPr algn="just"/>
                      <a:endParaRPr lang="en-AE" sz="1100" dirty="0"/>
                    </a:p>
                  </a:txBody>
                  <a:tcPr>
                    <a:solidFill>
                      <a:srgbClr val="2AF62A"/>
                    </a:solidFill>
                  </a:tcPr>
                </a:tc>
                <a:extLst>
                  <a:ext uri="{0D108BD9-81ED-4DB2-BD59-A6C34878D82A}">
                    <a16:rowId xmlns:a16="http://schemas.microsoft.com/office/drawing/2014/main" val="368333354"/>
                  </a:ext>
                </a:extLst>
              </a:tr>
              <a:tr h="288088">
                <a:tc>
                  <a:txBody>
                    <a:bodyPr/>
                    <a:lstStyle/>
                    <a:p>
                      <a:pPr algn="just"/>
                      <a:r>
                        <a:rPr lang="en-US" sz="700" dirty="0"/>
                        <a:t>Customer</a:t>
                      </a:r>
                      <a:endParaRPr lang="en-AE" sz="700" dirty="0"/>
                    </a:p>
                  </a:txBody>
                  <a:tcPr/>
                </a:tc>
                <a:tc>
                  <a:txBody>
                    <a:bodyPr/>
                    <a:lstStyle/>
                    <a:p>
                      <a:pPr algn="just"/>
                      <a:endParaRPr lang="en-AE" sz="1100" dirty="0"/>
                    </a:p>
                  </a:txBody>
                  <a:tcPr>
                    <a:solidFill>
                      <a:srgbClr val="FFFF00"/>
                    </a:solidFill>
                  </a:tcPr>
                </a:tc>
                <a:extLst>
                  <a:ext uri="{0D108BD9-81ED-4DB2-BD59-A6C34878D82A}">
                    <a16:rowId xmlns:a16="http://schemas.microsoft.com/office/drawing/2014/main" val="1603150013"/>
                  </a:ext>
                </a:extLst>
              </a:tr>
              <a:tr h="288088">
                <a:tc>
                  <a:txBody>
                    <a:bodyPr/>
                    <a:lstStyle/>
                    <a:p>
                      <a:pPr algn="just"/>
                      <a:r>
                        <a:rPr lang="en-US" sz="700" dirty="0"/>
                        <a:t>Environment</a:t>
                      </a:r>
                      <a:endParaRPr lang="en-AE" sz="700" dirty="0"/>
                    </a:p>
                  </a:txBody>
                  <a:tcPr/>
                </a:tc>
                <a:tc>
                  <a:txBody>
                    <a:bodyPr/>
                    <a:lstStyle/>
                    <a:p>
                      <a:pPr algn="just"/>
                      <a:endParaRPr lang="en-AE" sz="1100" dirty="0"/>
                    </a:p>
                  </a:txBody>
                  <a:tcPr>
                    <a:solidFill>
                      <a:srgbClr val="FFFF00"/>
                    </a:solidFill>
                  </a:tcPr>
                </a:tc>
                <a:extLst>
                  <a:ext uri="{0D108BD9-81ED-4DB2-BD59-A6C34878D82A}">
                    <a16:rowId xmlns:a16="http://schemas.microsoft.com/office/drawing/2014/main" val="1469421916"/>
                  </a:ext>
                </a:extLst>
              </a:tr>
              <a:tr h="288088">
                <a:tc>
                  <a:txBody>
                    <a:bodyPr/>
                    <a:lstStyle/>
                    <a:p>
                      <a:pPr algn="just"/>
                      <a:r>
                        <a:rPr lang="en-US" sz="700" dirty="0"/>
                        <a:t>Safety</a:t>
                      </a:r>
                      <a:endParaRPr lang="en-AE" sz="700" dirty="0"/>
                    </a:p>
                  </a:txBody>
                  <a:tcPr/>
                </a:tc>
                <a:tc>
                  <a:txBody>
                    <a:bodyPr/>
                    <a:lstStyle/>
                    <a:p>
                      <a:pPr algn="just"/>
                      <a:endParaRPr lang="en-AE" sz="1100" dirty="0"/>
                    </a:p>
                  </a:txBody>
                  <a:tcPr>
                    <a:solidFill>
                      <a:srgbClr val="2AF62A"/>
                    </a:solidFill>
                  </a:tcPr>
                </a:tc>
                <a:extLst>
                  <a:ext uri="{0D108BD9-81ED-4DB2-BD59-A6C34878D82A}">
                    <a16:rowId xmlns:a16="http://schemas.microsoft.com/office/drawing/2014/main" val="1553099749"/>
                  </a:ext>
                </a:extLst>
              </a:tr>
              <a:tr h="288088">
                <a:tc>
                  <a:txBody>
                    <a:bodyPr/>
                    <a:lstStyle/>
                    <a:p>
                      <a:pPr algn="just"/>
                      <a:r>
                        <a:rPr lang="en-US" sz="700" dirty="0"/>
                        <a:t>Size</a:t>
                      </a:r>
                      <a:endParaRPr lang="en-AE" sz="700" dirty="0"/>
                    </a:p>
                  </a:txBody>
                  <a:tcPr/>
                </a:tc>
                <a:tc>
                  <a:txBody>
                    <a:bodyPr/>
                    <a:lstStyle/>
                    <a:p>
                      <a:pPr algn="just"/>
                      <a:endParaRPr lang="en-AE" sz="1100" dirty="0"/>
                    </a:p>
                  </a:txBody>
                  <a:tcPr>
                    <a:solidFill>
                      <a:srgbClr val="2AF62A"/>
                    </a:solidFill>
                  </a:tcPr>
                </a:tc>
                <a:extLst>
                  <a:ext uri="{0D108BD9-81ED-4DB2-BD59-A6C34878D82A}">
                    <a16:rowId xmlns:a16="http://schemas.microsoft.com/office/drawing/2014/main" val="3723337362"/>
                  </a:ext>
                </a:extLst>
              </a:tr>
              <a:tr h="288088">
                <a:tc>
                  <a:txBody>
                    <a:bodyPr/>
                    <a:lstStyle/>
                    <a:p>
                      <a:pPr algn="just"/>
                      <a:r>
                        <a:rPr lang="en-US" sz="700" dirty="0"/>
                        <a:t>Function</a:t>
                      </a:r>
                      <a:endParaRPr lang="en-AE" sz="700" dirty="0"/>
                    </a:p>
                  </a:txBody>
                  <a:tcPr/>
                </a:tc>
                <a:tc>
                  <a:txBody>
                    <a:bodyPr/>
                    <a:lstStyle/>
                    <a:p>
                      <a:pPr algn="just"/>
                      <a:endParaRPr lang="en-AE" sz="1100" dirty="0"/>
                    </a:p>
                  </a:txBody>
                  <a:tcPr>
                    <a:solidFill>
                      <a:srgbClr val="2AF62A"/>
                    </a:solidFill>
                  </a:tcPr>
                </a:tc>
                <a:extLst>
                  <a:ext uri="{0D108BD9-81ED-4DB2-BD59-A6C34878D82A}">
                    <a16:rowId xmlns:a16="http://schemas.microsoft.com/office/drawing/2014/main" val="2357743915"/>
                  </a:ext>
                </a:extLst>
              </a:tr>
              <a:tr h="288088">
                <a:tc>
                  <a:txBody>
                    <a:bodyPr/>
                    <a:lstStyle/>
                    <a:p>
                      <a:pPr algn="just"/>
                      <a:r>
                        <a:rPr lang="en-US" sz="700" dirty="0"/>
                        <a:t>Material</a:t>
                      </a:r>
                      <a:endParaRPr lang="en-AE" sz="700" dirty="0"/>
                    </a:p>
                  </a:txBody>
                  <a:tcPr/>
                </a:tc>
                <a:tc>
                  <a:txBody>
                    <a:bodyPr/>
                    <a:lstStyle/>
                    <a:p>
                      <a:pPr algn="just"/>
                      <a:endParaRPr lang="en-AE" sz="1100" dirty="0"/>
                    </a:p>
                  </a:txBody>
                  <a:tcPr>
                    <a:solidFill>
                      <a:srgbClr val="FFFF00"/>
                    </a:solidFill>
                  </a:tcPr>
                </a:tc>
                <a:extLst>
                  <a:ext uri="{0D108BD9-81ED-4DB2-BD59-A6C34878D82A}">
                    <a16:rowId xmlns:a16="http://schemas.microsoft.com/office/drawing/2014/main" val="261380514"/>
                  </a:ext>
                </a:extLst>
              </a:tr>
            </a:tbl>
          </a:graphicData>
        </a:graphic>
      </p:graphicFrame>
      <p:graphicFrame>
        <p:nvGraphicFramePr>
          <p:cNvPr id="8" name="Table 7">
            <a:extLst>
              <a:ext uri="{FF2B5EF4-FFF2-40B4-BE49-F238E27FC236}">
                <a16:creationId xmlns:a16="http://schemas.microsoft.com/office/drawing/2014/main" id="{E6224134-4530-9F2C-249B-941BD2D09440}"/>
              </a:ext>
            </a:extLst>
          </p:cNvPr>
          <p:cNvGraphicFramePr>
            <a:graphicFrameLocks noGrp="1"/>
          </p:cNvGraphicFramePr>
          <p:nvPr>
            <p:extLst>
              <p:ext uri="{D42A27DB-BD31-4B8C-83A1-F6EECF244321}">
                <p14:modId xmlns:p14="http://schemas.microsoft.com/office/powerpoint/2010/main" val="4215880459"/>
              </p:ext>
            </p:extLst>
          </p:nvPr>
        </p:nvGraphicFramePr>
        <p:xfrm>
          <a:off x="11077668" y="3841750"/>
          <a:ext cx="1038636" cy="2894334"/>
        </p:xfrm>
        <a:graphic>
          <a:graphicData uri="http://schemas.openxmlformats.org/drawingml/2006/table">
            <a:tbl>
              <a:tblPr firstRow="1" bandRow="1">
                <a:tableStyleId>{5940675A-B579-460E-94D1-54222C63F5DA}</a:tableStyleId>
              </a:tblPr>
              <a:tblGrid>
                <a:gridCol w="730893">
                  <a:extLst>
                    <a:ext uri="{9D8B030D-6E8A-4147-A177-3AD203B41FA5}">
                      <a16:colId xmlns:a16="http://schemas.microsoft.com/office/drawing/2014/main" val="43183473"/>
                    </a:ext>
                  </a:extLst>
                </a:gridCol>
                <a:gridCol w="307743">
                  <a:extLst>
                    <a:ext uri="{9D8B030D-6E8A-4147-A177-3AD203B41FA5}">
                      <a16:colId xmlns:a16="http://schemas.microsoft.com/office/drawing/2014/main" val="3162057573"/>
                    </a:ext>
                  </a:extLst>
                </a:gridCol>
              </a:tblGrid>
              <a:tr h="301806">
                <a:tc gridSpan="2">
                  <a:txBody>
                    <a:bodyPr/>
                    <a:lstStyle/>
                    <a:p>
                      <a:pPr algn="ctr"/>
                      <a:r>
                        <a:rPr lang="en-US" sz="700" dirty="0"/>
                        <a:t>Specification</a:t>
                      </a:r>
                      <a:endParaRPr lang="en-AE" sz="700" dirty="0"/>
                    </a:p>
                  </a:txBody>
                  <a:tcPr/>
                </a:tc>
                <a:tc hMerge="1">
                  <a:txBody>
                    <a:bodyPr/>
                    <a:lstStyle/>
                    <a:p>
                      <a:pPr algn="just"/>
                      <a:endParaRPr lang="en-AE" sz="1100" dirty="0"/>
                    </a:p>
                  </a:txBody>
                  <a:tcPr/>
                </a:tc>
                <a:extLst>
                  <a:ext uri="{0D108BD9-81ED-4DB2-BD59-A6C34878D82A}">
                    <a16:rowId xmlns:a16="http://schemas.microsoft.com/office/drawing/2014/main" val="247635036"/>
                  </a:ext>
                </a:extLst>
              </a:tr>
              <a:tr h="324066">
                <a:tc>
                  <a:txBody>
                    <a:bodyPr/>
                    <a:lstStyle/>
                    <a:p>
                      <a:pPr algn="just"/>
                      <a:r>
                        <a:rPr lang="en-US" sz="700" dirty="0"/>
                        <a:t>Aesthetic</a:t>
                      </a:r>
                      <a:endParaRPr lang="en-AE" sz="700" dirty="0"/>
                    </a:p>
                  </a:txBody>
                  <a:tcPr/>
                </a:tc>
                <a:tc>
                  <a:txBody>
                    <a:bodyPr/>
                    <a:lstStyle/>
                    <a:p>
                      <a:pPr algn="just"/>
                      <a:endParaRPr lang="en-AE" sz="1100" dirty="0"/>
                    </a:p>
                  </a:txBody>
                  <a:tcPr>
                    <a:solidFill>
                      <a:srgbClr val="FFFF00"/>
                    </a:solidFill>
                  </a:tcPr>
                </a:tc>
                <a:extLst>
                  <a:ext uri="{0D108BD9-81ED-4DB2-BD59-A6C34878D82A}">
                    <a16:rowId xmlns:a16="http://schemas.microsoft.com/office/drawing/2014/main" val="2415890304"/>
                  </a:ext>
                </a:extLst>
              </a:tr>
              <a:tr h="324066">
                <a:tc>
                  <a:txBody>
                    <a:bodyPr/>
                    <a:lstStyle/>
                    <a:p>
                      <a:pPr algn="just"/>
                      <a:r>
                        <a:rPr lang="en-US" sz="700" dirty="0"/>
                        <a:t>Cost</a:t>
                      </a:r>
                      <a:endParaRPr lang="en-AE" sz="700" dirty="0"/>
                    </a:p>
                  </a:txBody>
                  <a:tcPr/>
                </a:tc>
                <a:tc>
                  <a:txBody>
                    <a:bodyPr/>
                    <a:lstStyle/>
                    <a:p>
                      <a:pPr algn="just"/>
                      <a:endParaRPr lang="en-AE" sz="1100" dirty="0"/>
                    </a:p>
                  </a:txBody>
                  <a:tcPr>
                    <a:solidFill>
                      <a:srgbClr val="2AF62A"/>
                    </a:solidFill>
                  </a:tcPr>
                </a:tc>
                <a:extLst>
                  <a:ext uri="{0D108BD9-81ED-4DB2-BD59-A6C34878D82A}">
                    <a16:rowId xmlns:a16="http://schemas.microsoft.com/office/drawing/2014/main" val="368333354"/>
                  </a:ext>
                </a:extLst>
              </a:tr>
              <a:tr h="324066">
                <a:tc>
                  <a:txBody>
                    <a:bodyPr/>
                    <a:lstStyle/>
                    <a:p>
                      <a:pPr algn="just"/>
                      <a:r>
                        <a:rPr lang="en-US" sz="700" dirty="0"/>
                        <a:t>Customer</a:t>
                      </a:r>
                      <a:endParaRPr lang="en-AE" sz="700" dirty="0"/>
                    </a:p>
                  </a:txBody>
                  <a:tcPr/>
                </a:tc>
                <a:tc>
                  <a:txBody>
                    <a:bodyPr/>
                    <a:lstStyle/>
                    <a:p>
                      <a:pPr algn="just"/>
                      <a:endParaRPr lang="en-AE" sz="1100" dirty="0"/>
                    </a:p>
                  </a:txBody>
                  <a:tcPr>
                    <a:solidFill>
                      <a:srgbClr val="FFFF00"/>
                    </a:solidFill>
                  </a:tcPr>
                </a:tc>
                <a:extLst>
                  <a:ext uri="{0D108BD9-81ED-4DB2-BD59-A6C34878D82A}">
                    <a16:rowId xmlns:a16="http://schemas.microsoft.com/office/drawing/2014/main" val="1603150013"/>
                  </a:ext>
                </a:extLst>
              </a:tr>
              <a:tr h="324066">
                <a:tc>
                  <a:txBody>
                    <a:bodyPr/>
                    <a:lstStyle/>
                    <a:p>
                      <a:pPr algn="just"/>
                      <a:r>
                        <a:rPr lang="en-US" sz="700" dirty="0"/>
                        <a:t>Environment</a:t>
                      </a:r>
                      <a:endParaRPr lang="en-AE" sz="700" dirty="0"/>
                    </a:p>
                  </a:txBody>
                  <a:tcPr/>
                </a:tc>
                <a:tc>
                  <a:txBody>
                    <a:bodyPr/>
                    <a:lstStyle/>
                    <a:p>
                      <a:pPr algn="just"/>
                      <a:endParaRPr lang="en-AE" sz="1100" dirty="0"/>
                    </a:p>
                  </a:txBody>
                  <a:tcPr>
                    <a:solidFill>
                      <a:srgbClr val="FFFF00"/>
                    </a:solidFill>
                  </a:tcPr>
                </a:tc>
                <a:extLst>
                  <a:ext uri="{0D108BD9-81ED-4DB2-BD59-A6C34878D82A}">
                    <a16:rowId xmlns:a16="http://schemas.microsoft.com/office/drawing/2014/main" val="1469421916"/>
                  </a:ext>
                </a:extLst>
              </a:tr>
              <a:tr h="324066">
                <a:tc>
                  <a:txBody>
                    <a:bodyPr/>
                    <a:lstStyle/>
                    <a:p>
                      <a:pPr algn="just"/>
                      <a:r>
                        <a:rPr lang="en-US" sz="700" dirty="0"/>
                        <a:t>Safety</a:t>
                      </a:r>
                      <a:endParaRPr lang="en-AE" sz="700" dirty="0"/>
                    </a:p>
                  </a:txBody>
                  <a:tcPr/>
                </a:tc>
                <a:tc>
                  <a:txBody>
                    <a:bodyPr/>
                    <a:lstStyle/>
                    <a:p>
                      <a:pPr algn="just"/>
                      <a:endParaRPr lang="en-AE" sz="1100" dirty="0"/>
                    </a:p>
                  </a:txBody>
                  <a:tcPr>
                    <a:solidFill>
                      <a:srgbClr val="2AF62A"/>
                    </a:solidFill>
                  </a:tcPr>
                </a:tc>
                <a:extLst>
                  <a:ext uri="{0D108BD9-81ED-4DB2-BD59-A6C34878D82A}">
                    <a16:rowId xmlns:a16="http://schemas.microsoft.com/office/drawing/2014/main" val="1553099749"/>
                  </a:ext>
                </a:extLst>
              </a:tr>
              <a:tr h="324066">
                <a:tc>
                  <a:txBody>
                    <a:bodyPr/>
                    <a:lstStyle/>
                    <a:p>
                      <a:pPr algn="just"/>
                      <a:r>
                        <a:rPr lang="en-US" sz="700" dirty="0"/>
                        <a:t>Size</a:t>
                      </a:r>
                      <a:endParaRPr lang="en-AE" sz="700" dirty="0"/>
                    </a:p>
                  </a:txBody>
                  <a:tcPr/>
                </a:tc>
                <a:tc>
                  <a:txBody>
                    <a:bodyPr/>
                    <a:lstStyle/>
                    <a:p>
                      <a:pPr algn="just"/>
                      <a:endParaRPr lang="en-AE" sz="1100" dirty="0"/>
                    </a:p>
                  </a:txBody>
                  <a:tcPr>
                    <a:solidFill>
                      <a:srgbClr val="2AF62A"/>
                    </a:solidFill>
                  </a:tcPr>
                </a:tc>
                <a:extLst>
                  <a:ext uri="{0D108BD9-81ED-4DB2-BD59-A6C34878D82A}">
                    <a16:rowId xmlns:a16="http://schemas.microsoft.com/office/drawing/2014/main" val="3723337362"/>
                  </a:ext>
                </a:extLst>
              </a:tr>
              <a:tr h="324066">
                <a:tc>
                  <a:txBody>
                    <a:bodyPr/>
                    <a:lstStyle/>
                    <a:p>
                      <a:pPr algn="just"/>
                      <a:r>
                        <a:rPr lang="en-US" sz="700" dirty="0"/>
                        <a:t>Function</a:t>
                      </a:r>
                      <a:endParaRPr lang="en-AE" sz="700" dirty="0"/>
                    </a:p>
                  </a:txBody>
                  <a:tcPr/>
                </a:tc>
                <a:tc>
                  <a:txBody>
                    <a:bodyPr/>
                    <a:lstStyle/>
                    <a:p>
                      <a:pPr algn="just"/>
                      <a:endParaRPr lang="en-AE" sz="1100" dirty="0"/>
                    </a:p>
                  </a:txBody>
                  <a:tcPr>
                    <a:solidFill>
                      <a:srgbClr val="2AF62A"/>
                    </a:solidFill>
                  </a:tcPr>
                </a:tc>
                <a:extLst>
                  <a:ext uri="{0D108BD9-81ED-4DB2-BD59-A6C34878D82A}">
                    <a16:rowId xmlns:a16="http://schemas.microsoft.com/office/drawing/2014/main" val="2357743915"/>
                  </a:ext>
                </a:extLst>
              </a:tr>
              <a:tr h="324066">
                <a:tc>
                  <a:txBody>
                    <a:bodyPr/>
                    <a:lstStyle/>
                    <a:p>
                      <a:pPr algn="just"/>
                      <a:r>
                        <a:rPr lang="en-US" sz="700" dirty="0"/>
                        <a:t>Material</a:t>
                      </a:r>
                      <a:endParaRPr lang="en-AE" sz="700" dirty="0"/>
                    </a:p>
                  </a:txBody>
                  <a:tcPr/>
                </a:tc>
                <a:tc>
                  <a:txBody>
                    <a:bodyPr/>
                    <a:lstStyle/>
                    <a:p>
                      <a:pPr algn="just"/>
                      <a:endParaRPr lang="en-AE" sz="1100" dirty="0"/>
                    </a:p>
                  </a:txBody>
                  <a:tcPr>
                    <a:solidFill>
                      <a:srgbClr val="2AF62A"/>
                    </a:solidFill>
                  </a:tcPr>
                </a:tc>
                <a:extLst>
                  <a:ext uri="{0D108BD9-81ED-4DB2-BD59-A6C34878D82A}">
                    <a16:rowId xmlns:a16="http://schemas.microsoft.com/office/drawing/2014/main" val="261380514"/>
                  </a:ext>
                </a:extLst>
              </a:tr>
            </a:tbl>
          </a:graphicData>
        </a:graphic>
      </p:graphicFrame>
      <p:sp>
        <p:nvSpPr>
          <p:cNvPr id="9" name="Rectangle: Rounded Corners 8">
            <a:extLst>
              <a:ext uri="{FF2B5EF4-FFF2-40B4-BE49-F238E27FC236}">
                <a16:creationId xmlns:a16="http://schemas.microsoft.com/office/drawing/2014/main" id="{B8C223F5-3791-9229-B119-41D3387C7D98}"/>
              </a:ext>
            </a:extLst>
          </p:cNvPr>
          <p:cNvSpPr/>
          <p:nvPr/>
        </p:nvSpPr>
        <p:spPr>
          <a:xfrm>
            <a:off x="7665877" y="3240971"/>
            <a:ext cx="3411791" cy="129413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b="1" dirty="0">
                <a:solidFill>
                  <a:schemeClr val="tx1"/>
                </a:solidFill>
                <a:latin typeface="+mj-lt"/>
              </a:rPr>
              <a:t>Client feedback</a:t>
            </a:r>
            <a:r>
              <a:rPr lang="en-US" sz="1400" dirty="0">
                <a:solidFill>
                  <a:schemeClr val="tx1"/>
                </a:solidFill>
                <a:latin typeface="+mj-lt"/>
              </a:rPr>
              <a:t>: “. I also really like the sections in the tray I think it looks great and would store many items practically, the variation in size of the sections are good for holding a wide </a:t>
            </a:r>
            <a:r>
              <a:rPr lang="en-US" sz="1400" dirty="0" err="1">
                <a:solidFill>
                  <a:schemeClr val="tx1"/>
                </a:solidFill>
                <a:latin typeface="+mj-lt"/>
              </a:rPr>
              <a:t>reange</a:t>
            </a:r>
            <a:r>
              <a:rPr lang="en-US" sz="1400" dirty="0">
                <a:solidFill>
                  <a:schemeClr val="tx1"/>
                </a:solidFill>
                <a:latin typeface="+mj-lt"/>
              </a:rPr>
              <a:t> of items”</a:t>
            </a:r>
            <a:endParaRPr lang="en-AE" sz="1400" dirty="0">
              <a:solidFill>
                <a:schemeClr val="tx1"/>
              </a:solidFill>
              <a:latin typeface="+mj-lt"/>
            </a:endParaRPr>
          </a:p>
        </p:txBody>
      </p:sp>
    </p:spTree>
    <p:extLst>
      <p:ext uri="{BB962C8B-B14F-4D97-AF65-F5344CB8AC3E}">
        <p14:creationId xmlns:p14="http://schemas.microsoft.com/office/powerpoint/2010/main" val="18336395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74D85A10-F92B-549C-7012-8D38E2DE2B95}"/>
              </a:ext>
            </a:extLst>
          </p:cNvPr>
          <p:cNvSpPr/>
          <p:nvPr/>
        </p:nvSpPr>
        <p:spPr>
          <a:xfrm>
            <a:off x="350582" y="21822"/>
            <a:ext cx="1856415" cy="426922"/>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600" dirty="0">
                <a:solidFill>
                  <a:schemeClr val="tx1"/>
                </a:solidFill>
                <a:latin typeface="Congenial"/>
              </a:rPr>
              <a:t>3. Additional hooks </a:t>
            </a:r>
            <a:endParaRPr lang="en-US" sz="1400" dirty="0">
              <a:solidFill>
                <a:schemeClr val="tx1"/>
              </a:solidFill>
            </a:endParaRPr>
          </a:p>
        </p:txBody>
      </p:sp>
      <p:sp>
        <p:nvSpPr>
          <p:cNvPr id="5" name="Rectangle: Rounded Corners 4">
            <a:extLst>
              <a:ext uri="{FF2B5EF4-FFF2-40B4-BE49-F238E27FC236}">
                <a16:creationId xmlns:a16="http://schemas.microsoft.com/office/drawing/2014/main" id="{6288E1C9-06C3-C23E-5EE0-B6DB59030E56}"/>
              </a:ext>
            </a:extLst>
          </p:cNvPr>
          <p:cNvSpPr/>
          <p:nvPr/>
        </p:nvSpPr>
        <p:spPr>
          <a:xfrm>
            <a:off x="0" y="3737284"/>
            <a:ext cx="2070100" cy="426922"/>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600" dirty="0">
                <a:solidFill>
                  <a:schemeClr val="tx1"/>
                </a:solidFill>
                <a:latin typeface="Congenial"/>
              </a:rPr>
              <a:t>4. Hoop Backboard</a:t>
            </a:r>
            <a:endParaRPr lang="en-US" sz="1400" dirty="0">
              <a:solidFill>
                <a:schemeClr val="tx1"/>
              </a:solidFill>
            </a:endParaRPr>
          </a:p>
        </p:txBody>
      </p:sp>
      <p:pic>
        <p:nvPicPr>
          <p:cNvPr id="6" name="Picture 10" descr="Safety snap hook - Length: 75 mm | Wichard Marine">
            <a:extLst>
              <a:ext uri="{FF2B5EF4-FFF2-40B4-BE49-F238E27FC236}">
                <a16:creationId xmlns:a16="http://schemas.microsoft.com/office/drawing/2014/main" id="{7861C58B-464B-B16E-AB41-A727B7E3DF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215" y="516762"/>
            <a:ext cx="711393" cy="15703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2" descr="CEILING HOOK 65 X 4MM MATTE BLACK - Pinnacle Hardware">
            <a:extLst>
              <a:ext uri="{FF2B5EF4-FFF2-40B4-BE49-F238E27FC236}">
                <a16:creationId xmlns:a16="http://schemas.microsoft.com/office/drawing/2014/main" id="{4484398F-594E-051C-2828-BFB4F9E367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9873" y="448744"/>
            <a:ext cx="1674886" cy="167488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YDGS 52 Release hook 15kN - De Wolf Maritime Safety">
            <a:extLst>
              <a:ext uri="{FF2B5EF4-FFF2-40B4-BE49-F238E27FC236}">
                <a16:creationId xmlns:a16="http://schemas.microsoft.com/office/drawing/2014/main" id="{46D49475-AD4C-8084-B6B9-5F18E7B657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491" y="2149738"/>
            <a:ext cx="1011290" cy="73105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6" descr="Buy Stainless Steel Carabiner Hook online at Marine-Deals.com.au">
            <a:extLst>
              <a:ext uri="{FF2B5EF4-FFF2-40B4-BE49-F238E27FC236}">
                <a16:creationId xmlns:a16="http://schemas.microsoft.com/office/drawing/2014/main" id="{1E8ACA91-4797-84CD-1D3D-00C4DA3716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3325" y="2035969"/>
            <a:ext cx="1134421" cy="11344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8" descr="Whiteboard Cabinets - Educated Furniture">
            <a:extLst>
              <a:ext uri="{FF2B5EF4-FFF2-40B4-BE49-F238E27FC236}">
                <a16:creationId xmlns:a16="http://schemas.microsoft.com/office/drawing/2014/main" id="{D56DA573-2822-1577-8FF1-FEE9C8B2FCF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103" y="4298551"/>
            <a:ext cx="1256542" cy="125654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0" descr="Everbilt White Board Wall-Mounted Garage Storage Tool Holder Organizer with  Black S-Hooks 814400 - The Home Depot">
            <a:extLst>
              <a:ext uri="{FF2B5EF4-FFF2-40B4-BE49-F238E27FC236}">
                <a16:creationId xmlns:a16="http://schemas.microsoft.com/office/drawing/2014/main" id="{DA1ADB4E-57CC-3046-88D8-FF567777513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45552" y="4272443"/>
            <a:ext cx="1365898" cy="136589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4" descr="Organizing the Pantry with Tupperware | Abby Organizes">
            <a:extLst>
              <a:ext uri="{FF2B5EF4-FFF2-40B4-BE49-F238E27FC236}">
                <a16:creationId xmlns:a16="http://schemas.microsoft.com/office/drawing/2014/main" id="{6C37A939-1C67-AF4A-982C-99D612A1F25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9103" y="5447929"/>
            <a:ext cx="2025356" cy="1349245"/>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Rounded Corners 12">
            <a:extLst>
              <a:ext uri="{FF2B5EF4-FFF2-40B4-BE49-F238E27FC236}">
                <a16:creationId xmlns:a16="http://schemas.microsoft.com/office/drawing/2014/main" id="{8F2B564E-C59D-991E-3BD1-B98739D0CB7F}"/>
              </a:ext>
            </a:extLst>
          </p:cNvPr>
          <p:cNvSpPr/>
          <p:nvPr/>
        </p:nvSpPr>
        <p:spPr>
          <a:xfrm>
            <a:off x="2711450" y="3939337"/>
            <a:ext cx="1565587" cy="293114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dirty="0">
                <a:solidFill>
                  <a:schemeClr val="tx1"/>
                </a:solidFill>
                <a:latin typeface="+mj-lt"/>
              </a:rPr>
              <a:t>I believe the hoop backboards would not only be aesthetically pleasing but also help labeling much easier and more practical. Using white board would probably be the best material to use in order to make the product as practical as possible.</a:t>
            </a:r>
            <a:endParaRPr lang="en-AE" sz="1200" dirty="0">
              <a:solidFill>
                <a:schemeClr val="tx1"/>
              </a:solidFill>
              <a:latin typeface="+mj-lt"/>
            </a:endParaRPr>
          </a:p>
        </p:txBody>
      </p:sp>
      <p:sp>
        <p:nvSpPr>
          <p:cNvPr id="14" name="Rectangle: Rounded Corners 13">
            <a:extLst>
              <a:ext uri="{FF2B5EF4-FFF2-40B4-BE49-F238E27FC236}">
                <a16:creationId xmlns:a16="http://schemas.microsoft.com/office/drawing/2014/main" id="{AB47A941-8CAC-C2D1-F2EE-9E840F00121B}"/>
              </a:ext>
            </a:extLst>
          </p:cNvPr>
          <p:cNvSpPr/>
          <p:nvPr/>
        </p:nvSpPr>
        <p:spPr>
          <a:xfrm>
            <a:off x="2567392" y="44088"/>
            <a:ext cx="1924581" cy="293114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dirty="0">
                <a:solidFill>
                  <a:schemeClr val="tx1"/>
                </a:solidFill>
                <a:latin typeface="+mj-lt"/>
              </a:rPr>
              <a:t>Hooks would be an excellent addition to my product as it allows things to be safely and easily stored and hung on the boat. I think I will use ideas from the carabiner mainly for the hooks on my product however also incorporate other factors from the other products I think this will help the hooks be as safe as possible  </a:t>
            </a:r>
            <a:endParaRPr lang="en-AE" sz="1200" dirty="0">
              <a:solidFill>
                <a:schemeClr val="tx1"/>
              </a:solidFill>
              <a:latin typeface="+mj-lt"/>
            </a:endParaRPr>
          </a:p>
        </p:txBody>
      </p:sp>
      <p:pic>
        <p:nvPicPr>
          <p:cNvPr id="2050" name="Picture 2" descr="Image">
            <a:extLst>
              <a:ext uri="{FF2B5EF4-FFF2-40B4-BE49-F238E27FC236}">
                <a16:creationId xmlns:a16="http://schemas.microsoft.com/office/drawing/2014/main" id="{0FB9B3F2-7798-6A3B-EB6E-5D001CAFEAA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64321" y="40082"/>
            <a:ext cx="3117553" cy="218594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Rounded Corners 14">
            <a:extLst>
              <a:ext uri="{FF2B5EF4-FFF2-40B4-BE49-F238E27FC236}">
                <a16:creationId xmlns:a16="http://schemas.microsoft.com/office/drawing/2014/main" id="{AB18F36E-F873-23F7-E776-42D753D21F66}"/>
              </a:ext>
            </a:extLst>
          </p:cNvPr>
          <p:cNvSpPr/>
          <p:nvPr/>
        </p:nvSpPr>
        <p:spPr>
          <a:xfrm>
            <a:off x="7913832" y="40082"/>
            <a:ext cx="3226276" cy="186661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dirty="0">
                <a:solidFill>
                  <a:schemeClr val="tx1"/>
                </a:solidFill>
                <a:latin typeface="+mj-lt"/>
              </a:rPr>
              <a:t>Sketching out all the possible hook designs has given me a better understanding of how hooks could be used as storage and how useful they can be. All of the designs were good however I have decided that the curved design would be the best as not only does it have a practical hooking method but it also is aesthetically pleasing and doesn’t make the product look too boxy.</a:t>
            </a:r>
            <a:endParaRPr lang="en-AE" sz="1200" dirty="0">
              <a:solidFill>
                <a:schemeClr val="tx1"/>
              </a:solidFill>
              <a:latin typeface="+mj-lt"/>
            </a:endParaRPr>
          </a:p>
        </p:txBody>
      </p:sp>
      <p:pic>
        <p:nvPicPr>
          <p:cNvPr id="17" name="Picture 16">
            <a:extLst>
              <a:ext uri="{FF2B5EF4-FFF2-40B4-BE49-F238E27FC236}">
                <a16:creationId xmlns:a16="http://schemas.microsoft.com/office/drawing/2014/main" id="{CE65A887-E9BF-E35B-2FEC-02007C062F41}"/>
              </a:ext>
            </a:extLst>
          </p:cNvPr>
          <p:cNvPicPr>
            <a:picLocks noChangeAspect="1"/>
          </p:cNvPicPr>
          <p:nvPr/>
        </p:nvPicPr>
        <p:blipFill>
          <a:blip r:embed="rId10"/>
          <a:stretch>
            <a:fillRect/>
          </a:stretch>
        </p:blipFill>
        <p:spPr>
          <a:xfrm>
            <a:off x="5124716" y="2011974"/>
            <a:ext cx="2934836" cy="1356118"/>
          </a:xfrm>
          <a:prstGeom prst="rect">
            <a:avLst/>
          </a:prstGeom>
        </p:spPr>
      </p:pic>
      <p:sp>
        <p:nvSpPr>
          <p:cNvPr id="18" name="Rectangle: Rounded Corners 17">
            <a:extLst>
              <a:ext uri="{FF2B5EF4-FFF2-40B4-BE49-F238E27FC236}">
                <a16:creationId xmlns:a16="http://schemas.microsoft.com/office/drawing/2014/main" id="{4B59D071-21B0-A31E-F116-D329DF142B76}"/>
              </a:ext>
            </a:extLst>
          </p:cNvPr>
          <p:cNvSpPr/>
          <p:nvPr/>
        </p:nvSpPr>
        <p:spPr>
          <a:xfrm>
            <a:off x="8100190" y="1985232"/>
            <a:ext cx="3039918" cy="142584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b="1" dirty="0">
                <a:solidFill>
                  <a:schemeClr val="tx1"/>
                </a:solidFill>
                <a:latin typeface="+mj-lt"/>
              </a:rPr>
              <a:t>Client feedback</a:t>
            </a:r>
            <a:r>
              <a:rPr lang="en-US" sz="1200" dirty="0">
                <a:solidFill>
                  <a:schemeClr val="tx1"/>
                </a:solidFill>
                <a:latin typeface="+mj-lt"/>
              </a:rPr>
              <a:t>: “ I love how the hooks are on a bent beam as it makes the product much more visually appealing, speaking of the backboards are aesthetically amazing and I love the ocean  theme incorporated. “</a:t>
            </a:r>
            <a:endParaRPr lang="en-AE" sz="1200" dirty="0">
              <a:solidFill>
                <a:schemeClr val="tx1"/>
              </a:solidFill>
              <a:latin typeface="+mj-lt"/>
            </a:endParaRPr>
          </a:p>
        </p:txBody>
      </p:sp>
      <p:pic>
        <p:nvPicPr>
          <p:cNvPr id="2052" name="Picture 4" descr="Image">
            <a:extLst>
              <a:ext uri="{FF2B5EF4-FFF2-40B4-BE49-F238E27FC236}">
                <a16:creationId xmlns:a16="http://schemas.microsoft.com/office/drawing/2014/main" id="{FF597965-5D00-7FB8-2A9A-A16B84A95FD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19183" y="4866630"/>
            <a:ext cx="2392768" cy="195128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Rounded Corners 18">
            <a:extLst>
              <a:ext uri="{FF2B5EF4-FFF2-40B4-BE49-F238E27FC236}">
                <a16:creationId xmlns:a16="http://schemas.microsoft.com/office/drawing/2014/main" id="{DA0E6245-03F7-EB9A-BC3A-279F929EB5FF}"/>
              </a:ext>
            </a:extLst>
          </p:cNvPr>
          <p:cNvSpPr/>
          <p:nvPr/>
        </p:nvSpPr>
        <p:spPr>
          <a:xfrm>
            <a:off x="8959849" y="3505794"/>
            <a:ext cx="1865829" cy="329733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dirty="0">
                <a:solidFill>
                  <a:schemeClr val="tx1"/>
                </a:solidFill>
                <a:latin typeface="+mj-lt"/>
              </a:rPr>
              <a:t>These sketches helped me use creativity to improve the aesthetic looks of my product whilst still making it much more practical as allocating and labeling where products should go is very easy for the customers to do. I have decided to use all of my designs in my product to make it look as fun and sea themed as possible.</a:t>
            </a:r>
            <a:endParaRPr lang="en-AE" sz="1200" dirty="0">
              <a:solidFill>
                <a:schemeClr val="tx1"/>
              </a:solidFill>
              <a:latin typeface="+mj-lt"/>
            </a:endParaRPr>
          </a:p>
        </p:txBody>
      </p:sp>
      <p:graphicFrame>
        <p:nvGraphicFramePr>
          <p:cNvPr id="2" name="Table 1">
            <a:extLst>
              <a:ext uri="{FF2B5EF4-FFF2-40B4-BE49-F238E27FC236}">
                <a16:creationId xmlns:a16="http://schemas.microsoft.com/office/drawing/2014/main" id="{80532112-4717-5504-2E45-B56201D65835}"/>
              </a:ext>
            </a:extLst>
          </p:cNvPr>
          <p:cNvGraphicFramePr>
            <a:graphicFrameLocks noGrp="1"/>
          </p:cNvGraphicFramePr>
          <p:nvPr>
            <p:extLst>
              <p:ext uri="{D42A27DB-BD31-4B8C-83A1-F6EECF244321}">
                <p14:modId xmlns:p14="http://schemas.microsoft.com/office/powerpoint/2010/main" val="1656118692"/>
              </p:ext>
            </p:extLst>
          </p:nvPr>
        </p:nvGraphicFramePr>
        <p:xfrm>
          <a:off x="11140108" y="48722"/>
          <a:ext cx="981014" cy="3145330"/>
        </p:xfrm>
        <a:graphic>
          <a:graphicData uri="http://schemas.openxmlformats.org/drawingml/2006/table">
            <a:tbl>
              <a:tblPr firstRow="1" bandRow="1">
                <a:tableStyleId>{5940675A-B579-460E-94D1-54222C63F5DA}</a:tableStyleId>
              </a:tblPr>
              <a:tblGrid>
                <a:gridCol w="690344">
                  <a:extLst>
                    <a:ext uri="{9D8B030D-6E8A-4147-A177-3AD203B41FA5}">
                      <a16:colId xmlns:a16="http://schemas.microsoft.com/office/drawing/2014/main" val="43183473"/>
                    </a:ext>
                  </a:extLst>
                </a:gridCol>
                <a:gridCol w="290670">
                  <a:extLst>
                    <a:ext uri="{9D8B030D-6E8A-4147-A177-3AD203B41FA5}">
                      <a16:colId xmlns:a16="http://schemas.microsoft.com/office/drawing/2014/main" val="3162057573"/>
                    </a:ext>
                  </a:extLst>
                </a:gridCol>
              </a:tblGrid>
              <a:tr h="327978">
                <a:tc gridSpan="2">
                  <a:txBody>
                    <a:bodyPr/>
                    <a:lstStyle/>
                    <a:p>
                      <a:pPr algn="ctr"/>
                      <a:r>
                        <a:rPr lang="en-US" sz="700" dirty="0"/>
                        <a:t>Specification</a:t>
                      </a:r>
                      <a:endParaRPr lang="en-AE" sz="700" dirty="0"/>
                    </a:p>
                  </a:txBody>
                  <a:tcPr/>
                </a:tc>
                <a:tc hMerge="1">
                  <a:txBody>
                    <a:bodyPr/>
                    <a:lstStyle/>
                    <a:p>
                      <a:pPr algn="just"/>
                      <a:endParaRPr lang="en-AE" sz="1100" dirty="0"/>
                    </a:p>
                  </a:txBody>
                  <a:tcPr/>
                </a:tc>
                <a:extLst>
                  <a:ext uri="{0D108BD9-81ED-4DB2-BD59-A6C34878D82A}">
                    <a16:rowId xmlns:a16="http://schemas.microsoft.com/office/drawing/2014/main" val="247635036"/>
                  </a:ext>
                </a:extLst>
              </a:tr>
              <a:tr h="352169">
                <a:tc>
                  <a:txBody>
                    <a:bodyPr/>
                    <a:lstStyle/>
                    <a:p>
                      <a:pPr algn="just"/>
                      <a:r>
                        <a:rPr lang="en-US" sz="700" dirty="0"/>
                        <a:t>Aesthetic</a:t>
                      </a:r>
                      <a:endParaRPr lang="en-AE" sz="700" dirty="0"/>
                    </a:p>
                  </a:txBody>
                  <a:tcPr/>
                </a:tc>
                <a:tc>
                  <a:txBody>
                    <a:bodyPr/>
                    <a:lstStyle/>
                    <a:p>
                      <a:pPr algn="just"/>
                      <a:endParaRPr lang="en-AE" sz="1100" dirty="0"/>
                    </a:p>
                  </a:txBody>
                  <a:tcPr>
                    <a:solidFill>
                      <a:srgbClr val="FFFF00"/>
                    </a:solidFill>
                  </a:tcPr>
                </a:tc>
                <a:extLst>
                  <a:ext uri="{0D108BD9-81ED-4DB2-BD59-A6C34878D82A}">
                    <a16:rowId xmlns:a16="http://schemas.microsoft.com/office/drawing/2014/main" val="2415890304"/>
                  </a:ext>
                </a:extLst>
              </a:tr>
              <a:tr h="352169">
                <a:tc>
                  <a:txBody>
                    <a:bodyPr/>
                    <a:lstStyle/>
                    <a:p>
                      <a:pPr algn="just"/>
                      <a:r>
                        <a:rPr lang="en-US" sz="700" dirty="0"/>
                        <a:t>Cost</a:t>
                      </a:r>
                      <a:endParaRPr lang="en-AE" sz="700" dirty="0"/>
                    </a:p>
                  </a:txBody>
                  <a:tcPr/>
                </a:tc>
                <a:tc>
                  <a:txBody>
                    <a:bodyPr/>
                    <a:lstStyle/>
                    <a:p>
                      <a:pPr algn="just"/>
                      <a:endParaRPr lang="en-AE" sz="1100" dirty="0"/>
                    </a:p>
                  </a:txBody>
                  <a:tcPr>
                    <a:solidFill>
                      <a:srgbClr val="2AF62A"/>
                    </a:solidFill>
                  </a:tcPr>
                </a:tc>
                <a:extLst>
                  <a:ext uri="{0D108BD9-81ED-4DB2-BD59-A6C34878D82A}">
                    <a16:rowId xmlns:a16="http://schemas.microsoft.com/office/drawing/2014/main" val="368333354"/>
                  </a:ext>
                </a:extLst>
              </a:tr>
              <a:tr h="352169">
                <a:tc>
                  <a:txBody>
                    <a:bodyPr/>
                    <a:lstStyle/>
                    <a:p>
                      <a:pPr algn="just"/>
                      <a:r>
                        <a:rPr lang="en-US" sz="700" dirty="0"/>
                        <a:t>Customer</a:t>
                      </a:r>
                      <a:endParaRPr lang="en-AE" sz="700" dirty="0"/>
                    </a:p>
                  </a:txBody>
                  <a:tcPr/>
                </a:tc>
                <a:tc>
                  <a:txBody>
                    <a:bodyPr/>
                    <a:lstStyle/>
                    <a:p>
                      <a:pPr algn="just"/>
                      <a:endParaRPr lang="en-AE" sz="1100" dirty="0"/>
                    </a:p>
                  </a:txBody>
                  <a:tcPr>
                    <a:solidFill>
                      <a:srgbClr val="2AF62A"/>
                    </a:solidFill>
                  </a:tcPr>
                </a:tc>
                <a:extLst>
                  <a:ext uri="{0D108BD9-81ED-4DB2-BD59-A6C34878D82A}">
                    <a16:rowId xmlns:a16="http://schemas.microsoft.com/office/drawing/2014/main" val="1603150013"/>
                  </a:ext>
                </a:extLst>
              </a:tr>
              <a:tr h="352169">
                <a:tc>
                  <a:txBody>
                    <a:bodyPr/>
                    <a:lstStyle/>
                    <a:p>
                      <a:pPr algn="just"/>
                      <a:r>
                        <a:rPr lang="en-US" sz="700" dirty="0"/>
                        <a:t>Environment</a:t>
                      </a:r>
                      <a:endParaRPr lang="en-AE" sz="700" dirty="0"/>
                    </a:p>
                  </a:txBody>
                  <a:tcPr/>
                </a:tc>
                <a:tc>
                  <a:txBody>
                    <a:bodyPr/>
                    <a:lstStyle/>
                    <a:p>
                      <a:pPr algn="just"/>
                      <a:endParaRPr lang="en-AE" sz="1100" dirty="0"/>
                    </a:p>
                  </a:txBody>
                  <a:tcPr>
                    <a:solidFill>
                      <a:srgbClr val="FFFF00"/>
                    </a:solidFill>
                  </a:tcPr>
                </a:tc>
                <a:extLst>
                  <a:ext uri="{0D108BD9-81ED-4DB2-BD59-A6C34878D82A}">
                    <a16:rowId xmlns:a16="http://schemas.microsoft.com/office/drawing/2014/main" val="1469421916"/>
                  </a:ext>
                </a:extLst>
              </a:tr>
              <a:tr h="352169">
                <a:tc>
                  <a:txBody>
                    <a:bodyPr/>
                    <a:lstStyle/>
                    <a:p>
                      <a:pPr algn="just"/>
                      <a:r>
                        <a:rPr lang="en-US" sz="700" dirty="0"/>
                        <a:t>Safety</a:t>
                      </a:r>
                      <a:endParaRPr lang="en-AE" sz="700" dirty="0"/>
                    </a:p>
                  </a:txBody>
                  <a:tcPr/>
                </a:tc>
                <a:tc>
                  <a:txBody>
                    <a:bodyPr/>
                    <a:lstStyle/>
                    <a:p>
                      <a:pPr algn="just"/>
                      <a:endParaRPr lang="en-AE" sz="1100" dirty="0"/>
                    </a:p>
                  </a:txBody>
                  <a:tcPr>
                    <a:solidFill>
                      <a:srgbClr val="2AF62A"/>
                    </a:solidFill>
                  </a:tcPr>
                </a:tc>
                <a:extLst>
                  <a:ext uri="{0D108BD9-81ED-4DB2-BD59-A6C34878D82A}">
                    <a16:rowId xmlns:a16="http://schemas.microsoft.com/office/drawing/2014/main" val="1553099749"/>
                  </a:ext>
                </a:extLst>
              </a:tr>
              <a:tr h="352169">
                <a:tc>
                  <a:txBody>
                    <a:bodyPr/>
                    <a:lstStyle/>
                    <a:p>
                      <a:pPr algn="just"/>
                      <a:r>
                        <a:rPr lang="en-US" sz="700" dirty="0"/>
                        <a:t>Size</a:t>
                      </a:r>
                      <a:endParaRPr lang="en-AE" sz="700" dirty="0"/>
                    </a:p>
                  </a:txBody>
                  <a:tcPr/>
                </a:tc>
                <a:tc>
                  <a:txBody>
                    <a:bodyPr/>
                    <a:lstStyle/>
                    <a:p>
                      <a:pPr algn="just"/>
                      <a:endParaRPr lang="en-AE" sz="1100" dirty="0"/>
                    </a:p>
                  </a:txBody>
                  <a:tcPr>
                    <a:solidFill>
                      <a:srgbClr val="2AF62A"/>
                    </a:solidFill>
                  </a:tcPr>
                </a:tc>
                <a:extLst>
                  <a:ext uri="{0D108BD9-81ED-4DB2-BD59-A6C34878D82A}">
                    <a16:rowId xmlns:a16="http://schemas.microsoft.com/office/drawing/2014/main" val="3723337362"/>
                  </a:ext>
                </a:extLst>
              </a:tr>
              <a:tr h="352169">
                <a:tc>
                  <a:txBody>
                    <a:bodyPr/>
                    <a:lstStyle/>
                    <a:p>
                      <a:pPr algn="just"/>
                      <a:r>
                        <a:rPr lang="en-US" sz="700" dirty="0"/>
                        <a:t>Function</a:t>
                      </a:r>
                      <a:endParaRPr lang="en-AE" sz="700" dirty="0"/>
                    </a:p>
                  </a:txBody>
                  <a:tcPr/>
                </a:tc>
                <a:tc>
                  <a:txBody>
                    <a:bodyPr/>
                    <a:lstStyle/>
                    <a:p>
                      <a:pPr algn="just"/>
                      <a:endParaRPr lang="en-AE" sz="1100" dirty="0"/>
                    </a:p>
                  </a:txBody>
                  <a:tcPr>
                    <a:solidFill>
                      <a:srgbClr val="2AF62A"/>
                    </a:solidFill>
                  </a:tcPr>
                </a:tc>
                <a:extLst>
                  <a:ext uri="{0D108BD9-81ED-4DB2-BD59-A6C34878D82A}">
                    <a16:rowId xmlns:a16="http://schemas.microsoft.com/office/drawing/2014/main" val="2357743915"/>
                  </a:ext>
                </a:extLst>
              </a:tr>
              <a:tr h="352169">
                <a:tc>
                  <a:txBody>
                    <a:bodyPr/>
                    <a:lstStyle/>
                    <a:p>
                      <a:pPr algn="just"/>
                      <a:r>
                        <a:rPr lang="en-US" sz="700" dirty="0"/>
                        <a:t>Material</a:t>
                      </a:r>
                      <a:endParaRPr lang="en-AE" sz="700" dirty="0"/>
                    </a:p>
                  </a:txBody>
                  <a:tcPr/>
                </a:tc>
                <a:tc>
                  <a:txBody>
                    <a:bodyPr/>
                    <a:lstStyle/>
                    <a:p>
                      <a:pPr algn="just"/>
                      <a:endParaRPr lang="en-AE" sz="1100" dirty="0"/>
                    </a:p>
                  </a:txBody>
                  <a:tcPr>
                    <a:solidFill>
                      <a:srgbClr val="FFFF00"/>
                    </a:solidFill>
                  </a:tcPr>
                </a:tc>
                <a:extLst>
                  <a:ext uri="{0D108BD9-81ED-4DB2-BD59-A6C34878D82A}">
                    <a16:rowId xmlns:a16="http://schemas.microsoft.com/office/drawing/2014/main" val="261380514"/>
                  </a:ext>
                </a:extLst>
              </a:tr>
            </a:tbl>
          </a:graphicData>
        </a:graphic>
      </p:graphicFrame>
      <p:graphicFrame>
        <p:nvGraphicFramePr>
          <p:cNvPr id="3" name="Table 2">
            <a:extLst>
              <a:ext uri="{FF2B5EF4-FFF2-40B4-BE49-F238E27FC236}">
                <a16:creationId xmlns:a16="http://schemas.microsoft.com/office/drawing/2014/main" id="{08536E27-D9EA-BB0B-3E9C-4FD6D2FBE95D}"/>
              </a:ext>
            </a:extLst>
          </p:cNvPr>
          <p:cNvGraphicFramePr>
            <a:graphicFrameLocks noGrp="1"/>
          </p:cNvGraphicFramePr>
          <p:nvPr>
            <p:extLst>
              <p:ext uri="{D42A27DB-BD31-4B8C-83A1-F6EECF244321}">
                <p14:modId xmlns:p14="http://schemas.microsoft.com/office/powerpoint/2010/main" val="1309623138"/>
              </p:ext>
            </p:extLst>
          </p:nvPr>
        </p:nvGraphicFramePr>
        <p:xfrm>
          <a:off x="10883844" y="3793507"/>
          <a:ext cx="1237278" cy="2931140"/>
        </p:xfrm>
        <a:graphic>
          <a:graphicData uri="http://schemas.openxmlformats.org/drawingml/2006/table">
            <a:tbl>
              <a:tblPr firstRow="1" bandRow="1">
                <a:tableStyleId>{5940675A-B579-460E-94D1-54222C63F5DA}</a:tableStyleId>
              </a:tblPr>
              <a:tblGrid>
                <a:gridCol w="870679">
                  <a:extLst>
                    <a:ext uri="{9D8B030D-6E8A-4147-A177-3AD203B41FA5}">
                      <a16:colId xmlns:a16="http://schemas.microsoft.com/office/drawing/2014/main" val="43183473"/>
                    </a:ext>
                  </a:extLst>
                </a:gridCol>
                <a:gridCol w="366599">
                  <a:extLst>
                    <a:ext uri="{9D8B030D-6E8A-4147-A177-3AD203B41FA5}">
                      <a16:colId xmlns:a16="http://schemas.microsoft.com/office/drawing/2014/main" val="3162057573"/>
                    </a:ext>
                  </a:extLst>
                </a:gridCol>
              </a:tblGrid>
              <a:tr h="305644">
                <a:tc gridSpan="2">
                  <a:txBody>
                    <a:bodyPr/>
                    <a:lstStyle/>
                    <a:p>
                      <a:pPr algn="ctr"/>
                      <a:r>
                        <a:rPr lang="en-US" sz="700" dirty="0"/>
                        <a:t>Specification</a:t>
                      </a:r>
                      <a:endParaRPr lang="en-AE" sz="700" dirty="0"/>
                    </a:p>
                  </a:txBody>
                  <a:tcPr/>
                </a:tc>
                <a:tc hMerge="1">
                  <a:txBody>
                    <a:bodyPr/>
                    <a:lstStyle/>
                    <a:p>
                      <a:pPr algn="just"/>
                      <a:endParaRPr lang="en-AE" sz="1100" dirty="0"/>
                    </a:p>
                  </a:txBody>
                  <a:tcPr/>
                </a:tc>
                <a:extLst>
                  <a:ext uri="{0D108BD9-81ED-4DB2-BD59-A6C34878D82A}">
                    <a16:rowId xmlns:a16="http://schemas.microsoft.com/office/drawing/2014/main" val="247635036"/>
                  </a:ext>
                </a:extLst>
              </a:tr>
              <a:tr h="328187">
                <a:tc>
                  <a:txBody>
                    <a:bodyPr/>
                    <a:lstStyle/>
                    <a:p>
                      <a:pPr algn="just"/>
                      <a:r>
                        <a:rPr lang="en-US" sz="700" dirty="0"/>
                        <a:t>Aesthetic</a:t>
                      </a:r>
                      <a:endParaRPr lang="en-AE" sz="700" dirty="0"/>
                    </a:p>
                  </a:txBody>
                  <a:tcPr/>
                </a:tc>
                <a:tc>
                  <a:txBody>
                    <a:bodyPr/>
                    <a:lstStyle/>
                    <a:p>
                      <a:pPr algn="just"/>
                      <a:endParaRPr lang="en-AE" sz="1100" dirty="0"/>
                    </a:p>
                  </a:txBody>
                  <a:tcPr>
                    <a:solidFill>
                      <a:srgbClr val="2AF62A"/>
                    </a:solidFill>
                  </a:tcPr>
                </a:tc>
                <a:extLst>
                  <a:ext uri="{0D108BD9-81ED-4DB2-BD59-A6C34878D82A}">
                    <a16:rowId xmlns:a16="http://schemas.microsoft.com/office/drawing/2014/main" val="2415890304"/>
                  </a:ext>
                </a:extLst>
              </a:tr>
              <a:tr h="328187">
                <a:tc>
                  <a:txBody>
                    <a:bodyPr/>
                    <a:lstStyle/>
                    <a:p>
                      <a:pPr algn="just"/>
                      <a:r>
                        <a:rPr lang="en-US" sz="700" dirty="0"/>
                        <a:t>Cost</a:t>
                      </a:r>
                      <a:endParaRPr lang="en-AE" sz="700" dirty="0"/>
                    </a:p>
                  </a:txBody>
                  <a:tcPr/>
                </a:tc>
                <a:tc>
                  <a:txBody>
                    <a:bodyPr/>
                    <a:lstStyle/>
                    <a:p>
                      <a:pPr algn="just"/>
                      <a:endParaRPr lang="en-AE" sz="1100" dirty="0"/>
                    </a:p>
                  </a:txBody>
                  <a:tcPr>
                    <a:solidFill>
                      <a:srgbClr val="2AF62A"/>
                    </a:solidFill>
                  </a:tcPr>
                </a:tc>
                <a:extLst>
                  <a:ext uri="{0D108BD9-81ED-4DB2-BD59-A6C34878D82A}">
                    <a16:rowId xmlns:a16="http://schemas.microsoft.com/office/drawing/2014/main" val="368333354"/>
                  </a:ext>
                </a:extLst>
              </a:tr>
              <a:tr h="328187">
                <a:tc>
                  <a:txBody>
                    <a:bodyPr/>
                    <a:lstStyle/>
                    <a:p>
                      <a:pPr algn="just"/>
                      <a:r>
                        <a:rPr lang="en-US" sz="700" dirty="0"/>
                        <a:t>Customer</a:t>
                      </a:r>
                      <a:endParaRPr lang="en-AE" sz="700" dirty="0"/>
                    </a:p>
                  </a:txBody>
                  <a:tcPr/>
                </a:tc>
                <a:tc>
                  <a:txBody>
                    <a:bodyPr/>
                    <a:lstStyle/>
                    <a:p>
                      <a:pPr algn="just"/>
                      <a:endParaRPr lang="en-AE" sz="1100" dirty="0"/>
                    </a:p>
                  </a:txBody>
                  <a:tcPr>
                    <a:solidFill>
                      <a:srgbClr val="2AF62A"/>
                    </a:solidFill>
                  </a:tcPr>
                </a:tc>
                <a:extLst>
                  <a:ext uri="{0D108BD9-81ED-4DB2-BD59-A6C34878D82A}">
                    <a16:rowId xmlns:a16="http://schemas.microsoft.com/office/drawing/2014/main" val="1603150013"/>
                  </a:ext>
                </a:extLst>
              </a:tr>
              <a:tr h="328187">
                <a:tc>
                  <a:txBody>
                    <a:bodyPr/>
                    <a:lstStyle/>
                    <a:p>
                      <a:pPr algn="just"/>
                      <a:r>
                        <a:rPr lang="en-US" sz="700" dirty="0"/>
                        <a:t>Environment</a:t>
                      </a:r>
                      <a:endParaRPr lang="en-AE" sz="700" dirty="0"/>
                    </a:p>
                  </a:txBody>
                  <a:tcPr/>
                </a:tc>
                <a:tc>
                  <a:txBody>
                    <a:bodyPr/>
                    <a:lstStyle/>
                    <a:p>
                      <a:pPr algn="just"/>
                      <a:endParaRPr lang="en-AE" sz="1100" dirty="0"/>
                    </a:p>
                  </a:txBody>
                  <a:tcPr>
                    <a:solidFill>
                      <a:srgbClr val="2AF62A"/>
                    </a:solidFill>
                  </a:tcPr>
                </a:tc>
                <a:extLst>
                  <a:ext uri="{0D108BD9-81ED-4DB2-BD59-A6C34878D82A}">
                    <a16:rowId xmlns:a16="http://schemas.microsoft.com/office/drawing/2014/main" val="1469421916"/>
                  </a:ext>
                </a:extLst>
              </a:tr>
              <a:tr h="328187">
                <a:tc>
                  <a:txBody>
                    <a:bodyPr/>
                    <a:lstStyle/>
                    <a:p>
                      <a:pPr algn="just"/>
                      <a:r>
                        <a:rPr lang="en-US" sz="700" dirty="0"/>
                        <a:t>Safety</a:t>
                      </a:r>
                      <a:endParaRPr lang="en-AE" sz="700" dirty="0"/>
                    </a:p>
                  </a:txBody>
                  <a:tcPr/>
                </a:tc>
                <a:tc>
                  <a:txBody>
                    <a:bodyPr/>
                    <a:lstStyle/>
                    <a:p>
                      <a:pPr algn="just"/>
                      <a:endParaRPr lang="en-AE" sz="1100" dirty="0"/>
                    </a:p>
                  </a:txBody>
                  <a:tcPr>
                    <a:solidFill>
                      <a:srgbClr val="2AF62A"/>
                    </a:solidFill>
                  </a:tcPr>
                </a:tc>
                <a:extLst>
                  <a:ext uri="{0D108BD9-81ED-4DB2-BD59-A6C34878D82A}">
                    <a16:rowId xmlns:a16="http://schemas.microsoft.com/office/drawing/2014/main" val="1553099749"/>
                  </a:ext>
                </a:extLst>
              </a:tr>
              <a:tr h="328187">
                <a:tc>
                  <a:txBody>
                    <a:bodyPr/>
                    <a:lstStyle/>
                    <a:p>
                      <a:pPr algn="just"/>
                      <a:r>
                        <a:rPr lang="en-US" sz="700" dirty="0"/>
                        <a:t>Size</a:t>
                      </a:r>
                      <a:endParaRPr lang="en-AE" sz="700" dirty="0"/>
                    </a:p>
                  </a:txBody>
                  <a:tcPr/>
                </a:tc>
                <a:tc>
                  <a:txBody>
                    <a:bodyPr/>
                    <a:lstStyle/>
                    <a:p>
                      <a:pPr algn="just"/>
                      <a:endParaRPr lang="en-AE" sz="1100" dirty="0"/>
                    </a:p>
                  </a:txBody>
                  <a:tcPr>
                    <a:solidFill>
                      <a:srgbClr val="2AF62A"/>
                    </a:solidFill>
                  </a:tcPr>
                </a:tc>
                <a:extLst>
                  <a:ext uri="{0D108BD9-81ED-4DB2-BD59-A6C34878D82A}">
                    <a16:rowId xmlns:a16="http://schemas.microsoft.com/office/drawing/2014/main" val="3723337362"/>
                  </a:ext>
                </a:extLst>
              </a:tr>
              <a:tr h="328187">
                <a:tc>
                  <a:txBody>
                    <a:bodyPr/>
                    <a:lstStyle/>
                    <a:p>
                      <a:pPr algn="just"/>
                      <a:r>
                        <a:rPr lang="en-US" sz="700" dirty="0"/>
                        <a:t>Function</a:t>
                      </a:r>
                      <a:endParaRPr lang="en-AE" sz="700" dirty="0"/>
                    </a:p>
                  </a:txBody>
                  <a:tcPr/>
                </a:tc>
                <a:tc>
                  <a:txBody>
                    <a:bodyPr/>
                    <a:lstStyle/>
                    <a:p>
                      <a:pPr algn="just"/>
                      <a:endParaRPr lang="en-AE" sz="1100" dirty="0"/>
                    </a:p>
                  </a:txBody>
                  <a:tcPr>
                    <a:solidFill>
                      <a:srgbClr val="2AF62A"/>
                    </a:solidFill>
                  </a:tcPr>
                </a:tc>
                <a:extLst>
                  <a:ext uri="{0D108BD9-81ED-4DB2-BD59-A6C34878D82A}">
                    <a16:rowId xmlns:a16="http://schemas.microsoft.com/office/drawing/2014/main" val="2357743915"/>
                  </a:ext>
                </a:extLst>
              </a:tr>
              <a:tr h="328187">
                <a:tc>
                  <a:txBody>
                    <a:bodyPr/>
                    <a:lstStyle/>
                    <a:p>
                      <a:pPr algn="just"/>
                      <a:r>
                        <a:rPr lang="en-US" sz="700" dirty="0"/>
                        <a:t>Material</a:t>
                      </a:r>
                      <a:endParaRPr lang="en-AE" sz="700" dirty="0"/>
                    </a:p>
                  </a:txBody>
                  <a:tcPr/>
                </a:tc>
                <a:tc>
                  <a:txBody>
                    <a:bodyPr/>
                    <a:lstStyle/>
                    <a:p>
                      <a:pPr algn="just"/>
                      <a:endParaRPr lang="en-AE" sz="1100" dirty="0"/>
                    </a:p>
                  </a:txBody>
                  <a:tcPr>
                    <a:solidFill>
                      <a:srgbClr val="2AF62A"/>
                    </a:solidFill>
                  </a:tcPr>
                </a:tc>
                <a:extLst>
                  <a:ext uri="{0D108BD9-81ED-4DB2-BD59-A6C34878D82A}">
                    <a16:rowId xmlns:a16="http://schemas.microsoft.com/office/drawing/2014/main" val="261380514"/>
                  </a:ext>
                </a:extLst>
              </a:tr>
            </a:tbl>
          </a:graphicData>
        </a:graphic>
      </p:graphicFrame>
      <p:sp>
        <p:nvSpPr>
          <p:cNvPr id="16" name="Rectangle: Rounded Corners 15">
            <a:extLst>
              <a:ext uri="{FF2B5EF4-FFF2-40B4-BE49-F238E27FC236}">
                <a16:creationId xmlns:a16="http://schemas.microsoft.com/office/drawing/2014/main" id="{B56BCCAB-D467-E881-BF63-809D97EA6E0B}"/>
              </a:ext>
            </a:extLst>
          </p:cNvPr>
          <p:cNvSpPr/>
          <p:nvPr/>
        </p:nvSpPr>
        <p:spPr>
          <a:xfrm>
            <a:off x="4483355" y="3866270"/>
            <a:ext cx="4261221" cy="86708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b="1" dirty="0">
                <a:solidFill>
                  <a:schemeClr val="tx1"/>
                </a:solidFill>
                <a:latin typeface="+mj-lt"/>
              </a:rPr>
              <a:t>Client feedback</a:t>
            </a:r>
            <a:r>
              <a:rPr lang="en-US" sz="1200" dirty="0">
                <a:solidFill>
                  <a:schemeClr val="tx1"/>
                </a:solidFill>
                <a:latin typeface="+mj-lt"/>
              </a:rPr>
              <a:t>: “ the backboards are aesthetically amazing and I love the ocean  theme incorporated, I think the idea of white boards for labelling is very smart and would make allocating items much easier and practical“</a:t>
            </a:r>
            <a:endParaRPr lang="en-AE" sz="1200" dirty="0">
              <a:solidFill>
                <a:schemeClr val="tx1"/>
              </a:solidFill>
              <a:latin typeface="+mj-lt"/>
            </a:endParaRPr>
          </a:p>
        </p:txBody>
      </p:sp>
      <p:pic>
        <p:nvPicPr>
          <p:cNvPr id="22" name="Picture 21">
            <a:extLst>
              <a:ext uri="{FF2B5EF4-FFF2-40B4-BE49-F238E27FC236}">
                <a16:creationId xmlns:a16="http://schemas.microsoft.com/office/drawing/2014/main" id="{A8028479-6FFC-DB25-99B8-8F4D450376F8}"/>
              </a:ext>
            </a:extLst>
          </p:cNvPr>
          <p:cNvPicPr>
            <a:picLocks noChangeAspect="1"/>
          </p:cNvPicPr>
          <p:nvPr/>
        </p:nvPicPr>
        <p:blipFill>
          <a:blip r:embed="rId12"/>
          <a:stretch>
            <a:fillRect/>
          </a:stretch>
        </p:blipFill>
        <p:spPr>
          <a:xfrm>
            <a:off x="6812819" y="6017259"/>
            <a:ext cx="1056704" cy="814482"/>
          </a:xfrm>
          <a:prstGeom prst="rect">
            <a:avLst/>
          </a:prstGeom>
        </p:spPr>
      </p:pic>
      <p:pic>
        <p:nvPicPr>
          <p:cNvPr id="24" name="Picture 23">
            <a:extLst>
              <a:ext uri="{FF2B5EF4-FFF2-40B4-BE49-F238E27FC236}">
                <a16:creationId xmlns:a16="http://schemas.microsoft.com/office/drawing/2014/main" id="{D89A0D02-8B4E-AA7E-CDE6-5AC9AACA8AA4}"/>
              </a:ext>
            </a:extLst>
          </p:cNvPr>
          <p:cNvPicPr>
            <a:picLocks noChangeAspect="1"/>
          </p:cNvPicPr>
          <p:nvPr/>
        </p:nvPicPr>
        <p:blipFill>
          <a:blip r:embed="rId13"/>
          <a:stretch>
            <a:fillRect/>
          </a:stretch>
        </p:blipFill>
        <p:spPr>
          <a:xfrm>
            <a:off x="6768916" y="4866630"/>
            <a:ext cx="1066984" cy="946294"/>
          </a:xfrm>
          <a:prstGeom prst="rect">
            <a:avLst/>
          </a:prstGeom>
        </p:spPr>
      </p:pic>
      <p:pic>
        <p:nvPicPr>
          <p:cNvPr id="26" name="Picture 25">
            <a:extLst>
              <a:ext uri="{FF2B5EF4-FFF2-40B4-BE49-F238E27FC236}">
                <a16:creationId xmlns:a16="http://schemas.microsoft.com/office/drawing/2014/main" id="{AA475CFF-A14C-0523-1BAF-1073F900C5B9}"/>
              </a:ext>
            </a:extLst>
          </p:cNvPr>
          <p:cNvPicPr>
            <a:picLocks noChangeAspect="1"/>
          </p:cNvPicPr>
          <p:nvPr/>
        </p:nvPicPr>
        <p:blipFill>
          <a:blip r:embed="rId14"/>
          <a:stretch>
            <a:fillRect/>
          </a:stretch>
        </p:blipFill>
        <p:spPr>
          <a:xfrm>
            <a:off x="8011885" y="4899664"/>
            <a:ext cx="805602" cy="752988"/>
          </a:xfrm>
          <a:prstGeom prst="rect">
            <a:avLst/>
          </a:prstGeom>
        </p:spPr>
      </p:pic>
      <p:pic>
        <p:nvPicPr>
          <p:cNvPr id="27" name="Picture 26">
            <a:extLst>
              <a:ext uri="{FF2B5EF4-FFF2-40B4-BE49-F238E27FC236}">
                <a16:creationId xmlns:a16="http://schemas.microsoft.com/office/drawing/2014/main" id="{A0460F22-99A1-2077-9B9C-B0197749DAC1}"/>
              </a:ext>
            </a:extLst>
          </p:cNvPr>
          <p:cNvPicPr>
            <a:picLocks noChangeAspect="1"/>
          </p:cNvPicPr>
          <p:nvPr/>
        </p:nvPicPr>
        <p:blipFill>
          <a:blip r:embed="rId15"/>
          <a:stretch>
            <a:fillRect/>
          </a:stretch>
        </p:blipFill>
        <p:spPr>
          <a:xfrm>
            <a:off x="8035325" y="6023644"/>
            <a:ext cx="816887" cy="794274"/>
          </a:xfrm>
          <a:prstGeom prst="rect">
            <a:avLst/>
          </a:prstGeom>
        </p:spPr>
      </p:pic>
    </p:spTree>
    <p:extLst>
      <p:ext uri="{BB962C8B-B14F-4D97-AF65-F5344CB8AC3E}">
        <p14:creationId xmlns:p14="http://schemas.microsoft.com/office/powerpoint/2010/main" val="10504575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9DC31E39-4E37-263A-23F0-AEDEEBEB2827}"/>
              </a:ext>
            </a:extLst>
          </p:cNvPr>
          <p:cNvSpPr/>
          <p:nvPr/>
        </p:nvSpPr>
        <p:spPr>
          <a:xfrm>
            <a:off x="0" y="58993"/>
            <a:ext cx="1856415" cy="426922"/>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600" b="1" dirty="0">
                <a:solidFill>
                  <a:schemeClr val="tx1"/>
                </a:solidFill>
              </a:rPr>
              <a:t>Assembly Methods</a:t>
            </a:r>
          </a:p>
        </p:txBody>
      </p:sp>
      <p:pic>
        <p:nvPicPr>
          <p:cNvPr id="1026" name="Picture 2" descr="Image">
            <a:extLst>
              <a:ext uri="{FF2B5EF4-FFF2-40B4-BE49-F238E27FC236}">
                <a16:creationId xmlns:a16="http://schemas.microsoft.com/office/drawing/2014/main" id="{7DCB8214-C93F-4045-D907-5F56100053A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805" t="17901" r="10370" b="19140"/>
          <a:stretch/>
        </p:blipFill>
        <p:spPr bwMode="auto">
          <a:xfrm>
            <a:off x="4359019" y="796123"/>
            <a:ext cx="1125827" cy="114104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Image">
            <a:extLst>
              <a:ext uri="{FF2B5EF4-FFF2-40B4-BE49-F238E27FC236}">
                <a16:creationId xmlns:a16="http://schemas.microsoft.com/office/drawing/2014/main" id="{CB2CC56A-8159-6E22-3F46-E1507767ACE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264" t="32457" r="29024" b="46369"/>
          <a:stretch/>
        </p:blipFill>
        <p:spPr bwMode="auto">
          <a:xfrm>
            <a:off x="85204" y="1026248"/>
            <a:ext cx="1562839" cy="85322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a:extLst>
              <a:ext uri="{FF2B5EF4-FFF2-40B4-BE49-F238E27FC236}">
                <a16:creationId xmlns:a16="http://schemas.microsoft.com/office/drawing/2014/main" id="{A4C77588-7202-8751-4D63-28FA929910C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748" t="25639" r="8653" b="17656"/>
          <a:stretch/>
        </p:blipFill>
        <p:spPr bwMode="auto">
          <a:xfrm>
            <a:off x="3161308" y="759696"/>
            <a:ext cx="1197711" cy="1213896"/>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Image">
            <a:extLst>
              <a:ext uri="{FF2B5EF4-FFF2-40B4-BE49-F238E27FC236}">
                <a16:creationId xmlns:a16="http://schemas.microsoft.com/office/drawing/2014/main" id="{134EE346-BC08-CFC9-6D3E-85620243A06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5543" t="19609" r="21656" b="51155"/>
          <a:stretch/>
        </p:blipFill>
        <p:spPr bwMode="auto">
          <a:xfrm>
            <a:off x="1598469" y="935162"/>
            <a:ext cx="1562839" cy="97003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214627D9-8A58-25A1-1F9F-C51227FC7E8F}"/>
              </a:ext>
            </a:extLst>
          </p:cNvPr>
          <p:cNvSpPr/>
          <p:nvPr/>
        </p:nvSpPr>
        <p:spPr>
          <a:xfrm>
            <a:off x="63742" y="476298"/>
            <a:ext cx="2070100" cy="426922"/>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600" dirty="0">
                <a:solidFill>
                  <a:schemeClr val="tx1"/>
                </a:solidFill>
                <a:latin typeface="Congenial"/>
              </a:rPr>
              <a:t>Cross Halving Joint</a:t>
            </a:r>
            <a:endParaRPr lang="en-US" sz="1400" dirty="0">
              <a:solidFill>
                <a:schemeClr val="tx1"/>
              </a:solidFill>
            </a:endParaRPr>
          </a:p>
        </p:txBody>
      </p:sp>
      <p:sp>
        <p:nvSpPr>
          <p:cNvPr id="6" name="Rectangle: Rounded Corners 5">
            <a:extLst>
              <a:ext uri="{FF2B5EF4-FFF2-40B4-BE49-F238E27FC236}">
                <a16:creationId xmlns:a16="http://schemas.microsoft.com/office/drawing/2014/main" id="{3AB548A2-6267-3B20-9E4C-FF7E3D34EBB9}"/>
              </a:ext>
            </a:extLst>
          </p:cNvPr>
          <p:cNvSpPr/>
          <p:nvPr/>
        </p:nvSpPr>
        <p:spPr>
          <a:xfrm>
            <a:off x="4140200" y="3522771"/>
            <a:ext cx="2512893" cy="426922"/>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600" dirty="0">
                <a:solidFill>
                  <a:schemeClr val="tx1"/>
                </a:solidFill>
                <a:latin typeface="Congenial"/>
              </a:rPr>
              <a:t>Mortise and Tenon Joint</a:t>
            </a:r>
            <a:endParaRPr lang="en-US" sz="1400" dirty="0">
              <a:solidFill>
                <a:schemeClr val="tx1"/>
              </a:solidFill>
            </a:endParaRPr>
          </a:p>
        </p:txBody>
      </p:sp>
      <p:sp>
        <p:nvSpPr>
          <p:cNvPr id="7" name="Rectangle: Rounded Corners 6">
            <a:extLst>
              <a:ext uri="{FF2B5EF4-FFF2-40B4-BE49-F238E27FC236}">
                <a16:creationId xmlns:a16="http://schemas.microsoft.com/office/drawing/2014/main" id="{85A97F2B-C653-3730-3CB0-7B9983E0FC11}"/>
              </a:ext>
            </a:extLst>
          </p:cNvPr>
          <p:cNvSpPr/>
          <p:nvPr/>
        </p:nvSpPr>
        <p:spPr>
          <a:xfrm>
            <a:off x="0" y="3465964"/>
            <a:ext cx="2070100" cy="426922"/>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600" dirty="0">
                <a:solidFill>
                  <a:schemeClr val="tx1"/>
                </a:solidFill>
                <a:latin typeface="Congenial"/>
              </a:rPr>
              <a:t>Dowel Joint</a:t>
            </a:r>
            <a:endParaRPr lang="en-US" sz="1400" dirty="0">
              <a:solidFill>
                <a:schemeClr val="tx1"/>
              </a:solidFill>
            </a:endParaRPr>
          </a:p>
        </p:txBody>
      </p:sp>
      <p:sp>
        <p:nvSpPr>
          <p:cNvPr id="8" name="Rectangle: Rounded Corners 7">
            <a:extLst>
              <a:ext uri="{FF2B5EF4-FFF2-40B4-BE49-F238E27FC236}">
                <a16:creationId xmlns:a16="http://schemas.microsoft.com/office/drawing/2014/main" id="{3D0AF99B-9020-2193-7968-89F9DF9B9ED6}"/>
              </a:ext>
            </a:extLst>
          </p:cNvPr>
          <p:cNvSpPr/>
          <p:nvPr/>
        </p:nvSpPr>
        <p:spPr>
          <a:xfrm>
            <a:off x="7137489" y="55433"/>
            <a:ext cx="2070100" cy="426922"/>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600" dirty="0">
                <a:solidFill>
                  <a:schemeClr val="tx1"/>
                </a:solidFill>
                <a:latin typeface="Congenial"/>
              </a:rPr>
              <a:t>Comb Joint</a:t>
            </a:r>
            <a:endParaRPr lang="en-US" sz="1400" dirty="0">
              <a:solidFill>
                <a:schemeClr val="tx1"/>
              </a:solidFill>
            </a:endParaRPr>
          </a:p>
        </p:txBody>
      </p:sp>
      <p:sp>
        <p:nvSpPr>
          <p:cNvPr id="9" name="Rectangle: Rounded Corners 8">
            <a:extLst>
              <a:ext uri="{FF2B5EF4-FFF2-40B4-BE49-F238E27FC236}">
                <a16:creationId xmlns:a16="http://schemas.microsoft.com/office/drawing/2014/main" id="{BDA70DAC-AD3E-8266-76EA-72010B62E713}"/>
              </a:ext>
            </a:extLst>
          </p:cNvPr>
          <p:cNvSpPr/>
          <p:nvPr/>
        </p:nvSpPr>
        <p:spPr>
          <a:xfrm>
            <a:off x="85204" y="1969131"/>
            <a:ext cx="5365405" cy="14722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AE" sz="1200" dirty="0">
                <a:solidFill>
                  <a:schemeClr val="tx1"/>
                </a:solidFill>
                <a:latin typeface="+mj-lt"/>
              </a:rPr>
              <a:t>Positive: It is very easy to use and join together with </a:t>
            </a:r>
            <a:r>
              <a:rPr lang="en-AE" sz="1200" dirty="0" err="1">
                <a:solidFill>
                  <a:schemeClr val="tx1"/>
                </a:solidFill>
                <a:latin typeface="+mj-lt"/>
              </a:rPr>
              <a:t>substan</a:t>
            </a:r>
            <a:r>
              <a:rPr lang="en-US" sz="1200" dirty="0">
                <a:solidFill>
                  <a:schemeClr val="tx1"/>
                </a:solidFill>
                <a:latin typeface="+mj-lt"/>
              </a:rPr>
              <a:t>t</a:t>
            </a:r>
            <a:r>
              <a:rPr lang="en-AE" sz="1200" dirty="0" err="1">
                <a:solidFill>
                  <a:schemeClr val="tx1"/>
                </a:solidFill>
                <a:latin typeface="+mj-lt"/>
              </a:rPr>
              <a:t>ial</a:t>
            </a:r>
            <a:r>
              <a:rPr lang="en-AE" sz="1200" dirty="0">
                <a:solidFill>
                  <a:schemeClr val="tx1"/>
                </a:solidFill>
                <a:latin typeface="+mj-lt"/>
              </a:rPr>
              <a:t> surface area and PVA glue it can be very strong.</a:t>
            </a:r>
          </a:p>
          <a:p>
            <a:pPr algn="ctr"/>
            <a:r>
              <a:rPr lang="en-AE" sz="1200" dirty="0">
                <a:solidFill>
                  <a:schemeClr val="tx1"/>
                </a:solidFill>
                <a:latin typeface="+mj-lt"/>
              </a:rPr>
              <a:t>Negatives: It needs to be manufactured very </a:t>
            </a:r>
            <a:r>
              <a:rPr lang="en-AE" sz="1200" dirty="0" err="1">
                <a:solidFill>
                  <a:schemeClr val="tx1"/>
                </a:solidFill>
                <a:latin typeface="+mj-lt"/>
              </a:rPr>
              <a:t>accurat</a:t>
            </a:r>
            <a:r>
              <a:rPr lang="en-US" sz="1200" dirty="0" err="1">
                <a:solidFill>
                  <a:schemeClr val="tx1"/>
                </a:solidFill>
                <a:latin typeface="+mj-lt"/>
              </a:rPr>
              <a:t>el</a:t>
            </a:r>
            <a:r>
              <a:rPr lang="en-AE" sz="1200" dirty="0">
                <a:solidFill>
                  <a:schemeClr val="tx1"/>
                </a:solidFill>
                <a:latin typeface="+mj-lt"/>
              </a:rPr>
              <a:t>y in order for it to be strong.</a:t>
            </a:r>
          </a:p>
          <a:p>
            <a:pPr algn="ctr"/>
            <a:r>
              <a:rPr lang="en-AE" sz="1200" dirty="0">
                <a:solidFill>
                  <a:schemeClr val="tx1"/>
                </a:solidFill>
                <a:latin typeface="+mj-lt"/>
              </a:rPr>
              <a:t>Manufacturing: I had to use a Tri square, frit saw, chi</a:t>
            </a:r>
            <a:r>
              <a:rPr lang="en-US" sz="1200" dirty="0">
                <a:solidFill>
                  <a:schemeClr val="tx1"/>
                </a:solidFill>
                <a:latin typeface="+mj-lt"/>
              </a:rPr>
              <a:t>s</a:t>
            </a:r>
            <a:r>
              <a:rPr lang="en-AE" sz="1200" dirty="0" err="1">
                <a:solidFill>
                  <a:schemeClr val="tx1"/>
                </a:solidFill>
                <a:latin typeface="+mj-lt"/>
              </a:rPr>
              <a:t>el</a:t>
            </a:r>
            <a:r>
              <a:rPr lang="en-AE" sz="1200" dirty="0">
                <a:solidFill>
                  <a:schemeClr val="tx1"/>
                </a:solidFill>
                <a:latin typeface="+mj-lt"/>
              </a:rPr>
              <a:t>, </a:t>
            </a:r>
            <a:r>
              <a:rPr lang="en-AE" sz="1200" dirty="0" err="1">
                <a:solidFill>
                  <a:schemeClr val="tx1"/>
                </a:solidFill>
                <a:latin typeface="+mj-lt"/>
              </a:rPr>
              <a:t>mallot</a:t>
            </a:r>
            <a:r>
              <a:rPr lang="en-AE" sz="1200" dirty="0">
                <a:solidFill>
                  <a:schemeClr val="tx1"/>
                </a:solidFill>
                <a:latin typeface="+mj-lt"/>
              </a:rPr>
              <a:t>, and a marking gage to manufacture this joint which took a lot of time and effort.</a:t>
            </a:r>
          </a:p>
          <a:p>
            <a:pPr algn="ctr"/>
            <a:r>
              <a:rPr lang="en-AE" sz="1200" dirty="0">
                <a:solidFill>
                  <a:schemeClr val="tx1"/>
                </a:solidFill>
                <a:latin typeface="+mj-lt"/>
              </a:rPr>
              <a:t>Link to project: I could use this to join the frames together or the baskets. </a:t>
            </a:r>
          </a:p>
        </p:txBody>
      </p:sp>
      <p:sp>
        <p:nvSpPr>
          <p:cNvPr id="13" name="Rectangle: Rounded Corners 12">
            <a:extLst>
              <a:ext uri="{FF2B5EF4-FFF2-40B4-BE49-F238E27FC236}">
                <a16:creationId xmlns:a16="http://schemas.microsoft.com/office/drawing/2014/main" id="{18E4C537-510F-B0BE-61F2-3358884C743E}"/>
              </a:ext>
            </a:extLst>
          </p:cNvPr>
          <p:cNvSpPr/>
          <p:nvPr/>
        </p:nvSpPr>
        <p:spPr>
          <a:xfrm>
            <a:off x="3459648" y="5243368"/>
            <a:ext cx="6085429" cy="141788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AE" sz="1200" dirty="0">
                <a:solidFill>
                  <a:schemeClr val="tx1"/>
                </a:solidFill>
                <a:latin typeface="+mj-lt"/>
              </a:rPr>
              <a:t>Positive: </a:t>
            </a:r>
            <a:r>
              <a:rPr lang="en-AE" sz="1200" dirty="0" err="1">
                <a:solidFill>
                  <a:schemeClr val="tx1"/>
                </a:solidFill>
                <a:latin typeface="+mj-lt"/>
              </a:rPr>
              <a:t>Extrem</a:t>
            </a:r>
            <a:r>
              <a:rPr lang="en-US" sz="1200" dirty="0">
                <a:solidFill>
                  <a:schemeClr val="tx1"/>
                </a:solidFill>
                <a:latin typeface="+mj-lt"/>
              </a:rPr>
              <a:t>e</a:t>
            </a:r>
            <a:r>
              <a:rPr lang="en-AE" sz="1200" dirty="0" err="1">
                <a:solidFill>
                  <a:schemeClr val="tx1"/>
                </a:solidFill>
                <a:latin typeface="+mj-lt"/>
              </a:rPr>
              <a:t>ly</a:t>
            </a:r>
            <a:r>
              <a:rPr lang="en-AE" sz="1200" dirty="0">
                <a:solidFill>
                  <a:schemeClr val="tx1"/>
                </a:solidFill>
                <a:latin typeface="+mj-lt"/>
              </a:rPr>
              <a:t> strong because one piece pf wood is being </a:t>
            </a:r>
            <a:r>
              <a:rPr lang="en-AE" sz="1200" dirty="0" err="1">
                <a:solidFill>
                  <a:schemeClr val="tx1"/>
                </a:solidFill>
                <a:latin typeface="+mj-lt"/>
              </a:rPr>
              <a:t>insertesd</a:t>
            </a:r>
            <a:r>
              <a:rPr lang="en-AE" sz="1200" dirty="0">
                <a:solidFill>
                  <a:schemeClr val="tx1"/>
                </a:solidFill>
                <a:latin typeface="+mj-lt"/>
              </a:rPr>
              <a:t> into the other and it has a large surface area.</a:t>
            </a:r>
          </a:p>
          <a:p>
            <a:pPr algn="ctr"/>
            <a:r>
              <a:rPr lang="en-AE" sz="1200" dirty="0">
                <a:solidFill>
                  <a:schemeClr val="tx1"/>
                </a:solidFill>
                <a:latin typeface="+mj-lt"/>
              </a:rPr>
              <a:t>Negatives: It can be difficult to remove the mortise inside the wood. It must be cut very accurately to ensure it fits.</a:t>
            </a:r>
          </a:p>
          <a:p>
            <a:pPr algn="ctr"/>
            <a:r>
              <a:rPr lang="en-AE" sz="1200" dirty="0">
                <a:solidFill>
                  <a:schemeClr val="tx1"/>
                </a:solidFill>
                <a:latin typeface="+mj-lt"/>
              </a:rPr>
              <a:t>Manufacturing: The tenon would be cut with a tenon saw whereas the mortise would be cut with a chi</a:t>
            </a:r>
            <a:r>
              <a:rPr lang="en-US" sz="1200" dirty="0">
                <a:solidFill>
                  <a:schemeClr val="tx1"/>
                </a:solidFill>
                <a:latin typeface="+mj-lt"/>
              </a:rPr>
              <a:t>s</a:t>
            </a:r>
            <a:r>
              <a:rPr lang="en-AE" sz="1200" dirty="0" err="1">
                <a:solidFill>
                  <a:schemeClr val="tx1"/>
                </a:solidFill>
                <a:latin typeface="+mj-lt"/>
              </a:rPr>
              <a:t>el</a:t>
            </a:r>
            <a:r>
              <a:rPr lang="en-AE" sz="1200" dirty="0">
                <a:solidFill>
                  <a:schemeClr val="tx1"/>
                </a:solidFill>
                <a:latin typeface="+mj-lt"/>
              </a:rPr>
              <a:t> or a mortise machine</a:t>
            </a:r>
          </a:p>
          <a:p>
            <a:pPr algn="ctr"/>
            <a:r>
              <a:rPr lang="en-AE" sz="1200" dirty="0">
                <a:solidFill>
                  <a:schemeClr val="tx1"/>
                </a:solidFill>
                <a:latin typeface="+mj-lt"/>
              </a:rPr>
              <a:t>Link to project: I could </a:t>
            </a:r>
            <a:r>
              <a:rPr lang="en-AE" sz="1200" dirty="0" err="1">
                <a:solidFill>
                  <a:schemeClr val="tx1"/>
                </a:solidFill>
                <a:latin typeface="+mj-lt"/>
              </a:rPr>
              <a:t>defin</a:t>
            </a:r>
            <a:r>
              <a:rPr lang="en-US" sz="1200" dirty="0" err="1">
                <a:solidFill>
                  <a:schemeClr val="tx1"/>
                </a:solidFill>
                <a:latin typeface="+mj-lt"/>
              </a:rPr>
              <a:t>ite</a:t>
            </a:r>
            <a:r>
              <a:rPr lang="en-AE" sz="1200" dirty="0" err="1">
                <a:solidFill>
                  <a:schemeClr val="tx1"/>
                </a:solidFill>
                <a:latin typeface="+mj-lt"/>
              </a:rPr>
              <a:t>ly</a:t>
            </a:r>
            <a:r>
              <a:rPr lang="en-AE" sz="1200" dirty="0">
                <a:solidFill>
                  <a:schemeClr val="tx1"/>
                </a:solidFill>
                <a:latin typeface="+mj-lt"/>
              </a:rPr>
              <a:t> use this for my frame or support bars.</a:t>
            </a:r>
          </a:p>
        </p:txBody>
      </p:sp>
      <p:sp>
        <p:nvSpPr>
          <p:cNvPr id="14" name="Rectangle: Rounded Corners 13">
            <a:extLst>
              <a:ext uri="{FF2B5EF4-FFF2-40B4-BE49-F238E27FC236}">
                <a16:creationId xmlns:a16="http://schemas.microsoft.com/office/drawing/2014/main" id="{8CE67C73-561D-547D-CAC4-EABFADDA62DC}"/>
              </a:ext>
            </a:extLst>
          </p:cNvPr>
          <p:cNvSpPr/>
          <p:nvPr/>
        </p:nvSpPr>
        <p:spPr>
          <a:xfrm>
            <a:off x="6034899" y="1806936"/>
            <a:ext cx="5783721" cy="160968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AE" sz="1200" dirty="0">
                <a:solidFill>
                  <a:schemeClr val="tx1"/>
                </a:solidFill>
                <a:latin typeface="+mj-lt"/>
              </a:rPr>
              <a:t>Positive: High surface area which means that it will be very strong when you add adhesives.</a:t>
            </a:r>
          </a:p>
          <a:p>
            <a:pPr algn="ctr"/>
            <a:r>
              <a:rPr lang="en-AE" sz="1200" dirty="0">
                <a:solidFill>
                  <a:schemeClr val="tx1"/>
                </a:solidFill>
                <a:latin typeface="+mj-lt"/>
              </a:rPr>
              <a:t>Negatives: Difficult to make because you must be </a:t>
            </a:r>
            <a:r>
              <a:rPr lang="en-AE" sz="1200" dirty="0" err="1">
                <a:solidFill>
                  <a:schemeClr val="tx1"/>
                </a:solidFill>
                <a:latin typeface="+mj-lt"/>
              </a:rPr>
              <a:t>extrem</a:t>
            </a:r>
            <a:r>
              <a:rPr lang="en-US" sz="1200" dirty="0" err="1">
                <a:solidFill>
                  <a:schemeClr val="tx1"/>
                </a:solidFill>
                <a:latin typeface="+mj-lt"/>
              </a:rPr>
              <a:t>el</a:t>
            </a:r>
            <a:r>
              <a:rPr lang="en-AE" sz="1200" dirty="0">
                <a:solidFill>
                  <a:schemeClr val="tx1"/>
                </a:solidFill>
                <a:latin typeface="+mj-lt"/>
              </a:rPr>
              <a:t>y accurate in order for the joint to work. </a:t>
            </a:r>
            <a:r>
              <a:rPr lang="en-US" sz="1200" dirty="0">
                <a:solidFill>
                  <a:schemeClr val="tx1"/>
                </a:solidFill>
                <a:latin typeface="+mj-lt"/>
              </a:rPr>
              <a:t>Y</a:t>
            </a:r>
            <a:r>
              <a:rPr lang="en-AE" sz="1200" dirty="0" err="1">
                <a:solidFill>
                  <a:schemeClr val="tx1"/>
                </a:solidFill>
                <a:latin typeface="+mj-lt"/>
              </a:rPr>
              <a:t>ou</a:t>
            </a:r>
            <a:r>
              <a:rPr lang="en-AE" sz="1200" dirty="0">
                <a:solidFill>
                  <a:schemeClr val="tx1"/>
                </a:solidFill>
                <a:latin typeface="+mj-lt"/>
              </a:rPr>
              <a:t> must use good quality wood or else it won’t work</a:t>
            </a:r>
          </a:p>
          <a:p>
            <a:pPr algn="ctr"/>
            <a:r>
              <a:rPr lang="en-AE" sz="1200" dirty="0">
                <a:solidFill>
                  <a:schemeClr val="tx1"/>
                </a:solidFill>
                <a:latin typeface="+mj-lt"/>
              </a:rPr>
              <a:t>Manufacturing: you need to be very tactical when making a comb joint and be able to use a tenon saw and chisel </a:t>
            </a:r>
            <a:r>
              <a:rPr lang="en-AE" sz="1200" dirty="0" err="1">
                <a:solidFill>
                  <a:schemeClr val="tx1"/>
                </a:solidFill>
                <a:latin typeface="+mj-lt"/>
              </a:rPr>
              <a:t>comfertbly</a:t>
            </a:r>
            <a:r>
              <a:rPr lang="en-AE" sz="1200" dirty="0">
                <a:solidFill>
                  <a:schemeClr val="tx1"/>
                </a:solidFill>
                <a:latin typeface="+mj-lt"/>
              </a:rPr>
              <a:t> </a:t>
            </a:r>
          </a:p>
          <a:p>
            <a:pPr algn="ctr"/>
            <a:r>
              <a:rPr lang="en-AE" sz="1200" dirty="0">
                <a:solidFill>
                  <a:schemeClr val="tx1"/>
                </a:solidFill>
                <a:latin typeface="+mj-lt"/>
              </a:rPr>
              <a:t>Link to project: I will be using the comb joint on my bottom storage box.</a:t>
            </a:r>
          </a:p>
        </p:txBody>
      </p:sp>
      <p:sp>
        <p:nvSpPr>
          <p:cNvPr id="15" name="Rectangle: Rounded Corners 14">
            <a:extLst>
              <a:ext uri="{FF2B5EF4-FFF2-40B4-BE49-F238E27FC236}">
                <a16:creationId xmlns:a16="http://schemas.microsoft.com/office/drawing/2014/main" id="{9A9AF403-3ADC-FBC1-6C53-DE1C0E86D153}"/>
              </a:ext>
            </a:extLst>
          </p:cNvPr>
          <p:cNvSpPr/>
          <p:nvPr/>
        </p:nvSpPr>
        <p:spPr>
          <a:xfrm>
            <a:off x="0" y="4536335"/>
            <a:ext cx="3375660" cy="230162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AE" sz="1200" dirty="0">
                <a:solidFill>
                  <a:schemeClr val="tx1"/>
                </a:solidFill>
                <a:latin typeface="+mj-lt"/>
              </a:rPr>
              <a:t>Positive: Can be very strong because of the wooden dowels connecting. The grooves in the dowel allow for more adhesive in the joint increasing strength.</a:t>
            </a:r>
          </a:p>
          <a:p>
            <a:pPr algn="ctr"/>
            <a:r>
              <a:rPr lang="en-AE" sz="1200" dirty="0">
                <a:solidFill>
                  <a:schemeClr val="tx1"/>
                </a:solidFill>
                <a:latin typeface="+mj-lt"/>
              </a:rPr>
              <a:t>Negatives: It can be difficult to line the holes up on the pieces of wood and may cause you to redo the joint. </a:t>
            </a:r>
          </a:p>
          <a:p>
            <a:pPr algn="ctr"/>
            <a:r>
              <a:rPr lang="en-AE" sz="1200" dirty="0">
                <a:solidFill>
                  <a:schemeClr val="tx1"/>
                </a:solidFill>
                <a:latin typeface="+mj-lt"/>
              </a:rPr>
              <a:t>Manufacturing: having the correct size drill bit and be able to use a pillar drill to ensure a 90 degree hole for the dowel.</a:t>
            </a:r>
          </a:p>
          <a:p>
            <a:pPr algn="ctr"/>
            <a:r>
              <a:rPr lang="en-AE" sz="1200" dirty="0">
                <a:solidFill>
                  <a:schemeClr val="tx1"/>
                </a:solidFill>
                <a:latin typeface="+mj-lt"/>
              </a:rPr>
              <a:t>Link to project: I could use this for the frame or support bar.</a:t>
            </a:r>
          </a:p>
        </p:txBody>
      </p:sp>
      <p:pic>
        <p:nvPicPr>
          <p:cNvPr id="1031" name="Picture 7" descr="Industry update">
            <a:extLst>
              <a:ext uri="{FF2B5EF4-FFF2-40B4-BE49-F238E27FC236}">
                <a16:creationId xmlns:a16="http://schemas.microsoft.com/office/drawing/2014/main" id="{F75A64FB-DDD6-405A-FEA2-10E4A4C3553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70100" y="3505263"/>
            <a:ext cx="1461802" cy="959465"/>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How to make box joints step by step. Dave Stanton easy woodworking">
            <a:extLst>
              <a:ext uri="{FF2B5EF4-FFF2-40B4-BE49-F238E27FC236}">
                <a16:creationId xmlns:a16="http://schemas.microsoft.com/office/drawing/2014/main" id="{5384FB20-6EF1-CEA4-7C46-FA5B007FC0C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266600" y="73771"/>
            <a:ext cx="2861657" cy="1609682"/>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Mortise and tenon joinery - Canadian Woodworking">
            <a:extLst>
              <a:ext uri="{FF2B5EF4-FFF2-40B4-BE49-F238E27FC236}">
                <a16:creationId xmlns:a16="http://schemas.microsoft.com/office/drawing/2014/main" id="{61A55B67-068E-1277-36F2-BFAED6427D7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45005" y="3505263"/>
            <a:ext cx="2307556" cy="1478149"/>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Rounded Corners 15">
            <a:extLst>
              <a:ext uri="{FF2B5EF4-FFF2-40B4-BE49-F238E27FC236}">
                <a16:creationId xmlns:a16="http://schemas.microsoft.com/office/drawing/2014/main" id="{5A8553E7-F8E1-BBFC-AFF9-A611E8BC9AF9}"/>
              </a:ext>
            </a:extLst>
          </p:cNvPr>
          <p:cNvSpPr/>
          <p:nvPr/>
        </p:nvSpPr>
        <p:spPr>
          <a:xfrm>
            <a:off x="9605223" y="3482305"/>
            <a:ext cx="2493559" cy="331913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AE" sz="1200" b="1" dirty="0">
                <a:solidFill>
                  <a:schemeClr val="tx1"/>
                </a:solidFill>
                <a:latin typeface="+mj-lt"/>
              </a:rPr>
              <a:t>Conclusion:</a:t>
            </a:r>
          </a:p>
          <a:p>
            <a:pPr algn="ctr"/>
            <a:r>
              <a:rPr lang="en-AE" sz="1200" dirty="0">
                <a:solidFill>
                  <a:schemeClr val="tx1"/>
                </a:solidFill>
                <a:latin typeface="+mj-lt"/>
              </a:rPr>
              <a:t>From testing and researching different assembly methods for my project I have concluded that a mortise and tenon joint would be the best fit for when attaching some of the key parts of my product. I have establishes that the comb joint is best for boxy shapes such as the storage box of my design. I feel these joints would be the strongest choices to ensure the product is secure and durable when on the water.</a:t>
            </a:r>
          </a:p>
        </p:txBody>
      </p:sp>
      <p:pic>
        <p:nvPicPr>
          <p:cNvPr id="1037" name="Picture 13" descr="Optimum Pro Drilling Machine D17 Pro/1ph | Pillar Drills &amp; Drilling ...">
            <a:extLst>
              <a:ext uri="{FF2B5EF4-FFF2-40B4-BE49-F238E27FC236}">
                <a16:creationId xmlns:a16="http://schemas.microsoft.com/office/drawing/2014/main" id="{EEB3DEC2-F736-02B4-26BC-372CD3548EDE}"/>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6409" r="21826"/>
          <a:stretch/>
        </p:blipFill>
        <p:spPr bwMode="auto">
          <a:xfrm>
            <a:off x="3525609" y="4002133"/>
            <a:ext cx="620885" cy="1199430"/>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1/2 HP Benchtop Mortising Machine at Grizzly.com">
            <a:extLst>
              <a:ext uri="{FF2B5EF4-FFF2-40B4-BE49-F238E27FC236}">
                <a16:creationId xmlns:a16="http://schemas.microsoft.com/office/drawing/2014/main" id="{B262519C-948C-88B4-9F2F-BE1B4EF8FF98}"/>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31557" r="25314"/>
          <a:stretch/>
        </p:blipFill>
        <p:spPr bwMode="auto">
          <a:xfrm>
            <a:off x="6085607" y="3984403"/>
            <a:ext cx="503156" cy="1166619"/>
          </a:xfrm>
          <a:prstGeom prst="rect">
            <a:avLst/>
          </a:prstGeom>
          <a:noFill/>
          <a:extLst>
            <a:ext uri="{909E8E84-426E-40DD-AFC4-6F175D3DCCD1}">
              <a14:hiddenFill xmlns:a14="http://schemas.microsoft.com/office/drawing/2010/main">
                <a:solidFill>
                  <a:srgbClr val="FFFFFF"/>
                </a:solidFill>
              </a14:hiddenFill>
            </a:ext>
          </a:extLst>
        </p:spPr>
      </p:pic>
      <p:pic>
        <p:nvPicPr>
          <p:cNvPr id="1041" name="Picture 17" descr="What Is A Tenon Saw? - Bestworkshop - Expert Advice For Creators">
            <a:extLst>
              <a:ext uri="{FF2B5EF4-FFF2-40B4-BE49-F238E27FC236}">
                <a16:creationId xmlns:a16="http://schemas.microsoft.com/office/drawing/2014/main" id="{48CE9E5D-6F79-259C-6E06-912C4E2C5BC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56730" y="533771"/>
            <a:ext cx="1878393" cy="1252262"/>
          </a:xfrm>
          <a:prstGeom prst="rect">
            <a:avLst/>
          </a:prstGeom>
          <a:noFill/>
          <a:extLst>
            <a:ext uri="{909E8E84-426E-40DD-AFC4-6F175D3DCCD1}">
              <a14:hiddenFill xmlns:a14="http://schemas.microsoft.com/office/drawing/2010/main">
                <a:solidFill>
                  <a:srgbClr val="FFFFFF"/>
                </a:solidFill>
              </a14:hiddenFill>
            </a:ext>
          </a:extLst>
        </p:spPr>
      </p:pic>
      <p:pic>
        <p:nvPicPr>
          <p:cNvPr id="1043" name="Picture 19" descr="Crown Bench Hook | Easy wood projects, Small woodworking projects ...">
            <a:extLst>
              <a:ext uri="{FF2B5EF4-FFF2-40B4-BE49-F238E27FC236}">
                <a16:creationId xmlns:a16="http://schemas.microsoft.com/office/drawing/2014/main" id="{5EEEC453-774E-9117-6D3E-F24BF6F21ECA}"/>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t="20555" b="22000"/>
          <a:stretch/>
        </p:blipFill>
        <p:spPr bwMode="auto">
          <a:xfrm>
            <a:off x="7610757" y="609898"/>
            <a:ext cx="1480209" cy="8502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51268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drawing of a display&#10;&#10;AI-generated content may be incorrect.">
            <a:extLst>
              <a:ext uri="{FF2B5EF4-FFF2-40B4-BE49-F238E27FC236}">
                <a16:creationId xmlns:a16="http://schemas.microsoft.com/office/drawing/2014/main" id="{D4CC5E9F-8B35-50EC-E29D-DF48A4A476BC}"/>
              </a:ext>
            </a:extLst>
          </p:cNvPr>
          <p:cNvPicPr>
            <a:picLocks noChangeAspect="1"/>
          </p:cNvPicPr>
          <p:nvPr/>
        </p:nvPicPr>
        <p:blipFill>
          <a:blip r:embed="rId2"/>
          <a:srcRect l="14014" t="604" r="-1593" b="-602"/>
          <a:stretch/>
        </p:blipFill>
        <p:spPr>
          <a:xfrm>
            <a:off x="-103420" y="0"/>
            <a:ext cx="8673348" cy="6857989"/>
          </a:xfrm>
          <a:prstGeom prst="rect">
            <a:avLst/>
          </a:prstGeom>
        </p:spPr>
      </p:pic>
      <p:sp>
        <p:nvSpPr>
          <p:cNvPr id="4" name="Rectangle: Rounded Corners 3">
            <a:extLst>
              <a:ext uri="{FF2B5EF4-FFF2-40B4-BE49-F238E27FC236}">
                <a16:creationId xmlns:a16="http://schemas.microsoft.com/office/drawing/2014/main" id="{1F289A7C-0C43-7DC0-5735-E79FDB367E8F}"/>
              </a:ext>
            </a:extLst>
          </p:cNvPr>
          <p:cNvSpPr/>
          <p:nvPr/>
        </p:nvSpPr>
        <p:spPr>
          <a:xfrm>
            <a:off x="0" y="81774"/>
            <a:ext cx="2185639" cy="509769"/>
          </a:xfrm>
          <a:prstGeom prst="round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b">
            <a:normAutofit/>
          </a:bodyPr>
          <a:lstStyle/>
          <a:p>
            <a:pPr algn="ctr">
              <a:lnSpc>
                <a:spcPct val="89000"/>
              </a:lnSpc>
              <a:spcBef>
                <a:spcPct val="0"/>
              </a:spcBef>
              <a:spcAft>
                <a:spcPts val="600"/>
              </a:spcAft>
            </a:pPr>
            <a:r>
              <a:rPr lang="en-US" sz="2000" cap="all" dirty="0">
                <a:solidFill>
                  <a:schemeClr val="tx2"/>
                </a:solidFill>
                <a:latin typeface="+mj-lt"/>
                <a:ea typeface="+mj-ea"/>
                <a:cs typeface="+mj-cs"/>
              </a:rPr>
              <a:t>Final design</a:t>
            </a:r>
          </a:p>
        </p:txBody>
      </p:sp>
      <p:pic>
        <p:nvPicPr>
          <p:cNvPr id="5" name="Picture 4" descr="A purple and black object with fish and animals&#10;&#10;AI-generated content may be incorrect.">
            <a:extLst>
              <a:ext uri="{FF2B5EF4-FFF2-40B4-BE49-F238E27FC236}">
                <a16:creationId xmlns:a16="http://schemas.microsoft.com/office/drawing/2014/main" id="{3228E3F2-259F-76D6-C28B-62564620A1F1}"/>
              </a:ext>
            </a:extLst>
          </p:cNvPr>
          <p:cNvPicPr>
            <a:picLocks noChangeAspect="1"/>
          </p:cNvPicPr>
          <p:nvPr/>
        </p:nvPicPr>
        <p:blipFill>
          <a:blip r:embed="rId3"/>
          <a:srcRect l="4722"/>
          <a:stretch/>
        </p:blipFill>
        <p:spPr>
          <a:xfrm>
            <a:off x="8238827" y="11"/>
            <a:ext cx="3953173" cy="6857989"/>
          </a:xfrm>
          <a:prstGeom prst="rect">
            <a:avLst/>
          </a:prstGeom>
        </p:spPr>
      </p:pic>
    </p:spTree>
    <p:extLst>
      <p:ext uri="{BB962C8B-B14F-4D97-AF65-F5344CB8AC3E}">
        <p14:creationId xmlns:p14="http://schemas.microsoft.com/office/powerpoint/2010/main" val="25697107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AI-generated content may be incorrect.">
            <a:extLst>
              <a:ext uri="{FF2B5EF4-FFF2-40B4-BE49-F238E27FC236}">
                <a16:creationId xmlns:a16="http://schemas.microsoft.com/office/drawing/2014/main" id="{E52E1E59-CCBA-CC05-C343-ED5D1F7611F6}"/>
              </a:ext>
            </a:extLst>
          </p:cNvPr>
          <p:cNvPicPr>
            <a:picLocks noChangeAspect="1"/>
          </p:cNvPicPr>
          <p:nvPr/>
        </p:nvPicPr>
        <p:blipFill>
          <a:blip r:embed="rId2"/>
          <a:srcRect l="2183" r="2778"/>
          <a:stretch/>
        </p:blipFill>
        <p:spPr>
          <a:xfrm>
            <a:off x="8579004" y="426017"/>
            <a:ext cx="3315059" cy="6370921"/>
          </a:xfrm>
          <a:prstGeom prst="rect">
            <a:avLst/>
          </a:prstGeom>
        </p:spPr>
      </p:pic>
      <p:pic>
        <p:nvPicPr>
          <p:cNvPr id="6" name="Picture 5" descr="A drawing of a bird feeder&#10;&#10;AI-generated content may be incorrect.">
            <a:extLst>
              <a:ext uri="{FF2B5EF4-FFF2-40B4-BE49-F238E27FC236}">
                <a16:creationId xmlns:a16="http://schemas.microsoft.com/office/drawing/2014/main" id="{9882B82E-5D89-1EB6-9E14-C7BB04D30228}"/>
              </a:ext>
            </a:extLst>
          </p:cNvPr>
          <p:cNvPicPr>
            <a:picLocks noChangeAspect="1"/>
          </p:cNvPicPr>
          <p:nvPr/>
        </p:nvPicPr>
        <p:blipFill>
          <a:blip r:embed="rId3"/>
          <a:srcRect l="4071"/>
          <a:stretch/>
        </p:blipFill>
        <p:spPr>
          <a:xfrm>
            <a:off x="4450466" y="426017"/>
            <a:ext cx="3894823" cy="6319202"/>
          </a:xfrm>
          <a:prstGeom prst="rect">
            <a:avLst/>
          </a:prstGeom>
        </p:spPr>
      </p:pic>
      <p:pic>
        <p:nvPicPr>
          <p:cNvPr id="7" name="Picture 6" descr="A drawing of a rack">
            <a:extLst>
              <a:ext uri="{FF2B5EF4-FFF2-40B4-BE49-F238E27FC236}">
                <a16:creationId xmlns:a16="http://schemas.microsoft.com/office/drawing/2014/main" id="{893CB0F5-0301-D7B9-D6FF-BDB220831A65}"/>
              </a:ext>
            </a:extLst>
          </p:cNvPr>
          <p:cNvPicPr>
            <a:picLocks noChangeAspect="1"/>
          </p:cNvPicPr>
          <p:nvPr/>
        </p:nvPicPr>
        <p:blipFill>
          <a:blip r:embed="rId4"/>
          <a:srcRect l="7251" r="4018"/>
          <a:stretch/>
        </p:blipFill>
        <p:spPr>
          <a:xfrm>
            <a:off x="141250" y="479824"/>
            <a:ext cx="4023462" cy="6211589"/>
          </a:xfrm>
          <a:prstGeom prst="rect">
            <a:avLst/>
          </a:prstGeom>
        </p:spPr>
      </p:pic>
      <p:sp>
        <p:nvSpPr>
          <p:cNvPr id="4" name="Rectangle: Rounded Corners 3">
            <a:extLst>
              <a:ext uri="{FF2B5EF4-FFF2-40B4-BE49-F238E27FC236}">
                <a16:creationId xmlns:a16="http://schemas.microsoft.com/office/drawing/2014/main" id="{92D587EE-19C0-DD76-750A-E90B1D17CEB6}"/>
              </a:ext>
            </a:extLst>
          </p:cNvPr>
          <p:cNvSpPr/>
          <p:nvPr/>
        </p:nvSpPr>
        <p:spPr>
          <a:xfrm>
            <a:off x="0" y="7254"/>
            <a:ext cx="3275426" cy="472570"/>
          </a:xfrm>
          <a:prstGeom prst="round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chor="b">
            <a:normAutofit/>
          </a:bodyPr>
          <a:lstStyle/>
          <a:p>
            <a:pPr algn="ctr">
              <a:lnSpc>
                <a:spcPct val="89000"/>
              </a:lnSpc>
              <a:spcBef>
                <a:spcPct val="0"/>
              </a:spcBef>
              <a:spcAft>
                <a:spcPts val="600"/>
              </a:spcAft>
            </a:pPr>
            <a:r>
              <a:rPr lang="en-US" sz="2000" cap="all" dirty="0">
                <a:solidFill>
                  <a:schemeClr val="tx2"/>
                </a:solidFill>
                <a:latin typeface="+mj-lt"/>
                <a:ea typeface="+mj-ea"/>
                <a:cs typeface="+mj-cs"/>
              </a:rPr>
              <a:t>Exploded Final Design</a:t>
            </a:r>
          </a:p>
        </p:txBody>
      </p:sp>
    </p:spTree>
    <p:extLst>
      <p:ext uri="{BB962C8B-B14F-4D97-AF65-F5344CB8AC3E}">
        <p14:creationId xmlns:p14="http://schemas.microsoft.com/office/powerpoint/2010/main" val="14108746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A70DAA4F-EA1F-0011-AA10-359DD9C76B3B}"/>
              </a:ext>
            </a:extLst>
          </p:cNvPr>
          <p:cNvGraphicFramePr>
            <a:graphicFrameLocks noGrp="1"/>
          </p:cNvGraphicFramePr>
          <p:nvPr>
            <p:extLst>
              <p:ext uri="{D42A27DB-BD31-4B8C-83A1-F6EECF244321}">
                <p14:modId xmlns:p14="http://schemas.microsoft.com/office/powerpoint/2010/main" val="3086853470"/>
              </p:ext>
            </p:extLst>
          </p:nvPr>
        </p:nvGraphicFramePr>
        <p:xfrm>
          <a:off x="4187367" y="91631"/>
          <a:ext cx="7898067" cy="4444614"/>
        </p:xfrm>
        <a:graphic>
          <a:graphicData uri="http://schemas.openxmlformats.org/drawingml/2006/table">
            <a:tbl>
              <a:tblPr firstRow="1" bandRow="1">
                <a:tableStyleId>{93296810-A885-4BE3-A3E7-6D5BEEA58F35}</a:tableStyleId>
              </a:tblPr>
              <a:tblGrid>
                <a:gridCol w="877674">
                  <a:extLst>
                    <a:ext uri="{9D8B030D-6E8A-4147-A177-3AD203B41FA5}">
                      <a16:colId xmlns:a16="http://schemas.microsoft.com/office/drawing/2014/main" val="1416466715"/>
                    </a:ext>
                  </a:extLst>
                </a:gridCol>
                <a:gridCol w="1397943">
                  <a:extLst>
                    <a:ext uri="{9D8B030D-6E8A-4147-A177-3AD203B41FA5}">
                      <a16:colId xmlns:a16="http://schemas.microsoft.com/office/drawing/2014/main" val="1263342000"/>
                    </a:ext>
                  </a:extLst>
                </a:gridCol>
                <a:gridCol w="1372830">
                  <a:extLst>
                    <a:ext uri="{9D8B030D-6E8A-4147-A177-3AD203B41FA5}">
                      <a16:colId xmlns:a16="http://schemas.microsoft.com/office/drawing/2014/main" val="704979580"/>
                    </a:ext>
                  </a:extLst>
                </a:gridCol>
                <a:gridCol w="1155187">
                  <a:extLst>
                    <a:ext uri="{9D8B030D-6E8A-4147-A177-3AD203B41FA5}">
                      <a16:colId xmlns:a16="http://schemas.microsoft.com/office/drawing/2014/main" val="3864621119"/>
                    </a:ext>
                  </a:extLst>
                </a:gridCol>
                <a:gridCol w="1540248">
                  <a:extLst>
                    <a:ext uri="{9D8B030D-6E8A-4147-A177-3AD203B41FA5}">
                      <a16:colId xmlns:a16="http://schemas.microsoft.com/office/drawing/2014/main" val="3141345497"/>
                    </a:ext>
                  </a:extLst>
                </a:gridCol>
                <a:gridCol w="1554185">
                  <a:extLst>
                    <a:ext uri="{9D8B030D-6E8A-4147-A177-3AD203B41FA5}">
                      <a16:colId xmlns:a16="http://schemas.microsoft.com/office/drawing/2014/main" val="2876832534"/>
                    </a:ext>
                  </a:extLst>
                </a:gridCol>
              </a:tblGrid>
              <a:tr h="465012">
                <a:tc>
                  <a:txBody>
                    <a:bodyPr/>
                    <a:lstStyle/>
                    <a:p>
                      <a:r>
                        <a:rPr lang="en-US" sz="1200" dirty="0"/>
                        <a:t>LABEL</a:t>
                      </a:r>
                      <a:endParaRPr lang="en-AE" sz="1200" dirty="0"/>
                    </a:p>
                  </a:txBody>
                  <a:tcPr/>
                </a:tc>
                <a:tc>
                  <a:txBody>
                    <a:bodyPr/>
                    <a:lstStyle/>
                    <a:p>
                      <a:r>
                        <a:rPr lang="en-US" sz="1200" dirty="0"/>
                        <a:t>PART</a:t>
                      </a:r>
                      <a:endParaRPr lang="en-AE" sz="1200" dirty="0"/>
                    </a:p>
                  </a:txBody>
                  <a:tcPr/>
                </a:tc>
                <a:tc>
                  <a:txBody>
                    <a:bodyPr/>
                    <a:lstStyle/>
                    <a:p>
                      <a:r>
                        <a:rPr lang="en-US" sz="1200" dirty="0"/>
                        <a:t>MATERIAL</a:t>
                      </a:r>
                      <a:endParaRPr lang="en-AE" sz="1200" dirty="0"/>
                    </a:p>
                  </a:txBody>
                  <a:tcPr/>
                </a:tc>
                <a:tc>
                  <a:txBody>
                    <a:bodyPr/>
                    <a:lstStyle/>
                    <a:p>
                      <a:r>
                        <a:rPr lang="en-US" sz="1200" dirty="0"/>
                        <a:t>QUANTITY</a:t>
                      </a:r>
                      <a:endParaRPr lang="en-AE" sz="1200" dirty="0"/>
                    </a:p>
                  </a:txBody>
                  <a:tcPr/>
                </a:tc>
                <a:tc>
                  <a:txBody>
                    <a:bodyPr/>
                    <a:lstStyle/>
                    <a:p>
                      <a:r>
                        <a:rPr lang="en-US" sz="1200" dirty="0"/>
                        <a:t>SIZE(MM)</a:t>
                      </a:r>
                      <a:endParaRPr lang="en-AE" sz="1200" dirty="0"/>
                    </a:p>
                  </a:txBody>
                  <a:tcPr/>
                </a:tc>
                <a:tc>
                  <a:txBody>
                    <a:bodyPr/>
                    <a:lstStyle/>
                    <a:p>
                      <a:r>
                        <a:rPr lang="en-US" sz="1200" dirty="0"/>
                        <a:t>NOTES</a:t>
                      </a:r>
                      <a:endParaRPr lang="en-AE" sz="1200" dirty="0"/>
                    </a:p>
                  </a:txBody>
                  <a:tcPr/>
                </a:tc>
                <a:extLst>
                  <a:ext uri="{0D108BD9-81ED-4DB2-BD59-A6C34878D82A}">
                    <a16:rowId xmlns:a16="http://schemas.microsoft.com/office/drawing/2014/main" val="3259006711"/>
                  </a:ext>
                </a:extLst>
              </a:tr>
              <a:tr h="585765">
                <a:tc>
                  <a:txBody>
                    <a:bodyPr/>
                    <a:lstStyle/>
                    <a:p>
                      <a:r>
                        <a:rPr lang="en-US" sz="1200" dirty="0"/>
                        <a:t>1</a:t>
                      </a:r>
                      <a:endParaRPr lang="en-AE" sz="1200" dirty="0"/>
                    </a:p>
                  </a:txBody>
                  <a:tcPr/>
                </a:tc>
                <a:tc>
                  <a:txBody>
                    <a:bodyPr/>
                    <a:lstStyle/>
                    <a:p>
                      <a:r>
                        <a:rPr lang="en-US" sz="1200" dirty="0"/>
                        <a:t>Top storage compartment</a:t>
                      </a:r>
                      <a:endParaRPr lang="en-AE" sz="1200" dirty="0"/>
                    </a:p>
                  </a:txBody>
                  <a:tcPr/>
                </a:tc>
                <a:tc>
                  <a:txBody>
                    <a:bodyPr/>
                    <a:lstStyle/>
                    <a:p>
                      <a:r>
                        <a:rPr lang="en-US" sz="1200" dirty="0"/>
                        <a:t>Flexible marine plywood</a:t>
                      </a:r>
                      <a:endParaRPr lang="en-AE" sz="1200" dirty="0"/>
                    </a:p>
                  </a:txBody>
                  <a:tcPr/>
                </a:tc>
                <a:tc>
                  <a:txBody>
                    <a:bodyPr/>
                    <a:lstStyle/>
                    <a:p>
                      <a:r>
                        <a:rPr lang="en-US" sz="1200" dirty="0"/>
                        <a:t>1</a:t>
                      </a:r>
                      <a:endParaRPr lang="en-AE" sz="1200" dirty="0"/>
                    </a:p>
                  </a:txBody>
                  <a:tcPr/>
                </a:tc>
                <a:tc>
                  <a:txBody>
                    <a:bodyPr/>
                    <a:lstStyle/>
                    <a:p>
                      <a:r>
                        <a:rPr lang="en-US" sz="1200" dirty="0"/>
                        <a:t>260 X 250</a:t>
                      </a:r>
                      <a:endParaRPr lang="en-AE" sz="1200" dirty="0"/>
                    </a:p>
                  </a:txBody>
                  <a:tcPr/>
                </a:tc>
                <a:tc>
                  <a:txBody>
                    <a:bodyPr/>
                    <a:lstStyle/>
                    <a:p>
                      <a:r>
                        <a:rPr lang="en-US" sz="1200" dirty="0"/>
                        <a:t>2D CAD designs cut with laser cutter</a:t>
                      </a:r>
                      <a:endParaRPr lang="en-AE" sz="1200" dirty="0"/>
                    </a:p>
                  </a:txBody>
                  <a:tcPr/>
                </a:tc>
                <a:extLst>
                  <a:ext uri="{0D108BD9-81ED-4DB2-BD59-A6C34878D82A}">
                    <a16:rowId xmlns:a16="http://schemas.microsoft.com/office/drawing/2014/main" val="1705587819"/>
                  </a:ext>
                </a:extLst>
              </a:tr>
              <a:tr h="585765">
                <a:tc>
                  <a:txBody>
                    <a:bodyPr/>
                    <a:lstStyle/>
                    <a:p>
                      <a:r>
                        <a:rPr lang="en-US" sz="1200" dirty="0"/>
                        <a:t>2</a:t>
                      </a:r>
                      <a:endParaRPr lang="en-AE" sz="1200" dirty="0"/>
                    </a:p>
                  </a:txBody>
                  <a:tcPr/>
                </a:tc>
                <a:tc>
                  <a:txBody>
                    <a:bodyPr/>
                    <a:lstStyle/>
                    <a:p>
                      <a:r>
                        <a:rPr lang="en-US" sz="1200" b="1" dirty="0"/>
                        <a:t>B</a:t>
                      </a:r>
                      <a:r>
                        <a:rPr lang="en-US" sz="1200" dirty="0"/>
                        <a:t>ackboard</a:t>
                      </a:r>
                      <a:endParaRPr lang="en-AE" sz="1200" dirty="0"/>
                    </a:p>
                  </a:txBody>
                  <a:tcPr/>
                </a:tc>
                <a:tc>
                  <a:txBody>
                    <a:bodyPr/>
                    <a:lstStyle/>
                    <a:p>
                      <a:r>
                        <a:rPr lang="en-US" sz="1200" dirty="0"/>
                        <a:t>melamine</a:t>
                      </a:r>
                      <a:endParaRPr lang="en-AE" sz="1200" dirty="0"/>
                    </a:p>
                  </a:txBody>
                  <a:tcPr/>
                </a:tc>
                <a:tc>
                  <a:txBody>
                    <a:bodyPr/>
                    <a:lstStyle/>
                    <a:p>
                      <a:r>
                        <a:rPr lang="en-US" sz="1200" dirty="0"/>
                        <a:t>4</a:t>
                      </a:r>
                      <a:endParaRPr lang="en-AE" sz="1200" dirty="0"/>
                    </a:p>
                  </a:txBody>
                  <a:tcPr/>
                </a:tc>
                <a:tc>
                  <a:txBody>
                    <a:bodyPr/>
                    <a:lstStyle/>
                    <a:p>
                      <a:r>
                        <a:rPr lang="en-US" sz="1200" dirty="0"/>
                        <a:t>200 X 200</a:t>
                      </a:r>
                      <a:endParaRPr lang="en-AE" sz="1200" dirty="0"/>
                    </a:p>
                  </a:txBody>
                  <a:tcPr/>
                </a:tc>
                <a:tc>
                  <a:txBody>
                    <a:bodyPr/>
                    <a:lstStyle/>
                    <a:p>
                      <a:r>
                        <a:rPr lang="en-US" sz="1200" dirty="0"/>
                        <a:t>2D CAD design cut with a laser cutter</a:t>
                      </a:r>
                      <a:endParaRPr lang="en-AE" sz="1200" dirty="0"/>
                    </a:p>
                  </a:txBody>
                  <a:tcPr/>
                </a:tc>
                <a:extLst>
                  <a:ext uri="{0D108BD9-81ED-4DB2-BD59-A6C34878D82A}">
                    <a16:rowId xmlns:a16="http://schemas.microsoft.com/office/drawing/2014/main" val="4025409216"/>
                  </a:ext>
                </a:extLst>
              </a:tr>
              <a:tr h="585765">
                <a:tc>
                  <a:txBody>
                    <a:bodyPr/>
                    <a:lstStyle/>
                    <a:p>
                      <a:r>
                        <a:rPr lang="en-US" sz="1200" dirty="0"/>
                        <a:t>3</a:t>
                      </a:r>
                      <a:endParaRPr lang="en-AE" sz="1200" dirty="0"/>
                    </a:p>
                  </a:txBody>
                  <a:tcPr/>
                </a:tc>
                <a:tc>
                  <a:txBody>
                    <a:bodyPr/>
                    <a:lstStyle/>
                    <a:p>
                      <a:r>
                        <a:rPr lang="en-US" sz="1200" dirty="0"/>
                        <a:t>Hoop</a:t>
                      </a:r>
                      <a:endParaRPr lang="en-AE" sz="1200" dirty="0"/>
                    </a:p>
                  </a:txBody>
                  <a:tcPr/>
                </a:tc>
                <a:tc>
                  <a:txBody>
                    <a:bodyPr/>
                    <a:lstStyle/>
                    <a:p>
                      <a:r>
                        <a:rPr lang="en-US" sz="1200" dirty="0"/>
                        <a:t>ABS plastic</a:t>
                      </a:r>
                      <a:endParaRPr lang="en-AE" sz="1200" dirty="0"/>
                    </a:p>
                  </a:txBody>
                  <a:tcPr/>
                </a:tc>
                <a:tc>
                  <a:txBody>
                    <a:bodyPr/>
                    <a:lstStyle/>
                    <a:p>
                      <a:r>
                        <a:rPr lang="en-US" sz="1200" dirty="0"/>
                        <a:t>4</a:t>
                      </a:r>
                      <a:endParaRPr lang="en-AE" sz="1200" dirty="0"/>
                    </a:p>
                  </a:txBody>
                  <a:tcPr/>
                </a:tc>
                <a:tc>
                  <a:txBody>
                    <a:bodyPr/>
                    <a:lstStyle/>
                    <a:p>
                      <a:r>
                        <a:rPr lang="en-US" sz="1200" dirty="0"/>
                        <a:t>150 X 150</a:t>
                      </a:r>
                      <a:endParaRPr lang="en-AE" sz="1200" dirty="0"/>
                    </a:p>
                  </a:txBody>
                  <a:tcPr/>
                </a:tc>
                <a:tc>
                  <a:txBody>
                    <a:bodyPr/>
                    <a:lstStyle/>
                    <a:p>
                      <a:r>
                        <a:rPr lang="en-US" sz="1200" dirty="0"/>
                        <a:t>3D CAD design made with 3D printer</a:t>
                      </a:r>
                      <a:endParaRPr lang="en-AE" sz="1200" dirty="0"/>
                    </a:p>
                  </a:txBody>
                  <a:tcPr/>
                </a:tc>
                <a:extLst>
                  <a:ext uri="{0D108BD9-81ED-4DB2-BD59-A6C34878D82A}">
                    <a16:rowId xmlns:a16="http://schemas.microsoft.com/office/drawing/2014/main" val="2127274127"/>
                  </a:ext>
                </a:extLst>
              </a:tr>
              <a:tr h="585765">
                <a:tc>
                  <a:txBody>
                    <a:bodyPr/>
                    <a:lstStyle/>
                    <a:p>
                      <a:r>
                        <a:rPr lang="en-US" sz="1200" dirty="0"/>
                        <a:t>4</a:t>
                      </a:r>
                      <a:endParaRPr lang="en-AE" sz="1200" dirty="0"/>
                    </a:p>
                  </a:txBody>
                  <a:tcPr/>
                </a:tc>
                <a:tc>
                  <a:txBody>
                    <a:bodyPr/>
                    <a:lstStyle/>
                    <a:p>
                      <a:r>
                        <a:rPr lang="en-US" sz="1200" dirty="0"/>
                        <a:t>Cap</a:t>
                      </a:r>
                      <a:endParaRPr lang="en-AE" sz="1200" dirty="0"/>
                    </a:p>
                  </a:txBody>
                  <a:tcPr/>
                </a:tc>
                <a:tc>
                  <a:txBody>
                    <a:bodyPr/>
                    <a:lstStyle/>
                    <a:p>
                      <a:r>
                        <a:rPr lang="en-US" sz="1200" dirty="0"/>
                        <a:t>Acrylic </a:t>
                      </a:r>
                      <a:endParaRPr lang="en-AE" sz="1200" dirty="0"/>
                    </a:p>
                  </a:txBody>
                  <a:tcPr/>
                </a:tc>
                <a:tc>
                  <a:txBody>
                    <a:bodyPr/>
                    <a:lstStyle/>
                    <a:p>
                      <a:r>
                        <a:rPr lang="en-US" sz="1200" dirty="0"/>
                        <a:t>4</a:t>
                      </a:r>
                      <a:endParaRPr lang="en-AE" sz="1200" dirty="0"/>
                    </a:p>
                  </a:txBody>
                  <a:tcPr/>
                </a:tc>
                <a:tc>
                  <a:txBody>
                    <a:bodyPr/>
                    <a:lstStyle/>
                    <a:p>
                      <a:r>
                        <a:rPr lang="en-US" sz="1200" dirty="0"/>
                        <a:t>150 X 150</a:t>
                      </a:r>
                      <a:endParaRPr lang="en-AE"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2D CAD design cut with a laser cutter</a:t>
                      </a:r>
                      <a:endParaRPr lang="en-AE" sz="1200" dirty="0"/>
                    </a:p>
                  </a:txBody>
                  <a:tcPr/>
                </a:tc>
                <a:extLst>
                  <a:ext uri="{0D108BD9-81ED-4DB2-BD59-A6C34878D82A}">
                    <a16:rowId xmlns:a16="http://schemas.microsoft.com/office/drawing/2014/main" val="2530181035"/>
                  </a:ext>
                </a:extLst>
              </a:tr>
              <a:tr h="465012">
                <a:tc>
                  <a:txBody>
                    <a:bodyPr/>
                    <a:lstStyle/>
                    <a:p>
                      <a:r>
                        <a:rPr lang="en-US" sz="1200" dirty="0"/>
                        <a:t>5</a:t>
                      </a:r>
                      <a:endParaRPr lang="en-AE" sz="1200" dirty="0"/>
                    </a:p>
                  </a:txBody>
                  <a:tcPr/>
                </a:tc>
                <a:tc>
                  <a:txBody>
                    <a:bodyPr/>
                    <a:lstStyle/>
                    <a:p>
                      <a:r>
                        <a:rPr lang="en-US" sz="1200" dirty="0"/>
                        <a:t>Nets</a:t>
                      </a:r>
                      <a:endParaRPr lang="en-AE" sz="1200" dirty="0"/>
                    </a:p>
                  </a:txBody>
                  <a:tcPr/>
                </a:tc>
                <a:tc>
                  <a:txBody>
                    <a:bodyPr/>
                    <a:lstStyle/>
                    <a:p>
                      <a:r>
                        <a:rPr lang="en-US" sz="1200" dirty="0"/>
                        <a:t>HDPE</a:t>
                      </a:r>
                      <a:endParaRPr lang="en-AE" sz="1200" dirty="0"/>
                    </a:p>
                  </a:txBody>
                  <a:tcPr/>
                </a:tc>
                <a:tc>
                  <a:txBody>
                    <a:bodyPr/>
                    <a:lstStyle/>
                    <a:p>
                      <a:r>
                        <a:rPr lang="en-US" sz="1200" dirty="0"/>
                        <a:t>4</a:t>
                      </a:r>
                      <a:endParaRPr lang="en-AE" sz="1200" dirty="0"/>
                    </a:p>
                  </a:txBody>
                  <a:tcPr/>
                </a:tc>
                <a:tc>
                  <a:txBody>
                    <a:bodyPr/>
                    <a:lstStyle/>
                    <a:p>
                      <a:r>
                        <a:rPr lang="en-US" sz="1200" dirty="0"/>
                        <a:t>Circumference 400</a:t>
                      </a:r>
                      <a:endParaRPr lang="en-AE" sz="1200" dirty="0"/>
                    </a:p>
                  </a:txBody>
                  <a:tcPr/>
                </a:tc>
                <a:tc>
                  <a:txBody>
                    <a:bodyPr/>
                    <a:lstStyle/>
                    <a:p>
                      <a:r>
                        <a:rPr lang="en-US" sz="1200" dirty="0"/>
                        <a:t>Cut by hand with scissors</a:t>
                      </a:r>
                      <a:endParaRPr lang="en-AE" sz="1200" dirty="0"/>
                    </a:p>
                  </a:txBody>
                  <a:tcPr/>
                </a:tc>
                <a:extLst>
                  <a:ext uri="{0D108BD9-81ED-4DB2-BD59-A6C34878D82A}">
                    <a16:rowId xmlns:a16="http://schemas.microsoft.com/office/drawing/2014/main" val="883770998"/>
                  </a:ext>
                </a:extLst>
              </a:tr>
              <a:tr h="585765">
                <a:tc>
                  <a:txBody>
                    <a:bodyPr/>
                    <a:lstStyle/>
                    <a:p>
                      <a:r>
                        <a:rPr lang="en-US" sz="1200" dirty="0"/>
                        <a:t>6</a:t>
                      </a:r>
                      <a:endParaRPr lang="en-AE" sz="1200" dirty="0"/>
                    </a:p>
                  </a:txBody>
                  <a:tcPr/>
                </a:tc>
                <a:tc>
                  <a:txBody>
                    <a:bodyPr/>
                    <a:lstStyle/>
                    <a:p>
                      <a:r>
                        <a:rPr lang="en-US" sz="1200" dirty="0"/>
                        <a:t>Frame</a:t>
                      </a:r>
                      <a:endParaRPr lang="en-AE" sz="1200" dirty="0"/>
                    </a:p>
                  </a:txBody>
                  <a:tcPr/>
                </a:tc>
                <a:tc>
                  <a:txBody>
                    <a:bodyPr/>
                    <a:lstStyle/>
                    <a:p>
                      <a:r>
                        <a:rPr lang="en-US" sz="1200" dirty="0"/>
                        <a:t>Oak wood </a:t>
                      </a:r>
                      <a:endParaRPr lang="en-AE" sz="1200" dirty="0"/>
                    </a:p>
                  </a:txBody>
                  <a:tcPr/>
                </a:tc>
                <a:tc>
                  <a:txBody>
                    <a:bodyPr/>
                    <a:lstStyle/>
                    <a:p>
                      <a:r>
                        <a:rPr lang="en-US" sz="1200" dirty="0"/>
                        <a:t>1</a:t>
                      </a:r>
                      <a:endParaRPr lang="en-AE" sz="1200" dirty="0"/>
                    </a:p>
                  </a:txBody>
                  <a:tcPr/>
                </a:tc>
                <a:tc>
                  <a:txBody>
                    <a:bodyPr/>
                    <a:lstStyle/>
                    <a:p>
                      <a:r>
                        <a:rPr lang="en-US" sz="1200" dirty="0"/>
                        <a:t>1800 X 40 X 40</a:t>
                      </a:r>
                      <a:endParaRPr lang="en-AE" sz="1200" dirty="0"/>
                    </a:p>
                  </a:txBody>
                  <a:tcPr/>
                </a:tc>
                <a:tc>
                  <a:txBody>
                    <a:bodyPr/>
                    <a:lstStyle/>
                    <a:p>
                      <a:r>
                        <a:rPr lang="en-US" sz="1200" dirty="0"/>
                        <a:t>Cut using tenon saw and a jig saw</a:t>
                      </a:r>
                      <a:endParaRPr lang="en-AE" sz="1200" dirty="0"/>
                    </a:p>
                  </a:txBody>
                  <a:tcPr/>
                </a:tc>
                <a:extLst>
                  <a:ext uri="{0D108BD9-81ED-4DB2-BD59-A6C34878D82A}">
                    <a16:rowId xmlns:a16="http://schemas.microsoft.com/office/drawing/2014/main" val="207343874"/>
                  </a:ext>
                </a:extLst>
              </a:tr>
              <a:tr h="585765">
                <a:tc>
                  <a:txBody>
                    <a:bodyPr/>
                    <a:lstStyle/>
                    <a:p>
                      <a:r>
                        <a:rPr lang="en-US" sz="1200" dirty="0"/>
                        <a:t>7</a:t>
                      </a:r>
                      <a:endParaRPr lang="en-AE" sz="1200" dirty="0"/>
                    </a:p>
                  </a:txBody>
                  <a:tcPr/>
                </a:tc>
                <a:tc>
                  <a:txBody>
                    <a:bodyPr/>
                    <a:lstStyle/>
                    <a:p>
                      <a:r>
                        <a:rPr lang="en-US" sz="1200" dirty="0"/>
                        <a:t>Storage tray</a:t>
                      </a:r>
                      <a:endParaRPr lang="en-AE" sz="1200" dirty="0"/>
                    </a:p>
                  </a:txBody>
                  <a:tcPr/>
                </a:tc>
                <a:tc>
                  <a:txBody>
                    <a:bodyPr/>
                    <a:lstStyle/>
                    <a:p>
                      <a:r>
                        <a:rPr lang="en-US" sz="1200" dirty="0"/>
                        <a:t>Acrylic </a:t>
                      </a:r>
                      <a:endParaRPr lang="en-AE" sz="1200" dirty="0"/>
                    </a:p>
                  </a:txBody>
                  <a:tcPr/>
                </a:tc>
                <a:tc>
                  <a:txBody>
                    <a:bodyPr/>
                    <a:lstStyle/>
                    <a:p>
                      <a:r>
                        <a:rPr lang="en-US" sz="1200" dirty="0"/>
                        <a:t>1</a:t>
                      </a:r>
                      <a:endParaRPr lang="en-AE" sz="1200" dirty="0"/>
                    </a:p>
                  </a:txBody>
                  <a:tcPr/>
                </a:tc>
                <a:tc>
                  <a:txBody>
                    <a:bodyPr/>
                    <a:lstStyle/>
                    <a:p>
                      <a:r>
                        <a:rPr lang="en-US" sz="1200" dirty="0"/>
                        <a:t>250 X 190</a:t>
                      </a:r>
                      <a:endParaRPr lang="en-AE"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2D CAD design cut with a laser cutter</a:t>
                      </a:r>
                      <a:endParaRPr lang="en-AE" sz="1200" dirty="0"/>
                    </a:p>
                  </a:txBody>
                  <a:tcPr/>
                </a:tc>
                <a:extLst>
                  <a:ext uri="{0D108BD9-81ED-4DB2-BD59-A6C34878D82A}">
                    <a16:rowId xmlns:a16="http://schemas.microsoft.com/office/drawing/2014/main" val="3836412608"/>
                  </a:ext>
                </a:extLst>
              </a:tr>
            </a:tbl>
          </a:graphicData>
        </a:graphic>
      </p:graphicFrame>
      <p:grpSp>
        <p:nvGrpSpPr>
          <p:cNvPr id="16" name="Group 15">
            <a:extLst>
              <a:ext uri="{FF2B5EF4-FFF2-40B4-BE49-F238E27FC236}">
                <a16:creationId xmlns:a16="http://schemas.microsoft.com/office/drawing/2014/main" id="{329BC5E0-DFAF-7EF7-0DB4-A108D3FBFC63}"/>
              </a:ext>
            </a:extLst>
          </p:cNvPr>
          <p:cNvGrpSpPr/>
          <p:nvPr/>
        </p:nvGrpSpPr>
        <p:grpSpPr>
          <a:xfrm>
            <a:off x="233944" y="948996"/>
            <a:ext cx="3423656" cy="5709500"/>
            <a:chOff x="0" y="664752"/>
            <a:chExt cx="3434178" cy="5965991"/>
          </a:xfrm>
        </p:grpSpPr>
        <p:pic>
          <p:nvPicPr>
            <p:cNvPr id="6" name="Picture 5">
              <a:extLst>
                <a:ext uri="{FF2B5EF4-FFF2-40B4-BE49-F238E27FC236}">
                  <a16:creationId xmlns:a16="http://schemas.microsoft.com/office/drawing/2014/main" id="{0EF386D5-48CB-C78C-6443-96EB508B2D00}"/>
                </a:ext>
              </a:extLst>
            </p:cNvPr>
            <p:cNvPicPr>
              <a:picLocks noChangeAspect="1"/>
            </p:cNvPicPr>
            <p:nvPr/>
          </p:nvPicPr>
          <p:blipFill>
            <a:blip r:embed="rId2"/>
            <a:stretch>
              <a:fillRect/>
            </a:stretch>
          </p:blipFill>
          <p:spPr>
            <a:xfrm>
              <a:off x="0" y="664752"/>
              <a:ext cx="3434178" cy="5965991"/>
            </a:xfrm>
            <a:prstGeom prst="rect">
              <a:avLst/>
            </a:prstGeom>
          </p:spPr>
        </p:pic>
        <p:sp>
          <p:nvSpPr>
            <p:cNvPr id="7" name="Oval 6">
              <a:extLst>
                <a:ext uri="{FF2B5EF4-FFF2-40B4-BE49-F238E27FC236}">
                  <a16:creationId xmlns:a16="http://schemas.microsoft.com/office/drawing/2014/main" id="{73B73D43-F3F1-1EEB-72A2-EFFF7DCC76AD}"/>
                </a:ext>
              </a:extLst>
            </p:cNvPr>
            <p:cNvSpPr/>
            <p:nvPr/>
          </p:nvSpPr>
          <p:spPr>
            <a:xfrm>
              <a:off x="2013393" y="6053070"/>
              <a:ext cx="367048" cy="379927"/>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endParaRPr lang="en-AE" dirty="0">
                <a:solidFill>
                  <a:schemeClr val="tx1"/>
                </a:solidFill>
              </a:endParaRPr>
            </a:p>
          </p:txBody>
        </p:sp>
        <p:sp>
          <p:nvSpPr>
            <p:cNvPr id="8" name="Oval 7">
              <a:extLst>
                <a:ext uri="{FF2B5EF4-FFF2-40B4-BE49-F238E27FC236}">
                  <a16:creationId xmlns:a16="http://schemas.microsoft.com/office/drawing/2014/main" id="{BF1B3389-D480-A87B-F967-3B516A5E81BB}"/>
                </a:ext>
              </a:extLst>
            </p:cNvPr>
            <p:cNvSpPr/>
            <p:nvPr/>
          </p:nvSpPr>
          <p:spPr>
            <a:xfrm>
              <a:off x="2975016" y="2336114"/>
              <a:ext cx="367048" cy="379927"/>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endParaRPr lang="en-AE" dirty="0">
                <a:solidFill>
                  <a:schemeClr val="tx1"/>
                </a:solidFill>
              </a:endParaRPr>
            </a:p>
          </p:txBody>
        </p:sp>
        <p:sp>
          <p:nvSpPr>
            <p:cNvPr id="9" name="Oval 8">
              <a:extLst>
                <a:ext uri="{FF2B5EF4-FFF2-40B4-BE49-F238E27FC236}">
                  <a16:creationId xmlns:a16="http://schemas.microsoft.com/office/drawing/2014/main" id="{B5D9961F-01E1-FB09-8B36-9814DCB6589F}"/>
                </a:ext>
              </a:extLst>
            </p:cNvPr>
            <p:cNvSpPr/>
            <p:nvPr/>
          </p:nvSpPr>
          <p:spPr>
            <a:xfrm>
              <a:off x="1163387" y="2660232"/>
              <a:ext cx="367048" cy="379927"/>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endParaRPr lang="en-AE" dirty="0">
                <a:solidFill>
                  <a:schemeClr val="tx1"/>
                </a:solidFill>
              </a:endParaRPr>
            </a:p>
          </p:txBody>
        </p:sp>
        <p:sp>
          <p:nvSpPr>
            <p:cNvPr id="10" name="Oval 9">
              <a:extLst>
                <a:ext uri="{FF2B5EF4-FFF2-40B4-BE49-F238E27FC236}">
                  <a16:creationId xmlns:a16="http://schemas.microsoft.com/office/drawing/2014/main" id="{AA95B168-A7CA-CC68-E08A-4A040B40B145}"/>
                </a:ext>
              </a:extLst>
            </p:cNvPr>
            <p:cNvSpPr/>
            <p:nvPr/>
          </p:nvSpPr>
          <p:spPr>
            <a:xfrm>
              <a:off x="1286720" y="1394136"/>
              <a:ext cx="367048" cy="379927"/>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endParaRPr lang="en-AE" dirty="0">
                <a:solidFill>
                  <a:schemeClr val="tx1"/>
                </a:solidFill>
              </a:endParaRPr>
            </a:p>
          </p:txBody>
        </p:sp>
        <p:sp>
          <p:nvSpPr>
            <p:cNvPr id="11" name="Oval 10">
              <a:extLst>
                <a:ext uri="{FF2B5EF4-FFF2-40B4-BE49-F238E27FC236}">
                  <a16:creationId xmlns:a16="http://schemas.microsoft.com/office/drawing/2014/main" id="{057E25DF-9D8F-1F30-245F-8B6D1D7EB2B0}"/>
                </a:ext>
              </a:extLst>
            </p:cNvPr>
            <p:cNvSpPr/>
            <p:nvPr/>
          </p:nvSpPr>
          <p:spPr>
            <a:xfrm>
              <a:off x="1201534" y="4387403"/>
              <a:ext cx="367048" cy="379927"/>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endParaRPr lang="en-AE" dirty="0">
                <a:solidFill>
                  <a:schemeClr val="tx1"/>
                </a:solidFill>
              </a:endParaRPr>
            </a:p>
          </p:txBody>
        </p:sp>
        <p:sp>
          <p:nvSpPr>
            <p:cNvPr id="12" name="Oval 11">
              <a:extLst>
                <a:ext uri="{FF2B5EF4-FFF2-40B4-BE49-F238E27FC236}">
                  <a16:creationId xmlns:a16="http://schemas.microsoft.com/office/drawing/2014/main" id="{61743C7B-FCE2-1B32-EE4F-D3E2E0D31F38}"/>
                </a:ext>
              </a:extLst>
            </p:cNvPr>
            <p:cNvSpPr/>
            <p:nvPr/>
          </p:nvSpPr>
          <p:spPr>
            <a:xfrm>
              <a:off x="2607968" y="4387402"/>
              <a:ext cx="367048" cy="379927"/>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endParaRPr lang="en-AE" dirty="0">
                <a:solidFill>
                  <a:schemeClr val="tx1"/>
                </a:solidFill>
              </a:endParaRPr>
            </a:p>
          </p:txBody>
        </p:sp>
        <p:sp>
          <p:nvSpPr>
            <p:cNvPr id="13" name="Oval 12">
              <a:extLst>
                <a:ext uri="{FF2B5EF4-FFF2-40B4-BE49-F238E27FC236}">
                  <a16:creationId xmlns:a16="http://schemas.microsoft.com/office/drawing/2014/main" id="{916552FD-A4E9-5B4B-2574-8AEA7F3FD306}"/>
                </a:ext>
              </a:extLst>
            </p:cNvPr>
            <p:cNvSpPr/>
            <p:nvPr/>
          </p:nvSpPr>
          <p:spPr>
            <a:xfrm>
              <a:off x="1163387" y="5035639"/>
              <a:ext cx="367048" cy="379927"/>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endParaRPr lang="en-AE" dirty="0">
                <a:solidFill>
                  <a:schemeClr val="tx1"/>
                </a:solidFill>
              </a:endParaRPr>
            </a:p>
          </p:txBody>
        </p:sp>
      </p:grpSp>
      <p:sp>
        <p:nvSpPr>
          <p:cNvPr id="14" name="Rectangle: Rounded Corners 13">
            <a:extLst>
              <a:ext uri="{FF2B5EF4-FFF2-40B4-BE49-F238E27FC236}">
                <a16:creationId xmlns:a16="http://schemas.microsoft.com/office/drawing/2014/main" id="{43F490D9-489C-ABB3-0EFA-AFA76031BD0E}"/>
              </a:ext>
            </a:extLst>
          </p:cNvPr>
          <p:cNvSpPr/>
          <p:nvPr/>
        </p:nvSpPr>
        <p:spPr>
          <a:xfrm>
            <a:off x="723342" y="199504"/>
            <a:ext cx="3227867" cy="446753"/>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2400" dirty="0">
                <a:solidFill>
                  <a:schemeClr val="tx1"/>
                </a:solidFill>
                <a:latin typeface="Congenial"/>
              </a:rPr>
              <a:t>Cutting List</a:t>
            </a:r>
            <a:endParaRPr lang="en-US" sz="2000" dirty="0">
              <a:solidFill>
                <a:schemeClr val="tx1"/>
              </a:solidFill>
            </a:endParaRPr>
          </a:p>
        </p:txBody>
      </p:sp>
      <p:graphicFrame>
        <p:nvGraphicFramePr>
          <p:cNvPr id="15" name="Table 14">
            <a:extLst>
              <a:ext uri="{FF2B5EF4-FFF2-40B4-BE49-F238E27FC236}">
                <a16:creationId xmlns:a16="http://schemas.microsoft.com/office/drawing/2014/main" id="{E9D8F9CC-BE25-7A0C-7C5F-89D2FFA12A8C}"/>
              </a:ext>
            </a:extLst>
          </p:cNvPr>
          <p:cNvGraphicFramePr>
            <a:graphicFrameLocks noGrp="1"/>
          </p:cNvGraphicFramePr>
          <p:nvPr>
            <p:extLst>
              <p:ext uri="{D42A27DB-BD31-4B8C-83A1-F6EECF244321}">
                <p14:modId xmlns:p14="http://schemas.microsoft.com/office/powerpoint/2010/main" val="3001986449"/>
              </p:ext>
            </p:extLst>
          </p:nvPr>
        </p:nvGraphicFramePr>
        <p:xfrm>
          <a:off x="4187367" y="4625208"/>
          <a:ext cx="7898064" cy="2194560"/>
        </p:xfrm>
        <a:graphic>
          <a:graphicData uri="http://schemas.openxmlformats.org/drawingml/2006/table">
            <a:tbl>
              <a:tblPr firstRow="1" bandRow="1">
                <a:tableStyleId>{5C22544A-7EE6-4342-B048-85BDC9FD1C3A}</a:tableStyleId>
              </a:tblPr>
              <a:tblGrid>
                <a:gridCol w="987258">
                  <a:extLst>
                    <a:ext uri="{9D8B030D-6E8A-4147-A177-3AD203B41FA5}">
                      <a16:colId xmlns:a16="http://schemas.microsoft.com/office/drawing/2014/main" val="249024192"/>
                    </a:ext>
                  </a:extLst>
                </a:gridCol>
                <a:gridCol w="987258">
                  <a:extLst>
                    <a:ext uri="{9D8B030D-6E8A-4147-A177-3AD203B41FA5}">
                      <a16:colId xmlns:a16="http://schemas.microsoft.com/office/drawing/2014/main" val="3778113066"/>
                    </a:ext>
                  </a:extLst>
                </a:gridCol>
                <a:gridCol w="987258">
                  <a:extLst>
                    <a:ext uri="{9D8B030D-6E8A-4147-A177-3AD203B41FA5}">
                      <a16:colId xmlns:a16="http://schemas.microsoft.com/office/drawing/2014/main" val="577055042"/>
                    </a:ext>
                  </a:extLst>
                </a:gridCol>
                <a:gridCol w="987258">
                  <a:extLst>
                    <a:ext uri="{9D8B030D-6E8A-4147-A177-3AD203B41FA5}">
                      <a16:colId xmlns:a16="http://schemas.microsoft.com/office/drawing/2014/main" val="1252200859"/>
                    </a:ext>
                  </a:extLst>
                </a:gridCol>
                <a:gridCol w="987258">
                  <a:extLst>
                    <a:ext uri="{9D8B030D-6E8A-4147-A177-3AD203B41FA5}">
                      <a16:colId xmlns:a16="http://schemas.microsoft.com/office/drawing/2014/main" val="1687697480"/>
                    </a:ext>
                  </a:extLst>
                </a:gridCol>
                <a:gridCol w="987258">
                  <a:extLst>
                    <a:ext uri="{9D8B030D-6E8A-4147-A177-3AD203B41FA5}">
                      <a16:colId xmlns:a16="http://schemas.microsoft.com/office/drawing/2014/main" val="3713580559"/>
                    </a:ext>
                  </a:extLst>
                </a:gridCol>
                <a:gridCol w="987258">
                  <a:extLst>
                    <a:ext uri="{9D8B030D-6E8A-4147-A177-3AD203B41FA5}">
                      <a16:colId xmlns:a16="http://schemas.microsoft.com/office/drawing/2014/main" val="3054792298"/>
                    </a:ext>
                  </a:extLst>
                </a:gridCol>
                <a:gridCol w="987258">
                  <a:extLst>
                    <a:ext uri="{9D8B030D-6E8A-4147-A177-3AD203B41FA5}">
                      <a16:colId xmlns:a16="http://schemas.microsoft.com/office/drawing/2014/main" val="1289420772"/>
                    </a:ext>
                  </a:extLst>
                </a:gridCol>
              </a:tblGrid>
              <a:tr h="255046">
                <a:tc>
                  <a:txBody>
                    <a:bodyPr/>
                    <a:lstStyle/>
                    <a:p>
                      <a:r>
                        <a:rPr lang="en-US" sz="1200" dirty="0"/>
                        <a:t>Part</a:t>
                      </a:r>
                      <a:endParaRPr lang="en-AE" sz="1200" dirty="0"/>
                    </a:p>
                  </a:txBody>
                  <a:tcPr/>
                </a:tc>
                <a:tc>
                  <a:txBody>
                    <a:bodyPr/>
                    <a:lstStyle/>
                    <a:p>
                      <a:r>
                        <a:rPr lang="en-US" sz="1200" dirty="0"/>
                        <a:t>2 </a:t>
                      </a:r>
                      <a:r>
                        <a:rPr lang="en-US" sz="1200" dirty="0" err="1"/>
                        <a:t>hrs</a:t>
                      </a:r>
                      <a:endParaRPr lang="en-AE" sz="1200" dirty="0"/>
                    </a:p>
                  </a:txBody>
                  <a:tcPr/>
                </a:tc>
                <a:tc>
                  <a:txBody>
                    <a:bodyPr/>
                    <a:lstStyle/>
                    <a:p>
                      <a:r>
                        <a:rPr lang="en-US" sz="1200" dirty="0"/>
                        <a:t>3 </a:t>
                      </a:r>
                      <a:r>
                        <a:rPr lang="en-US" sz="1200" dirty="0" err="1"/>
                        <a:t>hrs</a:t>
                      </a:r>
                      <a:endParaRPr lang="en-AE" sz="1200" dirty="0"/>
                    </a:p>
                  </a:txBody>
                  <a:tcPr/>
                </a:tc>
                <a:tc>
                  <a:txBody>
                    <a:bodyPr/>
                    <a:lstStyle/>
                    <a:p>
                      <a:r>
                        <a:rPr lang="en-US" sz="1200" dirty="0"/>
                        <a:t>7 </a:t>
                      </a:r>
                      <a:r>
                        <a:rPr lang="en-US" sz="1200" dirty="0" err="1"/>
                        <a:t>hrs</a:t>
                      </a:r>
                      <a:endParaRPr lang="en-AE" sz="1200" dirty="0"/>
                    </a:p>
                  </a:txBody>
                  <a:tcPr/>
                </a:tc>
                <a:tc>
                  <a:txBody>
                    <a:bodyPr/>
                    <a:lstStyle/>
                    <a:p>
                      <a:r>
                        <a:rPr lang="en-US" sz="1200" dirty="0"/>
                        <a:t>8 </a:t>
                      </a:r>
                      <a:r>
                        <a:rPr lang="en-US" sz="1200" dirty="0" err="1"/>
                        <a:t>hrs</a:t>
                      </a:r>
                      <a:endParaRPr lang="en-AE" sz="1200" dirty="0"/>
                    </a:p>
                  </a:txBody>
                  <a:tcPr/>
                </a:tc>
                <a:tc>
                  <a:txBody>
                    <a:bodyPr/>
                    <a:lstStyle/>
                    <a:p>
                      <a:r>
                        <a:rPr lang="en-US" sz="1200" dirty="0"/>
                        <a:t>9 </a:t>
                      </a:r>
                      <a:r>
                        <a:rPr lang="en-US" sz="1200" dirty="0" err="1"/>
                        <a:t>hrs</a:t>
                      </a:r>
                      <a:endParaRPr lang="en-AE" sz="1200" dirty="0"/>
                    </a:p>
                  </a:txBody>
                  <a:tcPr/>
                </a:tc>
                <a:tc>
                  <a:txBody>
                    <a:bodyPr/>
                    <a:lstStyle/>
                    <a:p>
                      <a:r>
                        <a:rPr lang="en-US" sz="1200" dirty="0"/>
                        <a:t>11 </a:t>
                      </a:r>
                      <a:r>
                        <a:rPr lang="en-US" sz="1200" dirty="0" err="1"/>
                        <a:t>hrs</a:t>
                      </a:r>
                      <a:endParaRPr lang="en-AE" sz="1200" dirty="0"/>
                    </a:p>
                  </a:txBody>
                  <a:tcPr/>
                </a:tc>
                <a:tc>
                  <a:txBody>
                    <a:bodyPr/>
                    <a:lstStyle/>
                    <a:p>
                      <a:r>
                        <a:rPr lang="en-US" sz="1200" dirty="0"/>
                        <a:t>13 </a:t>
                      </a:r>
                      <a:r>
                        <a:rPr lang="en-US" sz="1200" dirty="0" err="1"/>
                        <a:t>hrs</a:t>
                      </a:r>
                      <a:endParaRPr lang="en-AE" sz="1200" dirty="0"/>
                    </a:p>
                  </a:txBody>
                  <a:tcPr/>
                </a:tc>
                <a:extLst>
                  <a:ext uri="{0D108BD9-81ED-4DB2-BD59-A6C34878D82A}">
                    <a16:rowId xmlns:a16="http://schemas.microsoft.com/office/drawing/2014/main" val="3660757893"/>
                  </a:ext>
                </a:extLst>
              </a:tr>
              <a:tr h="255046">
                <a:tc>
                  <a:txBody>
                    <a:bodyPr/>
                    <a:lstStyle/>
                    <a:p>
                      <a:r>
                        <a:rPr lang="en-US" sz="1200" dirty="0"/>
                        <a:t>1</a:t>
                      </a:r>
                      <a:endParaRPr lang="en-AE" sz="1200" dirty="0"/>
                    </a:p>
                  </a:txBody>
                  <a:tcPr/>
                </a:tc>
                <a:tc>
                  <a:txBody>
                    <a:bodyPr/>
                    <a:lstStyle/>
                    <a:p>
                      <a:endParaRPr lang="en-AE" sz="1200" dirty="0"/>
                    </a:p>
                  </a:txBody>
                  <a:tcPr>
                    <a:solidFill>
                      <a:srgbClr val="FFFF00"/>
                    </a:solidFill>
                  </a:tcPr>
                </a:tc>
                <a:tc>
                  <a:txBody>
                    <a:bodyPr/>
                    <a:lstStyle/>
                    <a:p>
                      <a:endParaRPr lang="en-AE" sz="1200"/>
                    </a:p>
                  </a:txBody>
                  <a:tcPr/>
                </a:tc>
                <a:tc>
                  <a:txBody>
                    <a:bodyPr/>
                    <a:lstStyle/>
                    <a:p>
                      <a:endParaRPr lang="en-AE" sz="1200"/>
                    </a:p>
                  </a:txBody>
                  <a:tcPr/>
                </a:tc>
                <a:tc>
                  <a:txBody>
                    <a:bodyPr/>
                    <a:lstStyle/>
                    <a:p>
                      <a:endParaRPr lang="en-AE" sz="1200"/>
                    </a:p>
                  </a:txBody>
                  <a:tcPr/>
                </a:tc>
                <a:tc>
                  <a:txBody>
                    <a:bodyPr/>
                    <a:lstStyle/>
                    <a:p>
                      <a:endParaRPr lang="en-AE" sz="1200"/>
                    </a:p>
                  </a:txBody>
                  <a:tcPr/>
                </a:tc>
                <a:tc>
                  <a:txBody>
                    <a:bodyPr/>
                    <a:lstStyle/>
                    <a:p>
                      <a:endParaRPr lang="en-AE" sz="1200"/>
                    </a:p>
                  </a:txBody>
                  <a:tcPr/>
                </a:tc>
                <a:tc>
                  <a:txBody>
                    <a:bodyPr/>
                    <a:lstStyle/>
                    <a:p>
                      <a:endParaRPr lang="en-AE" sz="1200"/>
                    </a:p>
                  </a:txBody>
                  <a:tcPr/>
                </a:tc>
                <a:extLst>
                  <a:ext uri="{0D108BD9-81ED-4DB2-BD59-A6C34878D82A}">
                    <a16:rowId xmlns:a16="http://schemas.microsoft.com/office/drawing/2014/main" val="995295090"/>
                  </a:ext>
                </a:extLst>
              </a:tr>
              <a:tr h="255046">
                <a:tc>
                  <a:txBody>
                    <a:bodyPr/>
                    <a:lstStyle/>
                    <a:p>
                      <a:r>
                        <a:rPr lang="en-US" sz="1200" dirty="0"/>
                        <a:t>2</a:t>
                      </a:r>
                      <a:endParaRPr lang="en-AE" sz="1200" dirty="0"/>
                    </a:p>
                  </a:txBody>
                  <a:tcPr/>
                </a:tc>
                <a:tc>
                  <a:txBody>
                    <a:bodyPr/>
                    <a:lstStyle/>
                    <a:p>
                      <a:endParaRPr lang="en-AE" sz="1200" dirty="0"/>
                    </a:p>
                  </a:txBody>
                  <a:tcPr/>
                </a:tc>
                <a:tc>
                  <a:txBody>
                    <a:bodyPr/>
                    <a:lstStyle/>
                    <a:p>
                      <a:endParaRPr lang="en-AE" sz="1200" dirty="0"/>
                    </a:p>
                  </a:txBody>
                  <a:tcPr>
                    <a:solidFill>
                      <a:srgbClr val="FFFF00"/>
                    </a:solidFill>
                  </a:tcPr>
                </a:tc>
                <a:tc>
                  <a:txBody>
                    <a:bodyPr/>
                    <a:lstStyle/>
                    <a:p>
                      <a:endParaRPr lang="en-AE" sz="1200"/>
                    </a:p>
                  </a:txBody>
                  <a:tcPr/>
                </a:tc>
                <a:tc>
                  <a:txBody>
                    <a:bodyPr/>
                    <a:lstStyle/>
                    <a:p>
                      <a:endParaRPr lang="en-AE" sz="1200"/>
                    </a:p>
                  </a:txBody>
                  <a:tcPr/>
                </a:tc>
                <a:tc>
                  <a:txBody>
                    <a:bodyPr/>
                    <a:lstStyle/>
                    <a:p>
                      <a:endParaRPr lang="en-AE" sz="1200"/>
                    </a:p>
                  </a:txBody>
                  <a:tcPr/>
                </a:tc>
                <a:tc>
                  <a:txBody>
                    <a:bodyPr/>
                    <a:lstStyle/>
                    <a:p>
                      <a:endParaRPr lang="en-AE" sz="1200"/>
                    </a:p>
                  </a:txBody>
                  <a:tcPr/>
                </a:tc>
                <a:tc>
                  <a:txBody>
                    <a:bodyPr/>
                    <a:lstStyle/>
                    <a:p>
                      <a:endParaRPr lang="en-AE" sz="1200"/>
                    </a:p>
                  </a:txBody>
                  <a:tcPr/>
                </a:tc>
                <a:extLst>
                  <a:ext uri="{0D108BD9-81ED-4DB2-BD59-A6C34878D82A}">
                    <a16:rowId xmlns:a16="http://schemas.microsoft.com/office/drawing/2014/main" val="4239514076"/>
                  </a:ext>
                </a:extLst>
              </a:tr>
              <a:tr h="255046">
                <a:tc>
                  <a:txBody>
                    <a:bodyPr/>
                    <a:lstStyle/>
                    <a:p>
                      <a:r>
                        <a:rPr lang="en-US" sz="1200" dirty="0"/>
                        <a:t>3</a:t>
                      </a:r>
                      <a:endParaRPr lang="en-AE" sz="1200" dirty="0"/>
                    </a:p>
                  </a:txBody>
                  <a:tcPr/>
                </a:tc>
                <a:tc>
                  <a:txBody>
                    <a:bodyPr/>
                    <a:lstStyle/>
                    <a:p>
                      <a:endParaRPr lang="en-AE" sz="1200" dirty="0"/>
                    </a:p>
                  </a:txBody>
                  <a:tcPr/>
                </a:tc>
                <a:tc>
                  <a:txBody>
                    <a:bodyPr/>
                    <a:lstStyle/>
                    <a:p>
                      <a:endParaRPr lang="en-AE" sz="1200"/>
                    </a:p>
                  </a:txBody>
                  <a:tcPr/>
                </a:tc>
                <a:tc>
                  <a:txBody>
                    <a:bodyPr/>
                    <a:lstStyle/>
                    <a:p>
                      <a:endParaRPr lang="en-AE" sz="1200" dirty="0"/>
                    </a:p>
                  </a:txBody>
                  <a:tcPr>
                    <a:solidFill>
                      <a:srgbClr val="FFFF00"/>
                    </a:solidFill>
                  </a:tcPr>
                </a:tc>
                <a:tc>
                  <a:txBody>
                    <a:bodyPr/>
                    <a:lstStyle/>
                    <a:p>
                      <a:endParaRPr lang="en-AE" sz="1200"/>
                    </a:p>
                  </a:txBody>
                  <a:tcPr/>
                </a:tc>
                <a:tc>
                  <a:txBody>
                    <a:bodyPr/>
                    <a:lstStyle/>
                    <a:p>
                      <a:endParaRPr lang="en-AE" sz="1200"/>
                    </a:p>
                  </a:txBody>
                  <a:tcPr/>
                </a:tc>
                <a:tc>
                  <a:txBody>
                    <a:bodyPr/>
                    <a:lstStyle/>
                    <a:p>
                      <a:endParaRPr lang="en-AE" sz="1200"/>
                    </a:p>
                  </a:txBody>
                  <a:tcPr/>
                </a:tc>
                <a:tc>
                  <a:txBody>
                    <a:bodyPr/>
                    <a:lstStyle/>
                    <a:p>
                      <a:endParaRPr lang="en-AE" sz="1200" dirty="0"/>
                    </a:p>
                  </a:txBody>
                  <a:tcPr/>
                </a:tc>
                <a:extLst>
                  <a:ext uri="{0D108BD9-81ED-4DB2-BD59-A6C34878D82A}">
                    <a16:rowId xmlns:a16="http://schemas.microsoft.com/office/drawing/2014/main" val="1607749299"/>
                  </a:ext>
                </a:extLst>
              </a:tr>
              <a:tr h="255046">
                <a:tc>
                  <a:txBody>
                    <a:bodyPr/>
                    <a:lstStyle/>
                    <a:p>
                      <a:r>
                        <a:rPr lang="en-US" sz="1200" dirty="0"/>
                        <a:t>4</a:t>
                      </a:r>
                      <a:endParaRPr lang="en-AE" sz="1200" dirty="0"/>
                    </a:p>
                  </a:txBody>
                  <a:tcPr/>
                </a:tc>
                <a:tc>
                  <a:txBody>
                    <a:bodyPr/>
                    <a:lstStyle/>
                    <a:p>
                      <a:endParaRPr lang="en-AE" sz="1200" dirty="0"/>
                    </a:p>
                  </a:txBody>
                  <a:tcPr/>
                </a:tc>
                <a:tc>
                  <a:txBody>
                    <a:bodyPr/>
                    <a:lstStyle/>
                    <a:p>
                      <a:endParaRPr lang="en-AE" sz="1200"/>
                    </a:p>
                  </a:txBody>
                  <a:tcPr/>
                </a:tc>
                <a:tc>
                  <a:txBody>
                    <a:bodyPr/>
                    <a:lstStyle/>
                    <a:p>
                      <a:endParaRPr lang="en-AE" sz="1200"/>
                    </a:p>
                  </a:txBody>
                  <a:tcPr/>
                </a:tc>
                <a:tc>
                  <a:txBody>
                    <a:bodyPr/>
                    <a:lstStyle/>
                    <a:p>
                      <a:endParaRPr lang="en-AE" sz="1200" dirty="0"/>
                    </a:p>
                  </a:txBody>
                  <a:tcPr>
                    <a:solidFill>
                      <a:srgbClr val="FFFF00"/>
                    </a:solidFill>
                  </a:tcPr>
                </a:tc>
                <a:tc>
                  <a:txBody>
                    <a:bodyPr/>
                    <a:lstStyle/>
                    <a:p>
                      <a:endParaRPr lang="en-AE" sz="1200"/>
                    </a:p>
                  </a:txBody>
                  <a:tcPr/>
                </a:tc>
                <a:tc>
                  <a:txBody>
                    <a:bodyPr/>
                    <a:lstStyle/>
                    <a:p>
                      <a:endParaRPr lang="en-AE" sz="1200"/>
                    </a:p>
                  </a:txBody>
                  <a:tcPr/>
                </a:tc>
                <a:tc>
                  <a:txBody>
                    <a:bodyPr/>
                    <a:lstStyle/>
                    <a:p>
                      <a:endParaRPr lang="en-AE" sz="1200"/>
                    </a:p>
                  </a:txBody>
                  <a:tcPr/>
                </a:tc>
                <a:extLst>
                  <a:ext uri="{0D108BD9-81ED-4DB2-BD59-A6C34878D82A}">
                    <a16:rowId xmlns:a16="http://schemas.microsoft.com/office/drawing/2014/main" val="4142447644"/>
                  </a:ext>
                </a:extLst>
              </a:tr>
              <a:tr h="255046">
                <a:tc>
                  <a:txBody>
                    <a:bodyPr/>
                    <a:lstStyle/>
                    <a:p>
                      <a:r>
                        <a:rPr lang="en-US" sz="1200" dirty="0"/>
                        <a:t>5</a:t>
                      </a:r>
                      <a:endParaRPr lang="en-AE" sz="1200" dirty="0"/>
                    </a:p>
                  </a:txBody>
                  <a:tcPr/>
                </a:tc>
                <a:tc>
                  <a:txBody>
                    <a:bodyPr/>
                    <a:lstStyle/>
                    <a:p>
                      <a:endParaRPr lang="en-AE" sz="1200" dirty="0"/>
                    </a:p>
                  </a:txBody>
                  <a:tcPr/>
                </a:tc>
                <a:tc>
                  <a:txBody>
                    <a:bodyPr/>
                    <a:lstStyle/>
                    <a:p>
                      <a:endParaRPr lang="en-AE" sz="1200"/>
                    </a:p>
                  </a:txBody>
                  <a:tcPr/>
                </a:tc>
                <a:tc>
                  <a:txBody>
                    <a:bodyPr/>
                    <a:lstStyle/>
                    <a:p>
                      <a:endParaRPr lang="en-AE" sz="1200"/>
                    </a:p>
                  </a:txBody>
                  <a:tcPr/>
                </a:tc>
                <a:tc>
                  <a:txBody>
                    <a:bodyPr/>
                    <a:lstStyle/>
                    <a:p>
                      <a:endParaRPr lang="en-AE" sz="1200"/>
                    </a:p>
                  </a:txBody>
                  <a:tcPr/>
                </a:tc>
                <a:tc>
                  <a:txBody>
                    <a:bodyPr/>
                    <a:lstStyle/>
                    <a:p>
                      <a:endParaRPr lang="en-AE" sz="1200" dirty="0"/>
                    </a:p>
                  </a:txBody>
                  <a:tcPr>
                    <a:solidFill>
                      <a:srgbClr val="FFFF00"/>
                    </a:solidFill>
                  </a:tcPr>
                </a:tc>
                <a:tc>
                  <a:txBody>
                    <a:bodyPr/>
                    <a:lstStyle/>
                    <a:p>
                      <a:endParaRPr lang="en-AE" sz="1200" dirty="0"/>
                    </a:p>
                  </a:txBody>
                  <a:tcPr/>
                </a:tc>
                <a:tc>
                  <a:txBody>
                    <a:bodyPr/>
                    <a:lstStyle/>
                    <a:p>
                      <a:endParaRPr lang="en-AE" sz="1200" dirty="0"/>
                    </a:p>
                  </a:txBody>
                  <a:tcPr/>
                </a:tc>
                <a:extLst>
                  <a:ext uri="{0D108BD9-81ED-4DB2-BD59-A6C34878D82A}">
                    <a16:rowId xmlns:a16="http://schemas.microsoft.com/office/drawing/2014/main" val="3628646352"/>
                  </a:ext>
                </a:extLst>
              </a:tr>
              <a:tr h="255046">
                <a:tc>
                  <a:txBody>
                    <a:bodyPr/>
                    <a:lstStyle/>
                    <a:p>
                      <a:r>
                        <a:rPr lang="en-US" sz="1200" dirty="0"/>
                        <a:t>6</a:t>
                      </a:r>
                      <a:endParaRPr lang="en-AE" sz="1200" dirty="0"/>
                    </a:p>
                  </a:txBody>
                  <a:tcPr/>
                </a:tc>
                <a:tc>
                  <a:txBody>
                    <a:bodyPr/>
                    <a:lstStyle/>
                    <a:p>
                      <a:endParaRPr lang="en-AE" sz="1200" dirty="0"/>
                    </a:p>
                  </a:txBody>
                  <a:tcPr/>
                </a:tc>
                <a:tc>
                  <a:txBody>
                    <a:bodyPr/>
                    <a:lstStyle/>
                    <a:p>
                      <a:endParaRPr lang="en-AE" sz="1200"/>
                    </a:p>
                  </a:txBody>
                  <a:tcPr/>
                </a:tc>
                <a:tc>
                  <a:txBody>
                    <a:bodyPr/>
                    <a:lstStyle/>
                    <a:p>
                      <a:endParaRPr lang="en-AE" sz="1200"/>
                    </a:p>
                  </a:txBody>
                  <a:tcPr/>
                </a:tc>
                <a:tc>
                  <a:txBody>
                    <a:bodyPr/>
                    <a:lstStyle/>
                    <a:p>
                      <a:endParaRPr lang="en-AE" sz="1200"/>
                    </a:p>
                  </a:txBody>
                  <a:tcPr/>
                </a:tc>
                <a:tc>
                  <a:txBody>
                    <a:bodyPr/>
                    <a:lstStyle/>
                    <a:p>
                      <a:endParaRPr lang="en-AE" sz="1200"/>
                    </a:p>
                  </a:txBody>
                  <a:tcPr/>
                </a:tc>
                <a:tc>
                  <a:txBody>
                    <a:bodyPr/>
                    <a:lstStyle/>
                    <a:p>
                      <a:endParaRPr lang="en-AE" sz="1200" dirty="0"/>
                    </a:p>
                  </a:txBody>
                  <a:tcPr>
                    <a:solidFill>
                      <a:srgbClr val="FFFF00"/>
                    </a:solidFill>
                  </a:tcPr>
                </a:tc>
                <a:tc>
                  <a:txBody>
                    <a:bodyPr/>
                    <a:lstStyle/>
                    <a:p>
                      <a:endParaRPr lang="en-AE" sz="1200"/>
                    </a:p>
                  </a:txBody>
                  <a:tcPr/>
                </a:tc>
                <a:extLst>
                  <a:ext uri="{0D108BD9-81ED-4DB2-BD59-A6C34878D82A}">
                    <a16:rowId xmlns:a16="http://schemas.microsoft.com/office/drawing/2014/main" val="827105725"/>
                  </a:ext>
                </a:extLst>
              </a:tr>
              <a:tr h="255046">
                <a:tc>
                  <a:txBody>
                    <a:bodyPr/>
                    <a:lstStyle/>
                    <a:p>
                      <a:r>
                        <a:rPr lang="en-US" sz="1200" dirty="0"/>
                        <a:t>7</a:t>
                      </a:r>
                      <a:endParaRPr lang="en-AE" sz="1200" dirty="0"/>
                    </a:p>
                  </a:txBody>
                  <a:tcPr/>
                </a:tc>
                <a:tc>
                  <a:txBody>
                    <a:bodyPr/>
                    <a:lstStyle/>
                    <a:p>
                      <a:endParaRPr lang="en-AE" sz="1200" dirty="0"/>
                    </a:p>
                  </a:txBody>
                  <a:tcPr/>
                </a:tc>
                <a:tc>
                  <a:txBody>
                    <a:bodyPr/>
                    <a:lstStyle/>
                    <a:p>
                      <a:endParaRPr lang="en-AE" sz="1200"/>
                    </a:p>
                  </a:txBody>
                  <a:tcPr/>
                </a:tc>
                <a:tc>
                  <a:txBody>
                    <a:bodyPr/>
                    <a:lstStyle/>
                    <a:p>
                      <a:endParaRPr lang="en-AE" sz="1200"/>
                    </a:p>
                  </a:txBody>
                  <a:tcPr/>
                </a:tc>
                <a:tc>
                  <a:txBody>
                    <a:bodyPr/>
                    <a:lstStyle/>
                    <a:p>
                      <a:endParaRPr lang="en-AE" sz="1200"/>
                    </a:p>
                  </a:txBody>
                  <a:tcPr/>
                </a:tc>
                <a:tc>
                  <a:txBody>
                    <a:bodyPr/>
                    <a:lstStyle/>
                    <a:p>
                      <a:endParaRPr lang="en-AE" sz="1200"/>
                    </a:p>
                  </a:txBody>
                  <a:tcPr/>
                </a:tc>
                <a:tc>
                  <a:txBody>
                    <a:bodyPr/>
                    <a:lstStyle/>
                    <a:p>
                      <a:endParaRPr lang="en-AE" sz="1200" dirty="0"/>
                    </a:p>
                  </a:txBody>
                  <a:tcPr/>
                </a:tc>
                <a:tc>
                  <a:txBody>
                    <a:bodyPr/>
                    <a:lstStyle/>
                    <a:p>
                      <a:endParaRPr lang="en-AE" sz="1200" dirty="0"/>
                    </a:p>
                  </a:txBody>
                  <a:tcPr>
                    <a:solidFill>
                      <a:srgbClr val="FFFF00"/>
                    </a:solidFill>
                  </a:tcPr>
                </a:tc>
                <a:extLst>
                  <a:ext uri="{0D108BD9-81ED-4DB2-BD59-A6C34878D82A}">
                    <a16:rowId xmlns:a16="http://schemas.microsoft.com/office/drawing/2014/main" val="3062075213"/>
                  </a:ext>
                </a:extLst>
              </a:tr>
            </a:tbl>
          </a:graphicData>
        </a:graphic>
      </p:graphicFrame>
      <p:sp>
        <p:nvSpPr>
          <p:cNvPr id="17" name="Rectangle: Rounded Corners 16">
            <a:extLst>
              <a:ext uri="{FF2B5EF4-FFF2-40B4-BE49-F238E27FC236}">
                <a16:creationId xmlns:a16="http://schemas.microsoft.com/office/drawing/2014/main" id="{262786A9-90AE-0AEB-0A72-572C31FC0F75}"/>
              </a:ext>
            </a:extLst>
          </p:cNvPr>
          <p:cNvSpPr/>
          <p:nvPr/>
        </p:nvSpPr>
        <p:spPr>
          <a:xfrm rot="16200000">
            <a:off x="2989053" y="5552030"/>
            <a:ext cx="1924311" cy="340915"/>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dirty="0">
                <a:solidFill>
                  <a:schemeClr val="tx1"/>
                </a:solidFill>
                <a:latin typeface="Congenial"/>
              </a:rPr>
              <a:t>Gantt Chart</a:t>
            </a:r>
            <a:endParaRPr lang="en-US" sz="1600" dirty="0">
              <a:solidFill>
                <a:schemeClr val="tx1"/>
              </a:solidFill>
            </a:endParaRPr>
          </a:p>
        </p:txBody>
      </p:sp>
    </p:spTree>
    <p:extLst>
      <p:ext uri="{BB962C8B-B14F-4D97-AF65-F5344CB8AC3E}">
        <p14:creationId xmlns:p14="http://schemas.microsoft.com/office/powerpoint/2010/main" val="40513975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AA3094AC-1FD9-586C-A0F1-51F83DC375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65" y="173030"/>
            <a:ext cx="4975952" cy="377986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22AF34CA-C036-CE72-1332-210F158A8FFF}"/>
              </a:ext>
            </a:extLst>
          </p:cNvPr>
          <p:cNvPicPr>
            <a:picLocks noChangeAspect="1"/>
          </p:cNvPicPr>
          <p:nvPr/>
        </p:nvPicPr>
        <p:blipFill>
          <a:blip r:embed="rId3"/>
          <a:stretch>
            <a:fillRect/>
          </a:stretch>
        </p:blipFill>
        <p:spPr>
          <a:xfrm>
            <a:off x="7116210" y="1227340"/>
            <a:ext cx="4991011" cy="3777918"/>
          </a:xfrm>
          <a:prstGeom prst="rect">
            <a:avLst/>
          </a:prstGeom>
        </p:spPr>
      </p:pic>
      <p:sp>
        <p:nvSpPr>
          <p:cNvPr id="5" name="AutoShape 2" descr="Image preview">
            <a:extLst>
              <a:ext uri="{FF2B5EF4-FFF2-40B4-BE49-F238E27FC236}">
                <a16:creationId xmlns:a16="http://schemas.microsoft.com/office/drawing/2014/main" id="{94E47A0A-A5F4-0A48-CB7A-43C691DE0C4F}"/>
              </a:ext>
            </a:extLst>
          </p:cNvPr>
          <p:cNvSpPr>
            <a:spLocks noChangeAspect="1" noChangeArrowheads="1"/>
          </p:cNvSpPr>
          <p:nvPr/>
        </p:nvSpPr>
        <p:spPr bwMode="auto">
          <a:xfrm>
            <a:off x="6997280" y="2919317"/>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E"/>
          </a:p>
        </p:txBody>
      </p:sp>
      <p:sp>
        <p:nvSpPr>
          <p:cNvPr id="8" name="Rectangle: Rounded Corners 7">
            <a:extLst>
              <a:ext uri="{FF2B5EF4-FFF2-40B4-BE49-F238E27FC236}">
                <a16:creationId xmlns:a16="http://schemas.microsoft.com/office/drawing/2014/main" id="{706A38AA-830F-5F63-1779-0C66CF4EA1FD}"/>
              </a:ext>
            </a:extLst>
          </p:cNvPr>
          <p:cNvSpPr/>
          <p:nvPr/>
        </p:nvSpPr>
        <p:spPr>
          <a:xfrm>
            <a:off x="8184994" y="5005257"/>
            <a:ext cx="3873227" cy="1788497"/>
          </a:xfrm>
          <a:prstGeom prst="round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latin typeface="Dubai" panose="020B0503030403030204" pitchFamily="34" charset="-78"/>
                <a:cs typeface="Dubai" panose="020B0503030403030204" pitchFamily="34" charset="-78"/>
              </a:rPr>
              <a:t>This Image shows the backboard of the product which will be laser cut using 5mm acrylic as it will need to be durable and strong on the hoops of the product.</a:t>
            </a:r>
          </a:p>
        </p:txBody>
      </p:sp>
      <p:sp>
        <p:nvSpPr>
          <p:cNvPr id="10" name="Rectangle: Rounded Corners 9">
            <a:extLst>
              <a:ext uri="{FF2B5EF4-FFF2-40B4-BE49-F238E27FC236}">
                <a16:creationId xmlns:a16="http://schemas.microsoft.com/office/drawing/2014/main" id="{3FEA6FED-DB10-175C-4635-FE646F5C75A5}"/>
              </a:ext>
            </a:extLst>
          </p:cNvPr>
          <p:cNvSpPr/>
          <p:nvPr/>
        </p:nvSpPr>
        <p:spPr>
          <a:xfrm>
            <a:off x="4975952" y="1160669"/>
            <a:ext cx="1782259" cy="3438632"/>
          </a:xfrm>
          <a:prstGeom prst="round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latin typeface="Dubai" panose="020B0503030403030204" pitchFamily="34" charset="-78"/>
                <a:cs typeface="Dubai" panose="020B0503030403030204" pitchFamily="34" charset="-78"/>
              </a:rPr>
              <a:t>This 2D design file shows an image of  the storage box at the bottom of the product, I will use 3mm acrylic for this part and use the fold lines seen in the image on a strip heater to bend the acrylic into a box shape.</a:t>
            </a:r>
          </a:p>
        </p:txBody>
      </p:sp>
      <p:sp>
        <p:nvSpPr>
          <p:cNvPr id="11" name="Rectangle: Rounded Corners 10">
            <a:extLst>
              <a:ext uri="{FF2B5EF4-FFF2-40B4-BE49-F238E27FC236}">
                <a16:creationId xmlns:a16="http://schemas.microsoft.com/office/drawing/2014/main" id="{C056D9F6-213B-21D0-4D8F-D0941E476E10}"/>
              </a:ext>
            </a:extLst>
          </p:cNvPr>
          <p:cNvSpPr/>
          <p:nvPr/>
        </p:nvSpPr>
        <p:spPr>
          <a:xfrm>
            <a:off x="4804684" y="5037456"/>
            <a:ext cx="3331309" cy="1595457"/>
          </a:xfrm>
          <a:prstGeom prst="round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latin typeface="Dubai" panose="020B0503030403030204" pitchFamily="34" charset="-78"/>
                <a:cs typeface="Dubai" panose="020B0503030403030204" pitchFamily="34" charset="-78"/>
              </a:rPr>
              <a:t>This file shows the curved top of the frame of the product , laser ply will be used for the sides and flexi ply will be used for the top because the curved sides should be rigid however the top should be flexible.</a:t>
            </a:r>
          </a:p>
        </p:txBody>
      </p:sp>
      <p:pic>
        <p:nvPicPr>
          <p:cNvPr id="13" name="Picture 12">
            <a:extLst>
              <a:ext uri="{FF2B5EF4-FFF2-40B4-BE49-F238E27FC236}">
                <a16:creationId xmlns:a16="http://schemas.microsoft.com/office/drawing/2014/main" id="{1897B724-2B51-E1AF-A444-B0A76F3A5EC2}"/>
              </a:ext>
            </a:extLst>
          </p:cNvPr>
          <p:cNvPicPr>
            <a:picLocks noChangeAspect="1"/>
          </p:cNvPicPr>
          <p:nvPr/>
        </p:nvPicPr>
        <p:blipFill>
          <a:blip r:embed="rId4"/>
          <a:stretch>
            <a:fillRect/>
          </a:stretch>
        </p:blipFill>
        <p:spPr>
          <a:xfrm>
            <a:off x="133778" y="4046273"/>
            <a:ext cx="4633419" cy="2811727"/>
          </a:xfrm>
          <a:prstGeom prst="rect">
            <a:avLst/>
          </a:prstGeom>
        </p:spPr>
      </p:pic>
      <p:sp>
        <p:nvSpPr>
          <p:cNvPr id="2" name="Rectangle: Rounded Corners 1">
            <a:extLst>
              <a:ext uri="{FF2B5EF4-FFF2-40B4-BE49-F238E27FC236}">
                <a16:creationId xmlns:a16="http://schemas.microsoft.com/office/drawing/2014/main" id="{F0D6B91C-82FB-2740-4241-52764A76B6BB}"/>
              </a:ext>
            </a:extLst>
          </p:cNvPr>
          <p:cNvSpPr/>
          <p:nvPr/>
        </p:nvSpPr>
        <p:spPr>
          <a:xfrm>
            <a:off x="0" y="0"/>
            <a:ext cx="2908482" cy="530628"/>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2400" dirty="0">
                <a:solidFill>
                  <a:schemeClr val="tx1"/>
                </a:solidFill>
                <a:latin typeface="Congenial"/>
              </a:rPr>
              <a:t>2D Design Files</a:t>
            </a:r>
            <a:endParaRPr lang="en-US" sz="2000" dirty="0">
              <a:solidFill>
                <a:schemeClr val="tx1"/>
              </a:solidFill>
            </a:endParaRPr>
          </a:p>
        </p:txBody>
      </p:sp>
      <p:sp>
        <p:nvSpPr>
          <p:cNvPr id="6" name="Rectangle: Rounded Corners 5">
            <a:extLst>
              <a:ext uri="{FF2B5EF4-FFF2-40B4-BE49-F238E27FC236}">
                <a16:creationId xmlns:a16="http://schemas.microsoft.com/office/drawing/2014/main" id="{D4C87EFC-F838-A4C0-3A06-7060A026F7A2}"/>
              </a:ext>
            </a:extLst>
          </p:cNvPr>
          <p:cNvSpPr/>
          <p:nvPr/>
        </p:nvSpPr>
        <p:spPr>
          <a:xfrm>
            <a:off x="4547777" y="48645"/>
            <a:ext cx="7559444" cy="102219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dirty="0">
                <a:solidFill>
                  <a:schemeClr val="tx1"/>
                </a:solidFill>
                <a:latin typeface="+mj-lt"/>
              </a:rPr>
              <a:t>These are files that were taken from On shape (3D CAD software) the file was exported as a </a:t>
            </a:r>
            <a:r>
              <a:rPr lang="en-US" sz="1200" dirty="0" err="1">
                <a:solidFill>
                  <a:schemeClr val="tx1"/>
                </a:solidFill>
                <a:latin typeface="+mj-lt"/>
              </a:rPr>
              <a:t>dxf</a:t>
            </a:r>
            <a:r>
              <a:rPr lang="en-US" sz="1200" dirty="0">
                <a:solidFill>
                  <a:schemeClr val="tx1"/>
                </a:solidFill>
                <a:latin typeface="+mj-lt"/>
              </a:rPr>
              <a:t> file and imported onto 2D design in mm matching the exact same dimensions, this allows for these parts to be manufactures/ cut out in the exact same size ensuring accuracy is maintained. The settings of the laser cutter will depend on the material use as this will vary depending on the thickness/type of material (3mm/5mm acrylic and laser ply 5mm).</a:t>
            </a:r>
            <a:endParaRPr lang="en-AE" sz="1200" dirty="0">
              <a:solidFill>
                <a:schemeClr val="tx1"/>
              </a:solidFill>
              <a:latin typeface="+mj-lt"/>
            </a:endParaRPr>
          </a:p>
        </p:txBody>
      </p:sp>
    </p:spTree>
    <p:extLst>
      <p:ext uri="{BB962C8B-B14F-4D97-AF65-F5344CB8AC3E}">
        <p14:creationId xmlns:p14="http://schemas.microsoft.com/office/powerpoint/2010/main" val="42666036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A2A78D96-43E6-0CF3-FF75-D4BEA61B68A4}"/>
              </a:ext>
            </a:extLst>
          </p:cNvPr>
          <p:cNvSpPr/>
          <p:nvPr/>
        </p:nvSpPr>
        <p:spPr>
          <a:xfrm>
            <a:off x="64831" y="66272"/>
            <a:ext cx="2799481" cy="530628"/>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2400" dirty="0">
                <a:solidFill>
                  <a:schemeClr val="tx1"/>
                </a:solidFill>
                <a:latin typeface="Congenial"/>
              </a:rPr>
              <a:t>3D Printing Parts</a:t>
            </a:r>
            <a:endParaRPr lang="en-US" sz="2000" dirty="0">
              <a:solidFill>
                <a:schemeClr val="tx1"/>
              </a:solidFill>
            </a:endParaRPr>
          </a:p>
        </p:txBody>
      </p:sp>
      <p:sp>
        <p:nvSpPr>
          <p:cNvPr id="5" name="AutoShape 2" descr="Image preview">
            <a:extLst>
              <a:ext uri="{FF2B5EF4-FFF2-40B4-BE49-F238E27FC236}">
                <a16:creationId xmlns:a16="http://schemas.microsoft.com/office/drawing/2014/main" id="{554FFA40-C910-B242-ED18-827C4A2EE2B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E"/>
          </a:p>
        </p:txBody>
      </p:sp>
      <p:pic>
        <p:nvPicPr>
          <p:cNvPr id="6" name="Picture 5">
            <a:extLst>
              <a:ext uri="{FF2B5EF4-FFF2-40B4-BE49-F238E27FC236}">
                <a16:creationId xmlns:a16="http://schemas.microsoft.com/office/drawing/2014/main" id="{471C59E5-6A69-881C-F043-2F0F2BBCC808}"/>
              </a:ext>
            </a:extLst>
          </p:cNvPr>
          <p:cNvPicPr>
            <a:picLocks noChangeAspect="1"/>
          </p:cNvPicPr>
          <p:nvPr/>
        </p:nvPicPr>
        <p:blipFill>
          <a:blip r:embed="rId2"/>
          <a:stretch>
            <a:fillRect/>
          </a:stretch>
        </p:blipFill>
        <p:spPr>
          <a:xfrm>
            <a:off x="26423" y="2232016"/>
            <a:ext cx="5409256" cy="4475630"/>
          </a:xfrm>
          <a:prstGeom prst="rect">
            <a:avLst/>
          </a:prstGeom>
          <a:ln>
            <a:solidFill>
              <a:schemeClr val="tx1"/>
            </a:solidFill>
          </a:ln>
        </p:spPr>
      </p:pic>
      <p:pic>
        <p:nvPicPr>
          <p:cNvPr id="7" name="Picture 6">
            <a:extLst>
              <a:ext uri="{FF2B5EF4-FFF2-40B4-BE49-F238E27FC236}">
                <a16:creationId xmlns:a16="http://schemas.microsoft.com/office/drawing/2014/main" id="{C407782B-C5DD-9E34-13D2-34CD38097D33}"/>
              </a:ext>
            </a:extLst>
          </p:cNvPr>
          <p:cNvPicPr>
            <a:picLocks noChangeAspect="1"/>
          </p:cNvPicPr>
          <p:nvPr/>
        </p:nvPicPr>
        <p:blipFill>
          <a:blip r:embed="rId3"/>
          <a:stretch>
            <a:fillRect/>
          </a:stretch>
        </p:blipFill>
        <p:spPr>
          <a:xfrm>
            <a:off x="7388843" y="4054937"/>
            <a:ext cx="4599686" cy="2803064"/>
          </a:xfrm>
          <a:prstGeom prst="rect">
            <a:avLst/>
          </a:prstGeom>
          <a:ln>
            <a:solidFill>
              <a:schemeClr val="tx1"/>
            </a:solidFill>
          </a:ln>
        </p:spPr>
      </p:pic>
      <p:pic>
        <p:nvPicPr>
          <p:cNvPr id="9" name="Picture 8">
            <a:extLst>
              <a:ext uri="{FF2B5EF4-FFF2-40B4-BE49-F238E27FC236}">
                <a16:creationId xmlns:a16="http://schemas.microsoft.com/office/drawing/2014/main" id="{8F512942-7875-F1B0-A167-F34FA0F8E4B6}"/>
              </a:ext>
            </a:extLst>
          </p:cNvPr>
          <p:cNvPicPr>
            <a:picLocks noChangeAspect="1"/>
          </p:cNvPicPr>
          <p:nvPr/>
        </p:nvPicPr>
        <p:blipFill>
          <a:blip r:embed="rId4"/>
          <a:stretch>
            <a:fillRect/>
          </a:stretch>
        </p:blipFill>
        <p:spPr>
          <a:xfrm>
            <a:off x="5642509" y="185841"/>
            <a:ext cx="4733118" cy="3827699"/>
          </a:xfrm>
          <a:prstGeom prst="rect">
            <a:avLst/>
          </a:prstGeom>
          <a:ln>
            <a:solidFill>
              <a:schemeClr val="tx1"/>
            </a:solidFill>
          </a:ln>
        </p:spPr>
      </p:pic>
      <p:sp>
        <p:nvSpPr>
          <p:cNvPr id="10" name="Rectangle: Rounded Corners 9">
            <a:extLst>
              <a:ext uri="{FF2B5EF4-FFF2-40B4-BE49-F238E27FC236}">
                <a16:creationId xmlns:a16="http://schemas.microsoft.com/office/drawing/2014/main" id="{FAA082DD-3D1A-15CF-978C-F5B787BAF2F4}"/>
              </a:ext>
            </a:extLst>
          </p:cNvPr>
          <p:cNvSpPr/>
          <p:nvPr/>
        </p:nvSpPr>
        <p:spPr>
          <a:xfrm>
            <a:off x="2942265" y="66272"/>
            <a:ext cx="4349258" cy="859230"/>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050" dirty="0">
                <a:solidFill>
                  <a:schemeClr val="tx1"/>
                </a:solidFill>
              </a:rPr>
              <a:t>There are many advantages of 3D printing which is why I have chosen it as one of the methods I will be using to make my product. Some of theses advantages are it doesn’t cost a lot, it is very easily accessible in school, they make detailed components quickly, they don’t take a lot of effort to use and they are consistent and reliable.</a:t>
            </a:r>
          </a:p>
        </p:txBody>
      </p:sp>
      <p:sp>
        <p:nvSpPr>
          <p:cNvPr id="11" name="Rectangle: Rounded Corners 10">
            <a:extLst>
              <a:ext uri="{FF2B5EF4-FFF2-40B4-BE49-F238E27FC236}">
                <a16:creationId xmlns:a16="http://schemas.microsoft.com/office/drawing/2014/main" id="{510EF455-3912-4B85-A7F6-4856961522BC}"/>
              </a:ext>
            </a:extLst>
          </p:cNvPr>
          <p:cNvSpPr/>
          <p:nvPr/>
        </p:nvSpPr>
        <p:spPr>
          <a:xfrm>
            <a:off x="-88262" y="1034413"/>
            <a:ext cx="5730769" cy="1088692"/>
          </a:xfrm>
          <a:prstGeom prst="round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latin typeface="Dubai" panose="020B0503030403030204" pitchFamily="34" charset="-78"/>
                <a:cs typeface="Dubai" panose="020B0503030403030204" pitchFamily="34" charset="-78"/>
              </a:rPr>
              <a:t>For this I will be using PLA as it will need to be water  proof and durable. </a:t>
            </a:r>
            <a:r>
              <a:rPr lang="en-US" sz="1200" b="1" dirty="0" err="1">
                <a:latin typeface="Dubai" panose="020B0503030403030204" pitchFamily="34" charset="-78"/>
                <a:cs typeface="Dubai" panose="020B0503030403030204" pitchFamily="34" charset="-78"/>
              </a:rPr>
              <a:t>Ontop</a:t>
            </a:r>
            <a:r>
              <a:rPr lang="en-US" sz="1200" b="1" dirty="0">
                <a:latin typeface="Dubai" panose="020B0503030403030204" pitchFamily="34" charset="-78"/>
                <a:cs typeface="Dubai" panose="020B0503030403030204" pitchFamily="34" charset="-78"/>
              </a:rPr>
              <a:t> of this PLA is biodegradable so it will be environmentally friendly. PLA is also </a:t>
            </a:r>
            <a:r>
              <a:rPr lang="en-US" sz="1200" b="1" dirty="0" err="1">
                <a:latin typeface="Dubai" panose="020B0503030403030204" pitchFamily="34" charset="-78"/>
                <a:cs typeface="Dubai" panose="020B0503030403030204" pitchFamily="34" charset="-78"/>
              </a:rPr>
              <a:t>widley</a:t>
            </a:r>
            <a:r>
              <a:rPr lang="en-US" sz="1200" b="1" dirty="0">
                <a:latin typeface="Dubai" panose="020B0503030403030204" pitchFamily="34" charset="-78"/>
                <a:cs typeface="Dubai" panose="020B0503030403030204" pitchFamily="34" charset="-78"/>
              </a:rPr>
              <a:t> available in school in a wide range of </a:t>
            </a:r>
            <a:r>
              <a:rPr lang="en-US" sz="1200" b="1" dirty="0" err="1">
                <a:latin typeface="Dubai" panose="020B0503030403030204" pitchFamily="34" charset="-78"/>
                <a:cs typeface="Dubai" panose="020B0503030403030204" pitchFamily="34" charset="-78"/>
              </a:rPr>
              <a:t>colours</a:t>
            </a:r>
            <a:r>
              <a:rPr lang="en-US" sz="1200" b="1" dirty="0">
                <a:latin typeface="Dubai" panose="020B0503030403030204" pitchFamily="34" charset="-78"/>
                <a:cs typeface="Dubai" panose="020B0503030403030204" pitchFamily="34" charset="-78"/>
              </a:rPr>
              <a:t> so I can easily access it in school.</a:t>
            </a:r>
          </a:p>
        </p:txBody>
      </p:sp>
      <p:sp>
        <p:nvSpPr>
          <p:cNvPr id="14" name="Rectangle: Rounded Corners 13">
            <a:extLst>
              <a:ext uri="{FF2B5EF4-FFF2-40B4-BE49-F238E27FC236}">
                <a16:creationId xmlns:a16="http://schemas.microsoft.com/office/drawing/2014/main" id="{1E2EF3E8-8DC0-5A07-5355-CEFF7C630DB1}"/>
              </a:ext>
            </a:extLst>
          </p:cNvPr>
          <p:cNvSpPr/>
          <p:nvPr/>
        </p:nvSpPr>
        <p:spPr>
          <a:xfrm>
            <a:off x="10438889" y="278458"/>
            <a:ext cx="1620002" cy="3598585"/>
          </a:xfrm>
          <a:prstGeom prst="round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latin typeface="Dubai" panose="020B0503030403030204" pitchFamily="34" charset="-78"/>
                <a:cs typeface="Dubai" panose="020B0503030403030204" pitchFamily="34" charset="-78"/>
              </a:rPr>
              <a:t>For the hoops I will be using ABS 3D printing filament because it is water proof and can withstand extremely high </a:t>
            </a:r>
            <a:r>
              <a:rPr lang="en-US" sz="1200" b="1" dirty="0" err="1">
                <a:latin typeface="Dubai" panose="020B0503030403030204" pitchFamily="34" charset="-78"/>
                <a:cs typeface="Dubai" panose="020B0503030403030204" pitchFamily="34" charset="-78"/>
              </a:rPr>
              <a:t>temratures</a:t>
            </a:r>
            <a:r>
              <a:rPr lang="en-US" sz="1200" b="1" dirty="0">
                <a:latin typeface="Dubai" panose="020B0503030403030204" pitchFamily="34" charset="-78"/>
                <a:cs typeface="Dubai" panose="020B0503030403030204" pitchFamily="34" charset="-78"/>
              </a:rPr>
              <a:t> meaning there is no chance it will melt </a:t>
            </a:r>
            <a:r>
              <a:rPr lang="en-US" sz="1200" b="1" dirty="0" err="1">
                <a:latin typeface="Dubai" panose="020B0503030403030204" pitchFamily="34" charset="-78"/>
                <a:cs typeface="Dubai" panose="020B0503030403030204" pitchFamily="34" charset="-78"/>
              </a:rPr>
              <a:t>evan</a:t>
            </a:r>
            <a:r>
              <a:rPr lang="en-US" sz="1200" b="1" dirty="0">
                <a:latin typeface="Dubai" panose="020B0503030403030204" pitchFamily="34" charset="-78"/>
                <a:cs typeface="Dubai" panose="020B0503030403030204" pitchFamily="34" charset="-78"/>
              </a:rPr>
              <a:t> for hours in the </a:t>
            </a:r>
            <a:r>
              <a:rPr lang="en-US" sz="1200" b="1" dirty="0" err="1">
                <a:latin typeface="Dubai" panose="020B0503030403030204" pitchFamily="34" charset="-78"/>
                <a:cs typeface="Dubai" panose="020B0503030403030204" pitchFamily="34" charset="-78"/>
              </a:rPr>
              <a:t>dubai</a:t>
            </a:r>
            <a:r>
              <a:rPr lang="en-US" sz="1200" b="1" dirty="0">
                <a:latin typeface="Dubai" panose="020B0503030403030204" pitchFamily="34" charset="-78"/>
                <a:cs typeface="Dubai" panose="020B0503030403030204" pitchFamily="34" charset="-78"/>
              </a:rPr>
              <a:t> sun. Moreover, ABS is inexpensive and durable making it a suitable material for the hoops.</a:t>
            </a:r>
          </a:p>
        </p:txBody>
      </p:sp>
      <p:sp>
        <p:nvSpPr>
          <p:cNvPr id="15" name="Rectangle: Rounded Corners 14">
            <a:extLst>
              <a:ext uri="{FF2B5EF4-FFF2-40B4-BE49-F238E27FC236}">
                <a16:creationId xmlns:a16="http://schemas.microsoft.com/office/drawing/2014/main" id="{02A2919F-C638-4D47-61DB-3E310DC780C4}"/>
              </a:ext>
            </a:extLst>
          </p:cNvPr>
          <p:cNvSpPr/>
          <p:nvPr/>
        </p:nvSpPr>
        <p:spPr>
          <a:xfrm>
            <a:off x="5579247" y="4013541"/>
            <a:ext cx="1526393" cy="2778188"/>
          </a:xfrm>
          <a:prstGeom prst="round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latin typeface="Dubai" panose="020B0503030403030204" pitchFamily="34" charset="-78"/>
                <a:cs typeface="Dubai" panose="020B0503030403030204" pitchFamily="34" charset="-78"/>
              </a:rPr>
              <a:t>For the lids I will be using PLA 3D printing filament because it is not brittle at all so </a:t>
            </a:r>
            <a:r>
              <a:rPr lang="en-US" sz="1200" b="1" dirty="0" err="1">
                <a:latin typeface="Dubai" panose="020B0503030403030204" pitchFamily="34" charset="-78"/>
                <a:cs typeface="Dubai" panose="020B0503030403030204" pitchFamily="34" charset="-78"/>
              </a:rPr>
              <a:t>evan</a:t>
            </a:r>
            <a:r>
              <a:rPr lang="en-US" sz="1200" b="1" dirty="0">
                <a:latin typeface="Dubai" panose="020B0503030403030204" pitchFamily="34" charset="-78"/>
                <a:cs typeface="Dubai" panose="020B0503030403030204" pitchFamily="34" charset="-78"/>
              </a:rPr>
              <a:t> if the lids are very thing the chances of it breaking is very low which is perfect for the harsh conditions out at sea.</a:t>
            </a:r>
          </a:p>
        </p:txBody>
      </p:sp>
    </p:spTree>
    <p:extLst>
      <p:ext uri="{BB962C8B-B14F-4D97-AF65-F5344CB8AC3E}">
        <p14:creationId xmlns:p14="http://schemas.microsoft.com/office/powerpoint/2010/main" val="2622178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2692C52E-6860-CC88-E263-69C1DEA98BE5}"/>
              </a:ext>
            </a:extLst>
          </p:cNvPr>
          <p:cNvSpPr/>
          <p:nvPr/>
        </p:nvSpPr>
        <p:spPr>
          <a:xfrm>
            <a:off x="53640" y="70716"/>
            <a:ext cx="3629718" cy="354288"/>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2400" dirty="0">
                <a:solidFill>
                  <a:schemeClr val="tx1"/>
                </a:solidFill>
                <a:latin typeface="Congenial"/>
              </a:rPr>
              <a:t>Production Plan</a:t>
            </a:r>
            <a:endParaRPr lang="en-US" sz="2000" dirty="0">
              <a:solidFill>
                <a:schemeClr val="tx1"/>
              </a:solidFill>
            </a:endParaRPr>
          </a:p>
        </p:txBody>
      </p:sp>
      <p:graphicFrame>
        <p:nvGraphicFramePr>
          <p:cNvPr id="7" name="Table 6">
            <a:extLst>
              <a:ext uri="{FF2B5EF4-FFF2-40B4-BE49-F238E27FC236}">
                <a16:creationId xmlns:a16="http://schemas.microsoft.com/office/drawing/2014/main" id="{1D5FBCE7-6D9D-90BA-F6A5-6AA1FE3531A2}"/>
              </a:ext>
            </a:extLst>
          </p:cNvPr>
          <p:cNvGraphicFramePr>
            <a:graphicFrameLocks noGrp="1"/>
          </p:cNvGraphicFramePr>
          <p:nvPr>
            <p:extLst>
              <p:ext uri="{D42A27DB-BD31-4B8C-83A1-F6EECF244321}">
                <p14:modId xmlns:p14="http://schemas.microsoft.com/office/powerpoint/2010/main" val="1353619681"/>
              </p:ext>
            </p:extLst>
          </p:nvPr>
        </p:nvGraphicFramePr>
        <p:xfrm>
          <a:off x="53650" y="478429"/>
          <a:ext cx="12084700" cy="6182768"/>
        </p:xfrm>
        <a:graphic>
          <a:graphicData uri="http://schemas.openxmlformats.org/drawingml/2006/table">
            <a:tbl>
              <a:tblPr firstRow="1" bandRow="1"/>
              <a:tblGrid>
                <a:gridCol w="2416940">
                  <a:extLst>
                    <a:ext uri="{9D8B030D-6E8A-4147-A177-3AD203B41FA5}">
                      <a16:colId xmlns:a16="http://schemas.microsoft.com/office/drawing/2014/main" val="1741450617"/>
                    </a:ext>
                  </a:extLst>
                </a:gridCol>
                <a:gridCol w="2416940">
                  <a:extLst>
                    <a:ext uri="{9D8B030D-6E8A-4147-A177-3AD203B41FA5}">
                      <a16:colId xmlns:a16="http://schemas.microsoft.com/office/drawing/2014/main" val="3409260285"/>
                    </a:ext>
                  </a:extLst>
                </a:gridCol>
                <a:gridCol w="2416940">
                  <a:extLst>
                    <a:ext uri="{9D8B030D-6E8A-4147-A177-3AD203B41FA5}">
                      <a16:colId xmlns:a16="http://schemas.microsoft.com/office/drawing/2014/main" val="2716698770"/>
                    </a:ext>
                  </a:extLst>
                </a:gridCol>
                <a:gridCol w="2416940">
                  <a:extLst>
                    <a:ext uri="{9D8B030D-6E8A-4147-A177-3AD203B41FA5}">
                      <a16:colId xmlns:a16="http://schemas.microsoft.com/office/drawing/2014/main" val="4030297187"/>
                    </a:ext>
                  </a:extLst>
                </a:gridCol>
                <a:gridCol w="2416940">
                  <a:extLst>
                    <a:ext uri="{9D8B030D-6E8A-4147-A177-3AD203B41FA5}">
                      <a16:colId xmlns:a16="http://schemas.microsoft.com/office/drawing/2014/main" val="148732420"/>
                    </a:ext>
                  </a:extLst>
                </a:gridCol>
              </a:tblGrid>
              <a:tr h="304203">
                <a:tc>
                  <a:txBody>
                    <a:bodyPr/>
                    <a:lstStyle/>
                    <a:p>
                      <a:r>
                        <a:rPr lang="en-US" sz="1400" dirty="0"/>
                        <a:t>Process</a:t>
                      </a:r>
                      <a:endParaRPr lang="en-AE" sz="1400" dirty="0"/>
                    </a:p>
                  </a:txBody>
                  <a:tcPr>
                    <a:solidFill>
                      <a:schemeClr val="accent4">
                        <a:lumMod val="60000"/>
                        <a:lumOff val="40000"/>
                      </a:schemeClr>
                    </a:solidFill>
                  </a:tcPr>
                </a:tc>
                <a:tc>
                  <a:txBody>
                    <a:bodyPr/>
                    <a:lstStyle/>
                    <a:p>
                      <a:r>
                        <a:rPr lang="en-US" sz="1400" dirty="0"/>
                        <a:t>Tools &amp; Equipment </a:t>
                      </a:r>
                      <a:endParaRPr lang="en-AE" sz="1400" dirty="0"/>
                    </a:p>
                  </a:txBody>
                  <a:tcPr>
                    <a:solidFill>
                      <a:schemeClr val="accent4">
                        <a:lumMod val="60000"/>
                        <a:lumOff val="40000"/>
                      </a:schemeClr>
                    </a:solidFill>
                  </a:tcPr>
                </a:tc>
                <a:tc>
                  <a:txBody>
                    <a:bodyPr/>
                    <a:lstStyle/>
                    <a:p>
                      <a:r>
                        <a:rPr lang="en-US" sz="1400" dirty="0"/>
                        <a:t>Limits &amp; Restrictions </a:t>
                      </a:r>
                      <a:endParaRPr lang="en-AE" sz="1400" dirty="0"/>
                    </a:p>
                  </a:txBody>
                  <a:tcPr>
                    <a:solidFill>
                      <a:schemeClr val="accent4">
                        <a:lumMod val="60000"/>
                        <a:lumOff val="40000"/>
                      </a:schemeClr>
                    </a:solidFill>
                  </a:tcPr>
                </a:tc>
                <a:tc>
                  <a:txBody>
                    <a:bodyPr/>
                    <a:lstStyle/>
                    <a:p>
                      <a:r>
                        <a:rPr lang="en-US" sz="1400" dirty="0"/>
                        <a:t>Health &amp; Safety</a:t>
                      </a:r>
                      <a:endParaRPr lang="en-AE" sz="1400" dirty="0"/>
                    </a:p>
                  </a:txBody>
                  <a:tcPr>
                    <a:solidFill>
                      <a:schemeClr val="accent4">
                        <a:lumMod val="60000"/>
                        <a:lumOff val="40000"/>
                      </a:schemeClr>
                    </a:solidFill>
                  </a:tcPr>
                </a:tc>
                <a:tc>
                  <a:txBody>
                    <a:bodyPr/>
                    <a:lstStyle/>
                    <a:p>
                      <a:r>
                        <a:rPr lang="en-US" sz="1400" dirty="0"/>
                        <a:t>Quality Control </a:t>
                      </a:r>
                      <a:endParaRPr lang="en-AE" sz="1400" dirty="0"/>
                    </a:p>
                  </a:txBody>
                  <a:tcPr>
                    <a:solidFill>
                      <a:schemeClr val="accent4">
                        <a:lumMod val="60000"/>
                        <a:lumOff val="40000"/>
                      </a:schemeClr>
                    </a:solidFill>
                  </a:tcPr>
                </a:tc>
                <a:extLst>
                  <a:ext uri="{0D108BD9-81ED-4DB2-BD59-A6C34878D82A}">
                    <a16:rowId xmlns:a16="http://schemas.microsoft.com/office/drawing/2014/main" val="1898228851"/>
                  </a:ext>
                </a:extLst>
              </a:tr>
              <a:tr h="862876">
                <a:tc>
                  <a:txBody>
                    <a:bodyPr/>
                    <a:lstStyle/>
                    <a:p>
                      <a:pPr marL="0" indent="0">
                        <a:buFont typeface="+mj-lt"/>
                        <a:buNone/>
                      </a:pPr>
                      <a:r>
                        <a:rPr lang="en-US" sz="1200" dirty="0"/>
                        <a:t>1) Mark out the wood for the frame (to side pieces and two middle pieces</a:t>
                      </a:r>
                      <a:endParaRPr lang="en-AE" sz="1200" dirty="0"/>
                    </a:p>
                  </a:txBody>
                  <a:tcPr>
                    <a:solidFill>
                      <a:schemeClr val="accent3">
                        <a:lumMod val="20000"/>
                        <a:lumOff val="80000"/>
                      </a:schemeClr>
                    </a:solidFill>
                  </a:tcPr>
                </a:tc>
                <a:tc>
                  <a:txBody>
                    <a:bodyPr/>
                    <a:lstStyle/>
                    <a:p>
                      <a:r>
                        <a:rPr lang="en-US" sz="1200" dirty="0"/>
                        <a:t>Pencil, ruler and Tri square.</a:t>
                      </a:r>
                      <a:endParaRPr lang="en-AE" sz="1200" dirty="0"/>
                    </a:p>
                  </a:txBody>
                  <a:tcPr/>
                </a:tc>
                <a:tc>
                  <a:txBody>
                    <a:bodyPr/>
                    <a:lstStyle/>
                    <a:p>
                      <a:r>
                        <a:rPr lang="en-US" sz="1200" dirty="0"/>
                        <a:t>Needs to be very accurate so that mortis and tenon joint fits perfectly together.</a:t>
                      </a:r>
                      <a:endParaRPr lang="en-AE" sz="1200" dirty="0"/>
                    </a:p>
                  </a:txBody>
                  <a:tcPr/>
                </a:tc>
                <a:tc>
                  <a:txBody>
                    <a:bodyPr/>
                    <a:lstStyle/>
                    <a:p>
                      <a:r>
                        <a:rPr lang="en-US" sz="1200" dirty="0"/>
                        <a:t>Be careful of splinters when marking out the wood</a:t>
                      </a:r>
                      <a:endParaRPr lang="en-AE" sz="1200" dirty="0"/>
                    </a:p>
                  </a:txBody>
                  <a:tcPr/>
                </a:tc>
                <a:tc>
                  <a:txBody>
                    <a:bodyPr/>
                    <a:lstStyle/>
                    <a:p>
                      <a:r>
                        <a:rPr lang="en-US" sz="1200" dirty="0"/>
                        <a:t>Double check all measurements to make sure that they are perfectly correct.</a:t>
                      </a:r>
                      <a:endParaRPr lang="en-AE" sz="1200" dirty="0"/>
                    </a:p>
                  </a:txBody>
                  <a:tcPr/>
                </a:tc>
                <a:extLst>
                  <a:ext uri="{0D108BD9-81ED-4DB2-BD59-A6C34878D82A}">
                    <a16:rowId xmlns:a16="http://schemas.microsoft.com/office/drawing/2014/main" val="3369073224"/>
                  </a:ext>
                </a:extLst>
              </a:tr>
              <a:tr h="652774">
                <a:tc>
                  <a:txBody>
                    <a:bodyPr/>
                    <a:lstStyle/>
                    <a:p>
                      <a:pPr marL="0" indent="0">
                        <a:buFont typeface="+mj-lt"/>
                        <a:buNone/>
                      </a:pPr>
                      <a:r>
                        <a:rPr lang="en-US" sz="1200" dirty="0"/>
                        <a:t>2) Cutting and making joints on the main frame</a:t>
                      </a:r>
                      <a:endParaRPr lang="en-AE" sz="1200" dirty="0"/>
                    </a:p>
                  </a:txBody>
                  <a:tcPr>
                    <a:solidFill>
                      <a:schemeClr val="accent3">
                        <a:lumMod val="20000"/>
                        <a:lumOff val="80000"/>
                      </a:schemeClr>
                    </a:solidFill>
                  </a:tcPr>
                </a:tc>
                <a:tc>
                  <a:txBody>
                    <a:bodyPr/>
                    <a:lstStyle/>
                    <a:p>
                      <a:r>
                        <a:rPr lang="en-US" sz="1200" dirty="0"/>
                        <a:t>Tenon saw , chisel and mallet </a:t>
                      </a:r>
                      <a:endParaRPr lang="en-AE" sz="1200" dirty="0"/>
                    </a:p>
                  </a:txBody>
                  <a:tcPr/>
                </a:tc>
                <a:tc>
                  <a:txBody>
                    <a:bodyPr/>
                    <a:lstStyle/>
                    <a:p>
                      <a:r>
                        <a:rPr lang="en-US" sz="1200" dirty="0"/>
                        <a:t>Measurements must be perfect for the joint and ensuring the right size chisel is used</a:t>
                      </a:r>
                      <a:endParaRPr lang="en-AE" sz="1200" dirty="0"/>
                    </a:p>
                  </a:txBody>
                  <a:tcPr/>
                </a:tc>
                <a:tc>
                  <a:txBody>
                    <a:bodyPr/>
                    <a:lstStyle/>
                    <a:p>
                      <a:r>
                        <a:rPr lang="en-US" sz="1200" dirty="0"/>
                        <a:t>Be careful the tenon saw and chisel safety goggles to protect yourself from waste wood hitting you</a:t>
                      </a:r>
                      <a:endParaRPr lang="en-AE" sz="1200" dirty="0"/>
                    </a:p>
                  </a:txBody>
                  <a:tcPr/>
                </a:tc>
                <a:tc>
                  <a:txBody>
                    <a:bodyPr/>
                    <a:lstStyle/>
                    <a:p>
                      <a:r>
                        <a:rPr lang="en-US" sz="1200" dirty="0"/>
                        <a:t>Wood joints fit tightly together to ensure they are secure.</a:t>
                      </a:r>
                      <a:endParaRPr lang="en-AE" sz="1200" dirty="0"/>
                    </a:p>
                  </a:txBody>
                  <a:tcPr/>
                </a:tc>
                <a:extLst>
                  <a:ext uri="{0D108BD9-81ED-4DB2-BD59-A6C34878D82A}">
                    <a16:rowId xmlns:a16="http://schemas.microsoft.com/office/drawing/2014/main" val="1020184935"/>
                  </a:ext>
                </a:extLst>
              </a:tr>
              <a:tr h="633026">
                <a:tc>
                  <a:txBody>
                    <a:bodyPr/>
                    <a:lstStyle/>
                    <a:p>
                      <a:pPr marL="0" indent="0">
                        <a:buFont typeface="+mj-lt"/>
                        <a:buNone/>
                      </a:pPr>
                      <a:r>
                        <a:rPr lang="en-US" sz="1200" dirty="0"/>
                        <a:t>3) Cutting out curves on top of the frame </a:t>
                      </a:r>
                      <a:endParaRPr lang="en-AE" sz="1200" dirty="0"/>
                    </a:p>
                  </a:txBody>
                  <a:tcPr>
                    <a:solidFill>
                      <a:schemeClr val="accent3">
                        <a:lumMod val="20000"/>
                        <a:lumOff val="80000"/>
                      </a:schemeClr>
                    </a:solidFill>
                  </a:tcPr>
                </a:tc>
                <a:tc>
                  <a:txBody>
                    <a:bodyPr/>
                    <a:lstStyle/>
                    <a:p>
                      <a:r>
                        <a:rPr lang="en-US" sz="1200" dirty="0"/>
                        <a:t>Jig saw</a:t>
                      </a:r>
                      <a:endParaRPr lang="en-AE" sz="1200" dirty="0"/>
                    </a:p>
                  </a:txBody>
                  <a:tcPr/>
                </a:tc>
                <a:tc>
                  <a:txBody>
                    <a:bodyPr/>
                    <a:lstStyle/>
                    <a:p>
                      <a:r>
                        <a:rPr lang="en-US" sz="1200" dirty="0"/>
                        <a:t>Making sure it is cut accurately </a:t>
                      </a:r>
                      <a:endParaRPr lang="en-AE" sz="1200" dirty="0"/>
                    </a:p>
                  </a:txBody>
                  <a:tcPr/>
                </a:tc>
                <a:tc>
                  <a:txBody>
                    <a:bodyPr/>
                    <a:lstStyle/>
                    <a:p>
                      <a:r>
                        <a:rPr lang="en-US" sz="1200" dirty="0"/>
                        <a:t>Keep your hands away from the blade wear goggles and work away from power cables</a:t>
                      </a:r>
                      <a:endParaRPr lang="en-AE" sz="1200" dirty="0"/>
                    </a:p>
                  </a:txBody>
                  <a:tcPr/>
                </a:tc>
                <a:tc>
                  <a:txBody>
                    <a:bodyPr/>
                    <a:lstStyle/>
                    <a:p>
                      <a:r>
                        <a:rPr lang="en-US" sz="1200" dirty="0"/>
                        <a:t>Use a laser cut template to ensure the arch is cut correctly</a:t>
                      </a:r>
                      <a:endParaRPr lang="en-AE" sz="1200" dirty="0"/>
                    </a:p>
                  </a:txBody>
                  <a:tcPr/>
                </a:tc>
                <a:extLst>
                  <a:ext uri="{0D108BD9-81ED-4DB2-BD59-A6C34878D82A}">
                    <a16:rowId xmlns:a16="http://schemas.microsoft.com/office/drawing/2014/main" val="677910869"/>
                  </a:ext>
                </a:extLst>
              </a:tr>
              <a:tr h="633026">
                <a:tc>
                  <a:txBody>
                    <a:bodyPr/>
                    <a:lstStyle/>
                    <a:p>
                      <a:pPr marL="0" indent="0">
                        <a:buFont typeface="+mj-lt"/>
                        <a:buNone/>
                      </a:pPr>
                      <a:r>
                        <a:rPr lang="en-US" sz="1200" dirty="0"/>
                        <a:t>4) Attaching main frame to the arch using dowel joint</a:t>
                      </a:r>
                      <a:endParaRPr lang="en-AE" sz="1200" dirty="0"/>
                    </a:p>
                  </a:txBody>
                  <a:tcPr>
                    <a:solidFill>
                      <a:schemeClr val="accent3">
                        <a:lumMod val="20000"/>
                        <a:lumOff val="80000"/>
                      </a:schemeClr>
                    </a:solidFill>
                  </a:tcPr>
                </a:tc>
                <a:tc>
                  <a:txBody>
                    <a:bodyPr/>
                    <a:lstStyle/>
                    <a:p>
                      <a:r>
                        <a:rPr lang="en-US" sz="1200" dirty="0"/>
                        <a:t>PVA glue, drill and wooden dowel.</a:t>
                      </a:r>
                      <a:endParaRPr lang="en-AE" sz="1200" dirty="0"/>
                    </a:p>
                  </a:txBody>
                  <a:tcPr/>
                </a:tc>
                <a:tc>
                  <a:txBody>
                    <a:bodyPr/>
                    <a:lstStyle/>
                    <a:p>
                      <a:r>
                        <a:rPr lang="en-US" sz="1200" dirty="0"/>
                        <a:t>Making sure the hole is drilled accurately on both pieces .</a:t>
                      </a:r>
                      <a:endParaRPr lang="en-AE" sz="1200" dirty="0"/>
                    </a:p>
                  </a:txBody>
                  <a:tcPr/>
                </a:tc>
                <a:tc>
                  <a:txBody>
                    <a:bodyPr/>
                    <a:lstStyle/>
                    <a:p>
                      <a:r>
                        <a:rPr lang="en-US" sz="1200" dirty="0"/>
                        <a:t>Keep your hands away from the drill use safety glasses.</a:t>
                      </a:r>
                      <a:endParaRPr lang="en-AE" sz="1200" dirty="0"/>
                    </a:p>
                  </a:txBody>
                  <a:tcPr/>
                </a:tc>
                <a:tc>
                  <a:txBody>
                    <a:bodyPr/>
                    <a:lstStyle/>
                    <a:p>
                      <a:r>
                        <a:rPr lang="en-US" sz="1200" dirty="0"/>
                        <a:t>Making sure both pieces of wood line up perfectly</a:t>
                      </a:r>
                      <a:endParaRPr lang="en-AE" sz="1200" dirty="0"/>
                    </a:p>
                  </a:txBody>
                  <a:tcPr/>
                </a:tc>
                <a:extLst>
                  <a:ext uri="{0D108BD9-81ED-4DB2-BD59-A6C34878D82A}">
                    <a16:rowId xmlns:a16="http://schemas.microsoft.com/office/drawing/2014/main" val="1751099020"/>
                  </a:ext>
                </a:extLst>
              </a:tr>
              <a:tr h="633026">
                <a:tc>
                  <a:txBody>
                    <a:bodyPr/>
                    <a:lstStyle/>
                    <a:p>
                      <a:pPr marL="0" indent="0">
                        <a:buFont typeface="+mj-lt"/>
                        <a:buNone/>
                      </a:pPr>
                      <a:r>
                        <a:rPr lang="en-US" sz="1200" dirty="0"/>
                        <a:t>5) Cut and assemble the top storage box</a:t>
                      </a:r>
                      <a:endParaRPr lang="en-AE" sz="1200" dirty="0"/>
                    </a:p>
                  </a:txBody>
                  <a:tcPr>
                    <a:solidFill>
                      <a:schemeClr val="accent3">
                        <a:lumMod val="20000"/>
                        <a:lumOff val="80000"/>
                      </a:schemeClr>
                    </a:solidFill>
                  </a:tcPr>
                </a:tc>
                <a:tc>
                  <a:txBody>
                    <a:bodyPr/>
                    <a:lstStyle/>
                    <a:p>
                      <a:r>
                        <a:rPr lang="en-US" sz="1200" dirty="0"/>
                        <a:t>Laser cutter, 2D cad files, PVA glue and panel pins</a:t>
                      </a:r>
                      <a:endParaRPr lang="en-AE" sz="1200" dirty="0"/>
                    </a:p>
                  </a:txBody>
                  <a:tcPr/>
                </a:tc>
                <a:tc>
                  <a:txBody>
                    <a:bodyPr/>
                    <a:lstStyle/>
                    <a:p>
                      <a:r>
                        <a:rPr lang="en-US" sz="1200" dirty="0"/>
                        <a:t>Making sure the 2 D cad files fit correctly</a:t>
                      </a:r>
                      <a:endParaRPr lang="en-AE" sz="1200" dirty="0"/>
                    </a:p>
                  </a:txBody>
                  <a:tcPr/>
                </a:tc>
                <a:tc>
                  <a:txBody>
                    <a:bodyPr/>
                    <a:lstStyle/>
                    <a:p>
                      <a:r>
                        <a:rPr lang="en-US" sz="1200" dirty="0"/>
                        <a:t>Make sure the laser cutter is well ventilated </a:t>
                      </a:r>
                      <a:endParaRPr lang="en-AE" sz="1200" dirty="0"/>
                    </a:p>
                  </a:txBody>
                  <a:tcPr/>
                </a:tc>
                <a:tc>
                  <a:txBody>
                    <a:bodyPr/>
                    <a:lstStyle/>
                    <a:p>
                      <a:r>
                        <a:rPr lang="en-US" sz="1200" dirty="0"/>
                        <a:t>Making sure the box fits together, and it slots in between the frame</a:t>
                      </a:r>
                      <a:endParaRPr lang="en-AE" sz="1200" dirty="0"/>
                    </a:p>
                  </a:txBody>
                  <a:tcPr/>
                </a:tc>
                <a:extLst>
                  <a:ext uri="{0D108BD9-81ED-4DB2-BD59-A6C34878D82A}">
                    <a16:rowId xmlns:a16="http://schemas.microsoft.com/office/drawing/2014/main" val="3810401393"/>
                  </a:ext>
                </a:extLst>
              </a:tr>
              <a:tr h="633026">
                <a:tc>
                  <a:txBody>
                    <a:bodyPr/>
                    <a:lstStyle/>
                    <a:p>
                      <a:pPr marL="0" indent="0">
                        <a:buFont typeface="+mj-lt"/>
                        <a:buNone/>
                      </a:pPr>
                      <a:r>
                        <a:rPr lang="en-US" sz="1200" dirty="0"/>
                        <a:t>6) 3D printing the hoops and assembling them</a:t>
                      </a:r>
                      <a:endParaRPr lang="en-AE" sz="1200" dirty="0"/>
                    </a:p>
                  </a:txBody>
                  <a:tcPr>
                    <a:solidFill>
                      <a:schemeClr val="accent3">
                        <a:lumMod val="20000"/>
                        <a:lumOff val="80000"/>
                      </a:schemeClr>
                    </a:solidFill>
                  </a:tcPr>
                </a:tc>
                <a:tc>
                  <a:txBody>
                    <a:bodyPr/>
                    <a:lstStyle/>
                    <a:p>
                      <a:r>
                        <a:rPr lang="en-US" sz="1200" dirty="0"/>
                        <a:t>3D printer and 3D CAD files and adhesive </a:t>
                      </a:r>
                      <a:endParaRPr lang="en-AE" sz="1200" dirty="0"/>
                    </a:p>
                  </a:txBody>
                  <a:tcPr/>
                </a:tc>
                <a:tc>
                  <a:txBody>
                    <a:bodyPr/>
                    <a:lstStyle/>
                    <a:p>
                      <a:r>
                        <a:rPr lang="en-US" sz="1200" dirty="0"/>
                        <a:t>Having the correct CAD files so that they will slot into the main frame size of the 3D printer will restrict the size of the hoops </a:t>
                      </a:r>
                      <a:endParaRPr lang="en-AE" sz="1200" dirty="0"/>
                    </a:p>
                  </a:txBody>
                  <a:tcPr/>
                </a:tc>
                <a:tc>
                  <a:txBody>
                    <a:bodyPr/>
                    <a:lstStyle/>
                    <a:p>
                      <a:r>
                        <a:rPr lang="en-US" sz="1200" dirty="0"/>
                        <a:t>Ensure the 3D printer s set up in a safe place and waiting for the 3D printer to cool down before removing the piece</a:t>
                      </a:r>
                      <a:endParaRPr lang="en-AE" sz="1200" dirty="0"/>
                    </a:p>
                  </a:txBody>
                  <a:tcPr/>
                </a:tc>
                <a:tc>
                  <a:txBody>
                    <a:bodyPr/>
                    <a:lstStyle/>
                    <a:p>
                      <a:r>
                        <a:rPr lang="en-US" sz="1200" dirty="0"/>
                        <a:t>Making sure the hoops slot onto the main frame securely </a:t>
                      </a:r>
                      <a:endParaRPr lang="en-AE" sz="1200" dirty="0"/>
                    </a:p>
                  </a:txBody>
                  <a:tcPr/>
                </a:tc>
                <a:extLst>
                  <a:ext uri="{0D108BD9-81ED-4DB2-BD59-A6C34878D82A}">
                    <a16:rowId xmlns:a16="http://schemas.microsoft.com/office/drawing/2014/main" val="4260798337"/>
                  </a:ext>
                </a:extLst>
              </a:tr>
              <a:tr h="633026">
                <a:tc>
                  <a:txBody>
                    <a:bodyPr/>
                    <a:lstStyle/>
                    <a:p>
                      <a:pPr marL="0" indent="0">
                        <a:buFont typeface="+mj-lt"/>
                        <a:buNone/>
                      </a:pPr>
                      <a:r>
                        <a:rPr lang="en-US" sz="1200" dirty="0"/>
                        <a:t>7) Laser cutting the caps and backboards</a:t>
                      </a:r>
                      <a:endParaRPr lang="en-AE" sz="1200" dirty="0"/>
                    </a:p>
                  </a:txBody>
                  <a:tcPr>
                    <a:solidFill>
                      <a:schemeClr val="accent3">
                        <a:lumMod val="20000"/>
                        <a:lumOff val="80000"/>
                      </a:schemeClr>
                    </a:solidFill>
                  </a:tcPr>
                </a:tc>
                <a:tc>
                  <a:txBody>
                    <a:bodyPr/>
                    <a:lstStyle/>
                    <a:p>
                      <a:r>
                        <a:rPr lang="en-US" sz="1200" dirty="0"/>
                        <a:t>Laser cutter and 2D cad files</a:t>
                      </a:r>
                      <a:endParaRPr lang="en-AE" sz="1200" dirty="0"/>
                    </a:p>
                  </a:txBody>
                  <a:tcPr/>
                </a:tc>
                <a:tc>
                  <a:txBody>
                    <a:bodyPr/>
                    <a:lstStyle/>
                    <a:p>
                      <a:r>
                        <a:rPr lang="en-US" sz="1200" dirty="0"/>
                        <a:t>Ensuring laser cutter is set to the right settings for the different material</a:t>
                      </a:r>
                      <a:endParaRPr lang="en-AE" sz="1200" dirty="0"/>
                    </a:p>
                  </a:txBody>
                  <a:tcPr/>
                </a:tc>
                <a:tc>
                  <a:txBody>
                    <a:bodyPr/>
                    <a:lstStyle/>
                    <a:p>
                      <a:r>
                        <a:rPr lang="en-US" sz="1200" dirty="0"/>
                        <a:t>Making sure the laser cutter is well ventilated, and the material doesn’t have any sharp edges</a:t>
                      </a:r>
                      <a:endParaRPr lang="en-AE" sz="1200" dirty="0"/>
                    </a:p>
                  </a:txBody>
                  <a:tcPr/>
                </a:tc>
                <a:tc>
                  <a:txBody>
                    <a:bodyPr/>
                    <a:lstStyle/>
                    <a:p>
                      <a:r>
                        <a:rPr lang="en-US" sz="1200" dirty="0"/>
                        <a:t>Assemble the hoops with the backboards on them the put on the nets using adhesive and put on the lids.</a:t>
                      </a:r>
                      <a:endParaRPr lang="en-AE" sz="1200" dirty="0"/>
                    </a:p>
                  </a:txBody>
                  <a:tcPr/>
                </a:tc>
                <a:extLst>
                  <a:ext uri="{0D108BD9-81ED-4DB2-BD59-A6C34878D82A}">
                    <a16:rowId xmlns:a16="http://schemas.microsoft.com/office/drawing/2014/main" val="2842154555"/>
                  </a:ext>
                </a:extLst>
              </a:tr>
              <a:tr h="633026">
                <a:tc>
                  <a:txBody>
                    <a:bodyPr/>
                    <a:lstStyle/>
                    <a:p>
                      <a:pPr marL="0" indent="0">
                        <a:buFont typeface="+mj-lt"/>
                        <a:buNone/>
                      </a:pPr>
                      <a:r>
                        <a:rPr lang="en-US" sz="1200" dirty="0"/>
                        <a:t>8) Cutting and assembly of bottom storage tray.</a:t>
                      </a:r>
                      <a:endParaRPr lang="en-AE" sz="1200" dirty="0"/>
                    </a:p>
                  </a:txBody>
                  <a:tcPr>
                    <a:solidFill>
                      <a:schemeClr val="accent3">
                        <a:lumMod val="20000"/>
                        <a:lumOff val="80000"/>
                      </a:schemeClr>
                    </a:solidFill>
                  </a:tcPr>
                </a:tc>
                <a:tc>
                  <a:txBody>
                    <a:bodyPr/>
                    <a:lstStyle/>
                    <a:p>
                      <a:r>
                        <a:rPr lang="en-US" sz="1200" dirty="0"/>
                        <a:t>Laser cutter, </a:t>
                      </a:r>
                      <a:r>
                        <a:rPr lang="en-US" sz="1200" dirty="0" err="1"/>
                        <a:t>tensol</a:t>
                      </a:r>
                      <a:r>
                        <a:rPr lang="en-US" sz="1200" dirty="0"/>
                        <a:t> cement.</a:t>
                      </a:r>
                      <a:endParaRPr lang="en-AE" sz="1200" dirty="0"/>
                    </a:p>
                  </a:txBody>
                  <a:tcPr/>
                </a:tc>
                <a:tc>
                  <a:txBody>
                    <a:bodyPr/>
                    <a:lstStyle/>
                    <a:p>
                      <a:r>
                        <a:rPr lang="en-US" sz="1200" dirty="0"/>
                        <a:t>Making sure the sizes of the pieces are accurate.</a:t>
                      </a:r>
                      <a:endParaRPr lang="en-AE" sz="1200" dirty="0"/>
                    </a:p>
                  </a:txBody>
                  <a:tcPr/>
                </a:tc>
                <a:tc>
                  <a:txBody>
                    <a:bodyPr/>
                    <a:lstStyle/>
                    <a:p>
                      <a:r>
                        <a:rPr lang="en-US" sz="1200" dirty="0"/>
                        <a:t>Making sure the laser cutter is well ventilated and well-ventilated room because of the cement.</a:t>
                      </a:r>
                      <a:endParaRPr lang="en-AE" sz="1200" dirty="0"/>
                    </a:p>
                  </a:txBody>
                  <a:tcPr/>
                </a:tc>
                <a:tc>
                  <a:txBody>
                    <a:bodyPr/>
                    <a:lstStyle/>
                    <a:p>
                      <a:r>
                        <a:rPr lang="en-US" sz="1200" dirty="0"/>
                        <a:t>Ensuring the base tray slots into the bottom of the frame and comes together securely</a:t>
                      </a:r>
                      <a:endParaRPr lang="en-AE" sz="1200" dirty="0"/>
                    </a:p>
                  </a:txBody>
                  <a:tcPr/>
                </a:tc>
                <a:extLst>
                  <a:ext uri="{0D108BD9-81ED-4DB2-BD59-A6C34878D82A}">
                    <a16:rowId xmlns:a16="http://schemas.microsoft.com/office/drawing/2014/main" val="773803732"/>
                  </a:ext>
                </a:extLst>
              </a:tr>
            </a:tbl>
          </a:graphicData>
        </a:graphic>
      </p:graphicFrame>
    </p:spTree>
    <p:extLst>
      <p:ext uri="{BB962C8B-B14F-4D97-AF65-F5344CB8AC3E}">
        <p14:creationId xmlns:p14="http://schemas.microsoft.com/office/powerpoint/2010/main" val="39731965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7E32B6C9-B305-BACF-EEBE-3DBB318B138A}"/>
              </a:ext>
            </a:extLst>
          </p:cNvPr>
          <p:cNvSpPr/>
          <p:nvPr/>
        </p:nvSpPr>
        <p:spPr>
          <a:xfrm>
            <a:off x="53640" y="70716"/>
            <a:ext cx="4025492" cy="354288"/>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2400" dirty="0">
                <a:solidFill>
                  <a:schemeClr val="tx1"/>
                </a:solidFill>
                <a:latin typeface="Congenial"/>
              </a:rPr>
              <a:t>Quality Control Flowchart</a:t>
            </a:r>
            <a:endParaRPr lang="en-US" sz="2000" dirty="0">
              <a:solidFill>
                <a:schemeClr val="tx1"/>
              </a:solidFill>
            </a:endParaRPr>
          </a:p>
        </p:txBody>
      </p:sp>
      <p:sp>
        <p:nvSpPr>
          <p:cNvPr id="5" name="Oval 4">
            <a:extLst>
              <a:ext uri="{FF2B5EF4-FFF2-40B4-BE49-F238E27FC236}">
                <a16:creationId xmlns:a16="http://schemas.microsoft.com/office/drawing/2014/main" id="{2ECEA35C-75A3-EF77-90E5-A70FFEFC8DB1}"/>
              </a:ext>
            </a:extLst>
          </p:cNvPr>
          <p:cNvSpPr/>
          <p:nvPr/>
        </p:nvSpPr>
        <p:spPr>
          <a:xfrm>
            <a:off x="337225" y="495817"/>
            <a:ext cx="1922834" cy="8171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Start</a:t>
            </a:r>
            <a:endParaRPr lang="en-AE" dirty="0"/>
          </a:p>
        </p:txBody>
      </p:sp>
      <p:sp>
        <p:nvSpPr>
          <p:cNvPr id="6" name="Flowchart: Decision 5">
            <a:extLst>
              <a:ext uri="{FF2B5EF4-FFF2-40B4-BE49-F238E27FC236}">
                <a16:creationId xmlns:a16="http://schemas.microsoft.com/office/drawing/2014/main" id="{77617948-0CFA-51B3-6621-4BB0ADE4A015}"/>
              </a:ext>
            </a:extLst>
          </p:cNvPr>
          <p:cNvSpPr/>
          <p:nvPr/>
        </p:nvSpPr>
        <p:spPr>
          <a:xfrm>
            <a:off x="337225" y="2872901"/>
            <a:ext cx="1922834" cy="1262975"/>
          </a:xfrm>
          <a:prstGeom prst="flowChartDecisi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Are the cuts the right size?</a:t>
            </a:r>
            <a:endParaRPr lang="en-AE" sz="1200" dirty="0"/>
          </a:p>
        </p:txBody>
      </p:sp>
      <p:sp>
        <p:nvSpPr>
          <p:cNvPr id="8" name="Oval 7">
            <a:extLst>
              <a:ext uri="{FF2B5EF4-FFF2-40B4-BE49-F238E27FC236}">
                <a16:creationId xmlns:a16="http://schemas.microsoft.com/office/drawing/2014/main" id="{5C2380BD-1306-F5B9-9FF1-1E111DF222A1}"/>
              </a:ext>
            </a:extLst>
          </p:cNvPr>
          <p:cNvSpPr/>
          <p:nvPr/>
        </p:nvSpPr>
        <p:spPr>
          <a:xfrm>
            <a:off x="10087583" y="5930629"/>
            <a:ext cx="1686128" cy="8171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End</a:t>
            </a:r>
            <a:endParaRPr lang="en-AE" dirty="0"/>
          </a:p>
        </p:txBody>
      </p:sp>
      <p:sp>
        <p:nvSpPr>
          <p:cNvPr id="15" name="Flowchart: Process 14">
            <a:extLst>
              <a:ext uri="{FF2B5EF4-FFF2-40B4-BE49-F238E27FC236}">
                <a16:creationId xmlns:a16="http://schemas.microsoft.com/office/drawing/2014/main" id="{F59BE1ED-5F2F-9BCF-0DAA-2EE2DB38385D}"/>
              </a:ext>
            </a:extLst>
          </p:cNvPr>
          <p:cNvSpPr/>
          <p:nvPr/>
        </p:nvSpPr>
        <p:spPr>
          <a:xfrm>
            <a:off x="337225" y="1530685"/>
            <a:ext cx="1922834" cy="1074907"/>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Stage 1</a:t>
            </a:r>
          </a:p>
          <a:p>
            <a:pPr algn="ctr"/>
            <a:r>
              <a:rPr lang="en-US" sz="1200" dirty="0"/>
              <a:t> Mark out the wood for the frame (to side pieces and two middle pieces</a:t>
            </a:r>
            <a:endParaRPr lang="en-AE" sz="1200" dirty="0"/>
          </a:p>
          <a:p>
            <a:pPr algn="ctr"/>
            <a:endParaRPr lang="en-AE" sz="1200" dirty="0"/>
          </a:p>
        </p:txBody>
      </p:sp>
      <p:sp>
        <p:nvSpPr>
          <p:cNvPr id="68" name="Flowchart: Process 67">
            <a:extLst>
              <a:ext uri="{FF2B5EF4-FFF2-40B4-BE49-F238E27FC236}">
                <a16:creationId xmlns:a16="http://schemas.microsoft.com/office/drawing/2014/main" id="{DA179A16-42F8-80FA-2DDF-E675A408BE85}"/>
              </a:ext>
            </a:extLst>
          </p:cNvPr>
          <p:cNvSpPr/>
          <p:nvPr/>
        </p:nvSpPr>
        <p:spPr>
          <a:xfrm>
            <a:off x="337225" y="4357788"/>
            <a:ext cx="1922834" cy="1074907"/>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Stage 2</a:t>
            </a:r>
          </a:p>
          <a:p>
            <a:pPr algn="ctr"/>
            <a:r>
              <a:rPr lang="en-US" sz="1200" dirty="0"/>
              <a:t>Cutting and making joints on the main frame</a:t>
            </a:r>
            <a:endParaRPr lang="en-AE" sz="1200" dirty="0"/>
          </a:p>
          <a:p>
            <a:pPr algn="ctr"/>
            <a:endParaRPr lang="en-AE" sz="1200" dirty="0"/>
          </a:p>
        </p:txBody>
      </p:sp>
      <p:sp>
        <p:nvSpPr>
          <p:cNvPr id="69" name="Flowchart: Decision 68">
            <a:extLst>
              <a:ext uri="{FF2B5EF4-FFF2-40B4-BE49-F238E27FC236}">
                <a16:creationId xmlns:a16="http://schemas.microsoft.com/office/drawing/2014/main" id="{F1335DEF-8D3E-E995-4A5D-808FC5B29839}"/>
              </a:ext>
            </a:extLst>
          </p:cNvPr>
          <p:cNvSpPr/>
          <p:nvPr/>
        </p:nvSpPr>
        <p:spPr>
          <a:xfrm>
            <a:off x="418289" y="5595025"/>
            <a:ext cx="1922834" cy="1262975"/>
          </a:xfrm>
          <a:prstGeom prst="flowChartDecisi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Do the joints fit securely together?</a:t>
            </a:r>
            <a:endParaRPr lang="en-AE" sz="1200" dirty="0"/>
          </a:p>
        </p:txBody>
      </p:sp>
      <p:sp>
        <p:nvSpPr>
          <p:cNvPr id="70" name="Flowchart: Decision 69">
            <a:extLst>
              <a:ext uri="{FF2B5EF4-FFF2-40B4-BE49-F238E27FC236}">
                <a16:creationId xmlns:a16="http://schemas.microsoft.com/office/drawing/2014/main" id="{1F4B1CCE-7EDE-0597-5FD9-5D73C92B2051}"/>
              </a:ext>
            </a:extLst>
          </p:cNvPr>
          <p:cNvSpPr/>
          <p:nvPr/>
        </p:nvSpPr>
        <p:spPr>
          <a:xfrm>
            <a:off x="3240931" y="2166025"/>
            <a:ext cx="1922834" cy="1262975"/>
          </a:xfrm>
          <a:prstGeom prst="flowChartDecisi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Are the curves cut accurately and symmetrical?</a:t>
            </a:r>
            <a:endParaRPr lang="en-AE" sz="1200" dirty="0"/>
          </a:p>
        </p:txBody>
      </p:sp>
      <p:sp>
        <p:nvSpPr>
          <p:cNvPr id="71" name="Flowchart: Process 70">
            <a:extLst>
              <a:ext uri="{FF2B5EF4-FFF2-40B4-BE49-F238E27FC236}">
                <a16:creationId xmlns:a16="http://schemas.microsoft.com/office/drawing/2014/main" id="{911C0C56-4453-8167-B2F2-2A7CDB7FE39E}"/>
              </a:ext>
            </a:extLst>
          </p:cNvPr>
          <p:cNvSpPr/>
          <p:nvPr/>
        </p:nvSpPr>
        <p:spPr>
          <a:xfrm>
            <a:off x="3239675" y="690154"/>
            <a:ext cx="1922834" cy="1074907"/>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Stage 3</a:t>
            </a:r>
          </a:p>
          <a:p>
            <a:pPr algn="ctr"/>
            <a:r>
              <a:rPr lang="en-US" sz="1200" dirty="0"/>
              <a:t>Cutting out curves on top of the frame</a:t>
            </a:r>
          </a:p>
          <a:p>
            <a:pPr algn="ctr"/>
            <a:endParaRPr lang="en-AE" sz="1200" dirty="0"/>
          </a:p>
        </p:txBody>
      </p:sp>
      <p:sp>
        <p:nvSpPr>
          <p:cNvPr id="72" name="Flowchart: Process 71">
            <a:extLst>
              <a:ext uri="{FF2B5EF4-FFF2-40B4-BE49-F238E27FC236}">
                <a16:creationId xmlns:a16="http://schemas.microsoft.com/office/drawing/2014/main" id="{39B71246-905E-6658-AB15-FCF58CF00709}"/>
              </a:ext>
            </a:extLst>
          </p:cNvPr>
          <p:cNvSpPr/>
          <p:nvPr/>
        </p:nvSpPr>
        <p:spPr>
          <a:xfrm>
            <a:off x="3247416" y="3809466"/>
            <a:ext cx="1922834" cy="1074907"/>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Stage 4</a:t>
            </a:r>
          </a:p>
          <a:p>
            <a:pPr algn="ctr"/>
            <a:r>
              <a:rPr lang="en-US" sz="1200" dirty="0"/>
              <a:t>Attaching main frame to the arch using dowel joint</a:t>
            </a:r>
            <a:endParaRPr lang="en-AE" sz="1200" dirty="0"/>
          </a:p>
        </p:txBody>
      </p:sp>
      <p:sp>
        <p:nvSpPr>
          <p:cNvPr id="73" name="Flowchart: Decision 72">
            <a:extLst>
              <a:ext uri="{FF2B5EF4-FFF2-40B4-BE49-F238E27FC236}">
                <a16:creationId xmlns:a16="http://schemas.microsoft.com/office/drawing/2014/main" id="{B1C048CC-8E89-6202-7CBA-BFACAF3A9C35}"/>
              </a:ext>
            </a:extLst>
          </p:cNvPr>
          <p:cNvSpPr/>
          <p:nvPr/>
        </p:nvSpPr>
        <p:spPr>
          <a:xfrm>
            <a:off x="3279841" y="5352391"/>
            <a:ext cx="1922834" cy="1262975"/>
          </a:xfrm>
          <a:prstGeom prst="flowChartDecisi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Are the holes drilled correctly?</a:t>
            </a:r>
            <a:endParaRPr lang="en-AE" sz="1200" dirty="0"/>
          </a:p>
        </p:txBody>
      </p:sp>
      <p:sp>
        <p:nvSpPr>
          <p:cNvPr id="74" name="Flowchart: Decision 73">
            <a:extLst>
              <a:ext uri="{FF2B5EF4-FFF2-40B4-BE49-F238E27FC236}">
                <a16:creationId xmlns:a16="http://schemas.microsoft.com/office/drawing/2014/main" id="{89B1C394-C2A6-84E7-B51C-7CC1FCEA72F8}"/>
              </a:ext>
            </a:extLst>
          </p:cNvPr>
          <p:cNvSpPr/>
          <p:nvPr/>
        </p:nvSpPr>
        <p:spPr>
          <a:xfrm>
            <a:off x="6504744" y="2398118"/>
            <a:ext cx="1922834" cy="1262975"/>
          </a:xfrm>
          <a:prstGeom prst="flowChartDecisi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Does the box fit securely inbetweener the arches?</a:t>
            </a:r>
            <a:endParaRPr lang="en-AE" sz="1200" dirty="0"/>
          </a:p>
        </p:txBody>
      </p:sp>
      <p:sp>
        <p:nvSpPr>
          <p:cNvPr id="75" name="Flowchart: Process 74">
            <a:extLst>
              <a:ext uri="{FF2B5EF4-FFF2-40B4-BE49-F238E27FC236}">
                <a16:creationId xmlns:a16="http://schemas.microsoft.com/office/drawing/2014/main" id="{F07149ED-061C-695A-2C93-70268A235E20}"/>
              </a:ext>
            </a:extLst>
          </p:cNvPr>
          <p:cNvSpPr/>
          <p:nvPr/>
        </p:nvSpPr>
        <p:spPr>
          <a:xfrm>
            <a:off x="6504743" y="775487"/>
            <a:ext cx="1922834" cy="1074907"/>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Stage 5</a:t>
            </a:r>
          </a:p>
          <a:p>
            <a:pPr algn="ctr"/>
            <a:r>
              <a:rPr lang="en-US" sz="1200" dirty="0"/>
              <a:t>Cut and assemble the top storage box</a:t>
            </a:r>
            <a:endParaRPr lang="en-AE" sz="1200" dirty="0"/>
          </a:p>
        </p:txBody>
      </p:sp>
      <p:sp>
        <p:nvSpPr>
          <p:cNvPr id="76" name="Flowchart: Process 75">
            <a:extLst>
              <a:ext uri="{FF2B5EF4-FFF2-40B4-BE49-F238E27FC236}">
                <a16:creationId xmlns:a16="http://schemas.microsoft.com/office/drawing/2014/main" id="{200241BF-0D8F-B9E2-6254-B7988F3368F4}"/>
              </a:ext>
            </a:extLst>
          </p:cNvPr>
          <p:cNvSpPr/>
          <p:nvPr/>
        </p:nvSpPr>
        <p:spPr>
          <a:xfrm>
            <a:off x="6625974" y="4052099"/>
            <a:ext cx="1922834" cy="1074907"/>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Stage 6</a:t>
            </a:r>
          </a:p>
          <a:p>
            <a:pPr algn="ctr"/>
            <a:r>
              <a:rPr lang="en-US" sz="1200" dirty="0"/>
              <a:t> 3D printing the hoops and assembling them</a:t>
            </a:r>
            <a:endParaRPr lang="en-AE" sz="1200" dirty="0"/>
          </a:p>
        </p:txBody>
      </p:sp>
      <p:sp>
        <p:nvSpPr>
          <p:cNvPr id="77" name="Flowchart: Decision 76">
            <a:extLst>
              <a:ext uri="{FF2B5EF4-FFF2-40B4-BE49-F238E27FC236}">
                <a16:creationId xmlns:a16="http://schemas.microsoft.com/office/drawing/2014/main" id="{B61F87DD-9D10-F6DE-BA59-545E72EB4A0A}"/>
              </a:ext>
            </a:extLst>
          </p:cNvPr>
          <p:cNvSpPr/>
          <p:nvPr/>
        </p:nvSpPr>
        <p:spPr>
          <a:xfrm>
            <a:off x="6742706" y="5432695"/>
            <a:ext cx="1922834" cy="1262975"/>
          </a:xfrm>
          <a:prstGeom prst="flowChartDecisi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Is the 3D printer set to the write settings?</a:t>
            </a:r>
            <a:endParaRPr lang="en-AE" sz="1200" dirty="0"/>
          </a:p>
        </p:txBody>
      </p:sp>
      <p:sp>
        <p:nvSpPr>
          <p:cNvPr id="78" name="Flowchart: Decision 77">
            <a:extLst>
              <a:ext uri="{FF2B5EF4-FFF2-40B4-BE49-F238E27FC236}">
                <a16:creationId xmlns:a16="http://schemas.microsoft.com/office/drawing/2014/main" id="{8864150C-E61E-629D-6FD5-F23DB22247AF}"/>
              </a:ext>
            </a:extLst>
          </p:cNvPr>
          <p:cNvSpPr/>
          <p:nvPr/>
        </p:nvSpPr>
        <p:spPr>
          <a:xfrm>
            <a:off x="9769813" y="1663428"/>
            <a:ext cx="1922834" cy="1262975"/>
          </a:xfrm>
          <a:prstGeom prst="flowChartDecisi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Is the laser cutter set for the material of the caps?</a:t>
            </a:r>
            <a:endParaRPr lang="en-AE" sz="1200" dirty="0"/>
          </a:p>
        </p:txBody>
      </p:sp>
      <p:sp>
        <p:nvSpPr>
          <p:cNvPr id="79" name="Flowchart: Process 78">
            <a:extLst>
              <a:ext uri="{FF2B5EF4-FFF2-40B4-BE49-F238E27FC236}">
                <a16:creationId xmlns:a16="http://schemas.microsoft.com/office/drawing/2014/main" id="{41C5BCE7-5D77-A68A-215D-C7AEB54C903E}"/>
              </a:ext>
            </a:extLst>
          </p:cNvPr>
          <p:cNvSpPr/>
          <p:nvPr/>
        </p:nvSpPr>
        <p:spPr>
          <a:xfrm>
            <a:off x="9769813" y="321212"/>
            <a:ext cx="1922834" cy="1074907"/>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Stage 7</a:t>
            </a:r>
          </a:p>
          <a:p>
            <a:pPr algn="ctr"/>
            <a:r>
              <a:rPr lang="en-US" sz="1200" dirty="0"/>
              <a:t>Laser cutting the caps and backboards</a:t>
            </a:r>
            <a:endParaRPr lang="en-AE" sz="1200" dirty="0"/>
          </a:p>
        </p:txBody>
      </p:sp>
      <p:sp>
        <p:nvSpPr>
          <p:cNvPr id="80" name="Flowchart: Process 79">
            <a:extLst>
              <a:ext uri="{FF2B5EF4-FFF2-40B4-BE49-F238E27FC236}">
                <a16:creationId xmlns:a16="http://schemas.microsoft.com/office/drawing/2014/main" id="{FA8839A6-2152-428D-5113-FB91980EE9F9}"/>
              </a:ext>
            </a:extLst>
          </p:cNvPr>
          <p:cNvSpPr/>
          <p:nvPr/>
        </p:nvSpPr>
        <p:spPr>
          <a:xfrm>
            <a:off x="9769813" y="3148315"/>
            <a:ext cx="1922834" cy="1074907"/>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Stage 8</a:t>
            </a:r>
          </a:p>
          <a:p>
            <a:pPr algn="ctr"/>
            <a:r>
              <a:rPr lang="en-US" sz="1200" dirty="0"/>
              <a:t>Cutting and assembly of bottom storage tray.</a:t>
            </a:r>
          </a:p>
        </p:txBody>
      </p:sp>
      <p:sp>
        <p:nvSpPr>
          <p:cNvPr id="81" name="Flowchart: Decision 80">
            <a:extLst>
              <a:ext uri="{FF2B5EF4-FFF2-40B4-BE49-F238E27FC236}">
                <a16:creationId xmlns:a16="http://schemas.microsoft.com/office/drawing/2014/main" id="{5D2FD1E6-4C5A-BB03-DAF6-E6E26D58A438}"/>
              </a:ext>
            </a:extLst>
          </p:cNvPr>
          <p:cNvSpPr/>
          <p:nvPr/>
        </p:nvSpPr>
        <p:spPr>
          <a:xfrm>
            <a:off x="9850877" y="4457445"/>
            <a:ext cx="1922834" cy="1262975"/>
          </a:xfrm>
          <a:prstGeom prst="flowChartDecisi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Does it fit securely to the bottom of the frame?</a:t>
            </a:r>
            <a:endParaRPr lang="en-AE" sz="1200" dirty="0"/>
          </a:p>
        </p:txBody>
      </p:sp>
      <p:cxnSp>
        <p:nvCxnSpPr>
          <p:cNvPr id="83" name="Straight Arrow Connector 82">
            <a:extLst>
              <a:ext uri="{FF2B5EF4-FFF2-40B4-BE49-F238E27FC236}">
                <a16:creationId xmlns:a16="http://schemas.microsoft.com/office/drawing/2014/main" id="{CDDF0687-6D58-6A1D-6362-7BD4FF44BB47}"/>
              </a:ext>
            </a:extLst>
          </p:cNvPr>
          <p:cNvCxnSpPr>
            <a:cxnSpLocks/>
          </p:cNvCxnSpPr>
          <p:nvPr/>
        </p:nvCxnSpPr>
        <p:spPr>
          <a:xfrm>
            <a:off x="1342416" y="1252742"/>
            <a:ext cx="0" cy="48526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60FFE207-833B-6C37-77F8-3EEDC5A00758}"/>
              </a:ext>
            </a:extLst>
          </p:cNvPr>
          <p:cNvCxnSpPr>
            <a:cxnSpLocks/>
          </p:cNvCxnSpPr>
          <p:nvPr/>
        </p:nvCxnSpPr>
        <p:spPr>
          <a:xfrm>
            <a:off x="1313232" y="2554878"/>
            <a:ext cx="0" cy="48526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83920BEC-4170-11A6-DA2D-A65BAAAA2343}"/>
              </a:ext>
            </a:extLst>
          </p:cNvPr>
          <p:cNvCxnSpPr>
            <a:cxnSpLocks/>
          </p:cNvCxnSpPr>
          <p:nvPr/>
        </p:nvCxnSpPr>
        <p:spPr>
          <a:xfrm>
            <a:off x="1324582" y="4063832"/>
            <a:ext cx="0" cy="48526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1FBC6710-3F0E-49A6-6646-1B40EFCBDB96}"/>
              </a:ext>
            </a:extLst>
          </p:cNvPr>
          <p:cNvCxnSpPr>
            <a:cxnSpLocks/>
          </p:cNvCxnSpPr>
          <p:nvPr/>
        </p:nvCxnSpPr>
        <p:spPr>
          <a:xfrm>
            <a:off x="1357007" y="5352391"/>
            <a:ext cx="0" cy="48526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71B5456E-68EC-3F84-B907-1E9558425370}"/>
              </a:ext>
            </a:extLst>
          </p:cNvPr>
          <p:cNvCxnSpPr>
            <a:cxnSpLocks/>
          </p:cNvCxnSpPr>
          <p:nvPr/>
        </p:nvCxnSpPr>
        <p:spPr>
          <a:xfrm>
            <a:off x="4201092" y="1766328"/>
            <a:ext cx="0" cy="48526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0" name="Straight Arrow Connector 89">
            <a:extLst>
              <a:ext uri="{FF2B5EF4-FFF2-40B4-BE49-F238E27FC236}">
                <a16:creationId xmlns:a16="http://schemas.microsoft.com/office/drawing/2014/main" id="{DABFD8A5-5E01-6D6E-5231-8C81355D0C4D}"/>
              </a:ext>
            </a:extLst>
          </p:cNvPr>
          <p:cNvCxnSpPr>
            <a:cxnSpLocks/>
          </p:cNvCxnSpPr>
          <p:nvPr/>
        </p:nvCxnSpPr>
        <p:spPr>
          <a:xfrm>
            <a:off x="4241258" y="3381526"/>
            <a:ext cx="0" cy="48526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CAEA155D-F4DB-A461-58B9-DC13E116EB08}"/>
              </a:ext>
            </a:extLst>
          </p:cNvPr>
          <p:cNvCxnSpPr>
            <a:cxnSpLocks/>
          </p:cNvCxnSpPr>
          <p:nvPr/>
        </p:nvCxnSpPr>
        <p:spPr>
          <a:xfrm>
            <a:off x="4241258" y="4884373"/>
            <a:ext cx="0" cy="48526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78EEB919-8FB9-99D5-125E-A92C06E498F7}"/>
              </a:ext>
            </a:extLst>
          </p:cNvPr>
          <p:cNvCxnSpPr>
            <a:cxnSpLocks/>
          </p:cNvCxnSpPr>
          <p:nvPr/>
        </p:nvCxnSpPr>
        <p:spPr>
          <a:xfrm>
            <a:off x="7466160" y="1916905"/>
            <a:ext cx="0" cy="48526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70BB6A7D-39AE-4499-D205-B5C13E825F80}"/>
              </a:ext>
            </a:extLst>
          </p:cNvPr>
          <p:cNvCxnSpPr>
            <a:cxnSpLocks/>
          </p:cNvCxnSpPr>
          <p:nvPr/>
        </p:nvCxnSpPr>
        <p:spPr>
          <a:xfrm>
            <a:off x="7512995" y="3624159"/>
            <a:ext cx="0" cy="48526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DCF815F9-B1D2-2028-092A-EF601F08E4F8}"/>
              </a:ext>
            </a:extLst>
          </p:cNvPr>
          <p:cNvCxnSpPr>
            <a:cxnSpLocks/>
          </p:cNvCxnSpPr>
          <p:nvPr/>
        </p:nvCxnSpPr>
        <p:spPr>
          <a:xfrm>
            <a:off x="7704123" y="5140408"/>
            <a:ext cx="0" cy="48526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6BBD1BB5-D495-8B76-AE8D-5932654E8BC5}"/>
              </a:ext>
            </a:extLst>
          </p:cNvPr>
          <p:cNvCxnSpPr>
            <a:cxnSpLocks/>
          </p:cNvCxnSpPr>
          <p:nvPr/>
        </p:nvCxnSpPr>
        <p:spPr>
          <a:xfrm>
            <a:off x="10731230" y="1396119"/>
            <a:ext cx="0" cy="48526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097E5865-DEF2-8117-B018-47A85F29D22D}"/>
              </a:ext>
            </a:extLst>
          </p:cNvPr>
          <p:cNvCxnSpPr>
            <a:cxnSpLocks/>
          </p:cNvCxnSpPr>
          <p:nvPr/>
        </p:nvCxnSpPr>
        <p:spPr>
          <a:xfrm>
            <a:off x="10812294" y="2896259"/>
            <a:ext cx="0" cy="48526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9738C168-F586-9230-5767-0661A92F324E}"/>
              </a:ext>
            </a:extLst>
          </p:cNvPr>
          <p:cNvCxnSpPr>
            <a:cxnSpLocks/>
          </p:cNvCxnSpPr>
          <p:nvPr/>
        </p:nvCxnSpPr>
        <p:spPr>
          <a:xfrm>
            <a:off x="10812294" y="4230009"/>
            <a:ext cx="0" cy="48526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CF3A2FBB-CB97-4D82-13E0-64BCBF108CCC}"/>
              </a:ext>
            </a:extLst>
          </p:cNvPr>
          <p:cNvCxnSpPr>
            <a:cxnSpLocks/>
          </p:cNvCxnSpPr>
          <p:nvPr/>
        </p:nvCxnSpPr>
        <p:spPr>
          <a:xfrm>
            <a:off x="10869037" y="5625675"/>
            <a:ext cx="0" cy="48526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Connector: Elbow 99">
            <a:extLst>
              <a:ext uri="{FF2B5EF4-FFF2-40B4-BE49-F238E27FC236}">
                <a16:creationId xmlns:a16="http://schemas.microsoft.com/office/drawing/2014/main" id="{06A7BB3C-83C6-6C9A-0D7B-7E4A29B9A44F}"/>
              </a:ext>
            </a:extLst>
          </p:cNvPr>
          <p:cNvCxnSpPr>
            <a:stCxn id="6" idx="1"/>
          </p:cNvCxnSpPr>
          <p:nvPr/>
        </p:nvCxnSpPr>
        <p:spPr>
          <a:xfrm>
            <a:off x="337225" y="3504388"/>
            <a:ext cx="914400" cy="914400"/>
          </a:xfrm>
          <a:prstGeom prst="bent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5" name="Straight Arrow Connector 114">
            <a:extLst>
              <a:ext uri="{FF2B5EF4-FFF2-40B4-BE49-F238E27FC236}">
                <a16:creationId xmlns:a16="http://schemas.microsoft.com/office/drawing/2014/main" id="{D3284CD3-B505-028E-5CDA-E508BA53730B}"/>
              </a:ext>
            </a:extLst>
          </p:cNvPr>
          <p:cNvCxnSpPr/>
          <p:nvPr/>
        </p:nvCxnSpPr>
        <p:spPr>
          <a:xfrm flipH="1">
            <a:off x="2832369" y="2797511"/>
            <a:ext cx="41504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Straight Arrow Connector 115">
            <a:extLst>
              <a:ext uri="{FF2B5EF4-FFF2-40B4-BE49-F238E27FC236}">
                <a16:creationId xmlns:a16="http://schemas.microsoft.com/office/drawing/2014/main" id="{82C31AE4-C85C-B063-EA29-01BD3BFEB133}"/>
              </a:ext>
            </a:extLst>
          </p:cNvPr>
          <p:cNvCxnSpPr>
            <a:cxnSpLocks/>
          </p:cNvCxnSpPr>
          <p:nvPr/>
        </p:nvCxnSpPr>
        <p:spPr>
          <a:xfrm flipV="1">
            <a:off x="2965313" y="1227607"/>
            <a:ext cx="0" cy="15699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9" name="Straight Arrow Connector 118">
            <a:extLst>
              <a:ext uri="{FF2B5EF4-FFF2-40B4-BE49-F238E27FC236}">
                <a16:creationId xmlns:a16="http://schemas.microsoft.com/office/drawing/2014/main" id="{A3B3DFF5-31F7-DF7B-016E-49B6AC430B59}"/>
              </a:ext>
            </a:extLst>
          </p:cNvPr>
          <p:cNvCxnSpPr>
            <a:cxnSpLocks/>
          </p:cNvCxnSpPr>
          <p:nvPr/>
        </p:nvCxnSpPr>
        <p:spPr>
          <a:xfrm>
            <a:off x="2965313" y="1252742"/>
            <a:ext cx="41991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25" name="Group 124">
            <a:extLst>
              <a:ext uri="{FF2B5EF4-FFF2-40B4-BE49-F238E27FC236}">
                <a16:creationId xmlns:a16="http://schemas.microsoft.com/office/drawing/2014/main" id="{867A1F28-503B-AFB7-F89D-81C2500D3AC8}"/>
              </a:ext>
            </a:extLst>
          </p:cNvPr>
          <p:cNvGrpSpPr/>
          <p:nvPr/>
        </p:nvGrpSpPr>
        <p:grpSpPr>
          <a:xfrm>
            <a:off x="2846149" y="4385066"/>
            <a:ext cx="539078" cy="1569904"/>
            <a:chOff x="2984769" y="1380007"/>
            <a:chExt cx="552857" cy="1569904"/>
          </a:xfrm>
        </p:grpSpPr>
        <p:cxnSp>
          <p:nvCxnSpPr>
            <p:cNvPr id="122" name="Straight Arrow Connector 121">
              <a:extLst>
                <a:ext uri="{FF2B5EF4-FFF2-40B4-BE49-F238E27FC236}">
                  <a16:creationId xmlns:a16="http://schemas.microsoft.com/office/drawing/2014/main" id="{A18ACA1D-E1D1-F59E-68CC-9B23C9B15CCA}"/>
                </a:ext>
              </a:extLst>
            </p:cNvPr>
            <p:cNvCxnSpPr/>
            <p:nvPr/>
          </p:nvCxnSpPr>
          <p:spPr>
            <a:xfrm flipH="1">
              <a:off x="2984769" y="2949911"/>
              <a:ext cx="41504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3" name="Straight Arrow Connector 122">
              <a:extLst>
                <a:ext uri="{FF2B5EF4-FFF2-40B4-BE49-F238E27FC236}">
                  <a16:creationId xmlns:a16="http://schemas.microsoft.com/office/drawing/2014/main" id="{40111A2E-0E08-30B8-5134-C20B15D1CE2A}"/>
                </a:ext>
              </a:extLst>
            </p:cNvPr>
            <p:cNvCxnSpPr>
              <a:cxnSpLocks/>
            </p:cNvCxnSpPr>
            <p:nvPr/>
          </p:nvCxnSpPr>
          <p:spPr>
            <a:xfrm flipV="1">
              <a:off x="3117713" y="1380007"/>
              <a:ext cx="0" cy="15699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4" name="Straight Arrow Connector 123">
              <a:extLst>
                <a:ext uri="{FF2B5EF4-FFF2-40B4-BE49-F238E27FC236}">
                  <a16:creationId xmlns:a16="http://schemas.microsoft.com/office/drawing/2014/main" id="{E6C325C5-26BB-B0CC-488F-64A0F8CA7889}"/>
                </a:ext>
              </a:extLst>
            </p:cNvPr>
            <p:cNvCxnSpPr>
              <a:cxnSpLocks/>
            </p:cNvCxnSpPr>
            <p:nvPr/>
          </p:nvCxnSpPr>
          <p:spPr>
            <a:xfrm>
              <a:off x="3117713" y="1405142"/>
              <a:ext cx="41991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32" name="Group 131">
            <a:extLst>
              <a:ext uri="{FF2B5EF4-FFF2-40B4-BE49-F238E27FC236}">
                <a16:creationId xmlns:a16="http://schemas.microsoft.com/office/drawing/2014/main" id="{9CAA2378-D922-E135-1DC9-8A3FD0FF8904}"/>
              </a:ext>
            </a:extLst>
          </p:cNvPr>
          <p:cNvGrpSpPr/>
          <p:nvPr/>
        </p:nvGrpSpPr>
        <p:grpSpPr>
          <a:xfrm>
            <a:off x="77454" y="2003898"/>
            <a:ext cx="452520" cy="1500490"/>
            <a:chOff x="2984769" y="1380007"/>
            <a:chExt cx="552857" cy="1569904"/>
          </a:xfrm>
        </p:grpSpPr>
        <p:cxnSp>
          <p:nvCxnSpPr>
            <p:cNvPr id="133" name="Straight Arrow Connector 132">
              <a:extLst>
                <a:ext uri="{FF2B5EF4-FFF2-40B4-BE49-F238E27FC236}">
                  <a16:creationId xmlns:a16="http://schemas.microsoft.com/office/drawing/2014/main" id="{77AA3A18-DF70-139F-472B-456A2DA36C48}"/>
                </a:ext>
              </a:extLst>
            </p:cNvPr>
            <p:cNvCxnSpPr/>
            <p:nvPr/>
          </p:nvCxnSpPr>
          <p:spPr>
            <a:xfrm flipH="1">
              <a:off x="2984769" y="2949911"/>
              <a:ext cx="41504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4" name="Straight Arrow Connector 133">
              <a:extLst>
                <a:ext uri="{FF2B5EF4-FFF2-40B4-BE49-F238E27FC236}">
                  <a16:creationId xmlns:a16="http://schemas.microsoft.com/office/drawing/2014/main" id="{CB152B0C-6E8B-5C9F-8ED9-5C07A5F61555}"/>
                </a:ext>
              </a:extLst>
            </p:cNvPr>
            <p:cNvCxnSpPr>
              <a:cxnSpLocks/>
            </p:cNvCxnSpPr>
            <p:nvPr/>
          </p:nvCxnSpPr>
          <p:spPr>
            <a:xfrm flipV="1">
              <a:off x="3117713" y="1380007"/>
              <a:ext cx="0" cy="15699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5" name="Straight Arrow Connector 134">
              <a:extLst>
                <a:ext uri="{FF2B5EF4-FFF2-40B4-BE49-F238E27FC236}">
                  <a16:creationId xmlns:a16="http://schemas.microsoft.com/office/drawing/2014/main" id="{66D49E47-F5F9-5761-B9CF-28E0DA3099E9}"/>
                </a:ext>
              </a:extLst>
            </p:cNvPr>
            <p:cNvCxnSpPr>
              <a:cxnSpLocks/>
            </p:cNvCxnSpPr>
            <p:nvPr/>
          </p:nvCxnSpPr>
          <p:spPr>
            <a:xfrm>
              <a:off x="3117713" y="1405142"/>
              <a:ext cx="41991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36" name="Group 135">
            <a:extLst>
              <a:ext uri="{FF2B5EF4-FFF2-40B4-BE49-F238E27FC236}">
                <a16:creationId xmlns:a16="http://schemas.microsoft.com/office/drawing/2014/main" id="{BBED8593-BED9-088E-C7E0-07E1ABCCDAB5}"/>
              </a:ext>
            </a:extLst>
          </p:cNvPr>
          <p:cNvGrpSpPr/>
          <p:nvPr/>
        </p:nvGrpSpPr>
        <p:grpSpPr>
          <a:xfrm>
            <a:off x="94788" y="4707088"/>
            <a:ext cx="452520" cy="1500490"/>
            <a:chOff x="2984769" y="1380007"/>
            <a:chExt cx="552857" cy="1569904"/>
          </a:xfrm>
        </p:grpSpPr>
        <p:cxnSp>
          <p:nvCxnSpPr>
            <p:cNvPr id="137" name="Straight Arrow Connector 136">
              <a:extLst>
                <a:ext uri="{FF2B5EF4-FFF2-40B4-BE49-F238E27FC236}">
                  <a16:creationId xmlns:a16="http://schemas.microsoft.com/office/drawing/2014/main" id="{2E01989E-FF54-44CB-2F31-E70860B9E65E}"/>
                </a:ext>
              </a:extLst>
            </p:cNvPr>
            <p:cNvCxnSpPr/>
            <p:nvPr/>
          </p:nvCxnSpPr>
          <p:spPr>
            <a:xfrm flipH="1">
              <a:off x="2984769" y="2949911"/>
              <a:ext cx="41504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8" name="Straight Arrow Connector 137">
              <a:extLst>
                <a:ext uri="{FF2B5EF4-FFF2-40B4-BE49-F238E27FC236}">
                  <a16:creationId xmlns:a16="http://schemas.microsoft.com/office/drawing/2014/main" id="{D3701DDD-B008-5780-87EE-95D268B0C6FE}"/>
                </a:ext>
              </a:extLst>
            </p:cNvPr>
            <p:cNvCxnSpPr>
              <a:cxnSpLocks/>
            </p:cNvCxnSpPr>
            <p:nvPr/>
          </p:nvCxnSpPr>
          <p:spPr>
            <a:xfrm flipV="1">
              <a:off x="3117713" y="1380007"/>
              <a:ext cx="0" cy="15699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9" name="Straight Arrow Connector 138">
              <a:extLst>
                <a:ext uri="{FF2B5EF4-FFF2-40B4-BE49-F238E27FC236}">
                  <a16:creationId xmlns:a16="http://schemas.microsoft.com/office/drawing/2014/main" id="{73C61856-37EB-D059-2FF6-A93C4B9DDC76}"/>
                </a:ext>
              </a:extLst>
            </p:cNvPr>
            <p:cNvCxnSpPr>
              <a:cxnSpLocks/>
            </p:cNvCxnSpPr>
            <p:nvPr/>
          </p:nvCxnSpPr>
          <p:spPr>
            <a:xfrm>
              <a:off x="3117713" y="1405142"/>
              <a:ext cx="41991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40" name="Group 139">
            <a:extLst>
              <a:ext uri="{FF2B5EF4-FFF2-40B4-BE49-F238E27FC236}">
                <a16:creationId xmlns:a16="http://schemas.microsoft.com/office/drawing/2014/main" id="{AEFD4B45-1DD8-86E0-CD79-C43E2F23FE4D}"/>
              </a:ext>
            </a:extLst>
          </p:cNvPr>
          <p:cNvGrpSpPr/>
          <p:nvPr/>
        </p:nvGrpSpPr>
        <p:grpSpPr>
          <a:xfrm>
            <a:off x="6096000" y="1456448"/>
            <a:ext cx="539078" cy="1569904"/>
            <a:chOff x="2984769" y="1380007"/>
            <a:chExt cx="552857" cy="1569904"/>
          </a:xfrm>
        </p:grpSpPr>
        <p:cxnSp>
          <p:nvCxnSpPr>
            <p:cNvPr id="141" name="Straight Arrow Connector 140">
              <a:extLst>
                <a:ext uri="{FF2B5EF4-FFF2-40B4-BE49-F238E27FC236}">
                  <a16:creationId xmlns:a16="http://schemas.microsoft.com/office/drawing/2014/main" id="{6BAC94CD-C1C8-F00A-53D3-1B4377C08F30}"/>
                </a:ext>
              </a:extLst>
            </p:cNvPr>
            <p:cNvCxnSpPr/>
            <p:nvPr/>
          </p:nvCxnSpPr>
          <p:spPr>
            <a:xfrm flipH="1">
              <a:off x="2984769" y="2949911"/>
              <a:ext cx="41504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2" name="Straight Arrow Connector 141">
              <a:extLst>
                <a:ext uri="{FF2B5EF4-FFF2-40B4-BE49-F238E27FC236}">
                  <a16:creationId xmlns:a16="http://schemas.microsoft.com/office/drawing/2014/main" id="{9F198549-1DEA-26E8-8FDE-99FDEDAEC4DA}"/>
                </a:ext>
              </a:extLst>
            </p:cNvPr>
            <p:cNvCxnSpPr>
              <a:cxnSpLocks/>
            </p:cNvCxnSpPr>
            <p:nvPr/>
          </p:nvCxnSpPr>
          <p:spPr>
            <a:xfrm flipV="1">
              <a:off x="3117713" y="1380007"/>
              <a:ext cx="0" cy="15699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3" name="Straight Arrow Connector 142">
              <a:extLst>
                <a:ext uri="{FF2B5EF4-FFF2-40B4-BE49-F238E27FC236}">
                  <a16:creationId xmlns:a16="http://schemas.microsoft.com/office/drawing/2014/main" id="{9B7E2056-5670-7736-D62C-8DA89A0B8902}"/>
                </a:ext>
              </a:extLst>
            </p:cNvPr>
            <p:cNvCxnSpPr>
              <a:cxnSpLocks/>
            </p:cNvCxnSpPr>
            <p:nvPr/>
          </p:nvCxnSpPr>
          <p:spPr>
            <a:xfrm>
              <a:off x="3117713" y="1405142"/>
              <a:ext cx="41991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44" name="Group 143">
            <a:extLst>
              <a:ext uri="{FF2B5EF4-FFF2-40B4-BE49-F238E27FC236}">
                <a16:creationId xmlns:a16="http://schemas.microsoft.com/office/drawing/2014/main" id="{9547BF20-CDD7-3ED6-74BA-4F1762CC15C6}"/>
              </a:ext>
            </a:extLst>
          </p:cNvPr>
          <p:cNvGrpSpPr/>
          <p:nvPr/>
        </p:nvGrpSpPr>
        <p:grpSpPr>
          <a:xfrm>
            <a:off x="6351126" y="4457445"/>
            <a:ext cx="482333" cy="1609269"/>
            <a:chOff x="2984769" y="1380007"/>
            <a:chExt cx="552857" cy="1569904"/>
          </a:xfrm>
        </p:grpSpPr>
        <p:cxnSp>
          <p:nvCxnSpPr>
            <p:cNvPr id="145" name="Straight Arrow Connector 144">
              <a:extLst>
                <a:ext uri="{FF2B5EF4-FFF2-40B4-BE49-F238E27FC236}">
                  <a16:creationId xmlns:a16="http://schemas.microsoft.com/office/drawing/2014/main" id="{723AD37A-98AC-0491-A794-F6C238AA6275}"/>
                </a:ext>
              </a:extLst>
            </p:cNvPr>
            <p:cNvCxnSpPr/>
            <p:nvPr/>
          </p:nvCxnSpPr>
          <p:spPr>
            <a:xfrm flipH="1">
              <a:off x="2984769" y="2949911"/>
              <a:ext cx="41504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6" name="Straight Arrow Connector 145">
              <a:extLst>
                <a:ext uri="{FF2B5EF4-FFF2-40B4-BE49-F238E27FC236}">
                  <a16:creationId xmlns:a16="http://schemas.microsoft.com/office/drawing/2014/main" id="{BEB2D6B3-B31C-F24E-CC24-FD9568A8E208}"/>
                </a:ext>
              </a:extLst>
            </p:cNvPr>
            <p:cNvCxnSpPr>
              <a:cxnSpLocks/>
            </p:cNvCxnSpPr>
            <p:nvPr/>
          </p:nvCxnSpPr>
          <p:spPr>
            <a:xfrm flipV="1">
              <a:off x="3117713" y="1380007"/>
              <a:ext cx="0" cy="15699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7" name="Straight Arrow Connector 146">
              <a:extLst>
                <a:ext uri="{FF2B5EF4-FFF2-40B4-BE49-F238E27FC236}">
                  <a16:creationId xmlns:a16="http://schemas.microsoft.com/office/drawing/2014/main" id="{721F705B-EF9F-6B6D-BD23-3354BF684318}"/>
                </a:ext>
              </a:extLst>
            </p:cNvPr>
            <p:cNvCxnSpPr>
              <a:cxnSpLocks/>
            </p:cNvCxnSpPr>
            <p:nvPr/>
          </p:nvCxnSpPr>
          <p:spPr>
            <a:xfrm>
              <a:off x="3117713" y="1405142"/>
              <a:ext cx="41991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48" name="Group 147">
            <a:extLst>
              <a:ext uri="{FF2B5EF4-FFF2-40B4-BE49-F238E27FC236}">
                <a16:creationId xmlns:a16="http://schemas.microsoft.com/office/drawing/2014/main" id="{538865C0-3718-9505-ACD1-D2FDD6FE6455}"/>
              </a:ext>
            </a:extLst>
          </p:cNvPr>
          <p:cNvGrpSpPr/>
          <p:nvPr/>
        </p:nvGrpSpPr>
        <p:grpSpPr>
          <a:xfrm>
            <a:off x="9388993" y="728279"/>
            <a:ext cx="539078" cy="1569904"/>
            <a:chOff x="2984769" y="1380007"/>
            <a:chExt cx="552857" cy="1569904"/>
          </a:xfrm>
        </p:grpSpPr>
        <p:cxnSp>
          <p:nvCxnSpPr>
            <p:cNvPr id="149" name="Straight Arrow Connector 148">
              <a:extLst>
                <a:ext uri="{FF2B5EF4-FFF2-40B4-BE49-F238E27FC236}">
                  <a16:creationId xmlns:a16="http://schemas.microsoft.com/office/drawing/2014/main" id="{9EEFFAD5-21CF-E0D9-EF3A-A2B6C2893F8E}"/>
                </a:ext>
              </a:extLst>
            </p:cNvPr>
            <p:cNvCxnSpPr/>
            <p:nvPr/>
          </p:nvCxnSpPr>
          <p:spPr>
            <a:xfrm flipH="1">
              <a:off x="2984769" y="2949911"/>
              <a:ext cx="41504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0" name="Straight Arrow Connector 149">
              <a:extLst>
                <a:ext uri="{FF2B5EF4-FFF2-40B4-BE49-F238E27FC236}">
                  <a16:creationId xmlns:a16="http://schemas.microsoft.com/office/drawing/2014/main" id="{5FFB8A2B-A853-5E76-5CC9-981CE5586A55}"/>
                </a:ext>
              </a:extLst>
            </p:cNvPr>
            <p:cNvCxnSpPr>
              <a:cxnSpLocks/>
            </p:cNvCxnSpPr>
            <p:nvPr/>
          </p:nvCxnSpPr>
          <p:spPr>
            <a:xfrm flipV="1">
              <a:off x="3117713" y="1380007"/>
              <a:ext cx="0" cy="15699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1" name="Straight Arrow Connector 150">
              <a:extLst>
                <a:ext uri="{FF2B5EF4-FFF2-40B4-BE49-F238E27FC236}">
                  <a16:creationId xmlns:a16="http://schemas.microsoft.com/office/drawing/2014/main" id="{CD71A043-E203-58BD-B24C-AF4774297448}"/>
                </a:ext>
              </a:extLst>
            </p:cNvPr>
            <p:cNvCxnSpPr>
              <a:cxnSpLocks/>
            </p:cNvCxnSpPr>
            <p:nvPr/>
          </p:nvCxnSpPr>
          <p:spPr>
            <a:xfrm>
              <a:off x="3117713" y="1405142"/>
              <a:ext cx="41991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52" name="Group 151">
            <a:extLst>
              <a:ext uri="{FF2B5EF4-FFF2-40B4-BE49-F238E27FC236}">
                <a16:creationId xmlns:a16="http://schemas.microsoft.com/office/drawing/2014/main" id="{DE527B42-0D5A-D2A1-3F28-05B93D664F19}"/>
              </a:ext>
            </a:extLst>
          </p:cNvPr>
          <p:cNvGrpSpPr/>
          <p:nvPr/>
        </p:nvGrpSpPr>
        <p:grpSpPr>
          <a:xfrm>
            <a:off x="9414347" y="3485183"/>
            <a:ext cx="539078" cy="1569904"/>
            <a:chOff x="2984769" y="1380007"/>
            <a:chExt cx="552857" cy="1569904"/>
          </a:xfrm>
        </p:grpSpPr>
        <p:cxnSp>
          <p:nvCxnSpPr>
            <p:cNvPr id="153" name="Straight Arrow Connector 152">
              <a:extLst>
                <a:ext uri="{FF2B5EF4-FFF2-40B4-BE49-F238E27FC236}">
                  <a16:creationId xmlns:a16="http://schemas.microsoft.com/office/drawing/2014/main" id="{EA1DFF0B-6B28-9F76-1400-EFF87947D303}"/>
                </a:ext>
              </a:extLst>
            </p:cNvPr>
            <p:cNvCxnSpPr/>
            <p:nvPr/>
          </p:nvCxnSpPr>
          <p:spPr>
            <a:xfrm flipH="1">
              <a:off x="2984769" y="2949911"/>
              <a:ext cx="41504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4" name="Straight Arrow Connector 153">
              <a:extLst>
                <a:ext uri="{FF2B5EF4-FFF2-40B4-BE49-F238E27FC236}">
                  <a16:creationId xmlns:a16="http://schemas.microsoft.com/office/drawing/2014/main" id="{7663A99D-681B-2B28-B4F5-6D65EF58A881}"/>
                </a:ext>
              </a:extLst>
            </p:cNvPr>
            <p:cNvCxnSpPr>
              <a:cxnSpLocks/>
            </p:cNvCxnSpPr>
            <p:nvPr/>
          </p:nvCxnSpPr>
          <p:spPr>
            <a:xfrm flipV="1">
              <a:off x="3117713" y="1380007"/>
              <a:ext cx="0" cy="15699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5" name="Straight Arrow Connector 154">
              <a:extLst>
                <a:ext uri="{FF2B5EF4-FFF2-40B4-BE49-F238E27FC236}">
                  <a16:creationId xmlns:a16="http://schemas.microsoft.com/office/drawing/2014/main" id="{B0FFCED2-7636-8924-BCB7-E349FF913FDF}"/>
                </a:ext>
              </a:extLst>
            </p:cNvPr>
            <p:cNvCxnSpPr>
              <a:cxnSpLocks/>
            </p:cNvCxnSpPr>
            <p:nvPr/>
          </p:nvCxnSpPr>
          <p:spPr>
            <a:xfrm>
              <a:off x="3117713" y="1405142"/>
              <a:ext cx="41991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56" name="Straight Arrow Connector 155">
            <a:extLst>
              <a:ext uri="{FF2B5EF4-FFF2-40B4-BE49-F238E27FC236}">
                <a16:creationId xmlns:a16="http://schemas.microsoft.com/office/drawing/2014/main" id="{2F4AC3E1-027B-26B0-F5EB-18B7904CFCA8}"/>
              </a:ext>
            </a:extLst>
          </p:cNvPr>
          <p:cNvCxnSpPr>
            <a:cxnSpLocks/>
          </p:cNvCxnSpPr>
          <p:nvPr/>
        </p:nvCxnSpPr>
        <p:spPr>
          <a:xfrm flipV="1">
            <a:off x="2639438" y="775487"/>
            <a:ext cx="0" cy="541700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7" name="Straight Arrow Connector 156">
            <a:extLst>
              <a:ext uri="{FF2B5EF4-FFF2-40B4-BE49-F238E27FC236}">
                <a16:creationId xmlns:a16="http://schemas.microsoft.com/office/drawing/2014/main" id="{9BCDAB57-2FBD-4362-B486-68BD0A7E1E9A}"/>
              </a:ext>
            </a:extLst>
          </p:cNvPr>
          <p:cNvCxnSpPr>
            <a:cxnSpLocks/>
          </p:cNvCxnSpPr>
          <p:nvPr/>
        </p:nvCxnSpPr>
        <p:spPr>
          <a:xfrm>
            <a:off x="2260059" y="6207578"/>
            <a:ext cx="41991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9" name="Straight Arrow Connector 158">
            <a:extLst>
              <a:ext uri="{FF2B5EF4-FFF2-40B4-BE49-F238E27FC236}">
                <a16:creationId xmlns:a16="http://schemas.microsoft.com/office/drawing/2014/main" id="{AC717F86-B91A-4057-B4DB-DBCD12AF44ED}"/>
              </a:ext>
            </a:extLst>
          </p:cNvPr>
          <p:cNvCxnSpPr>
            <a:cxnSpLocks/>
          </p:cNvCxnSpPr>
          <p:nvPr/>
        </p:nvCxnSpPr>
        <p:spPr>
          <a:xfrm>
            <a:off x="2639438" y="775487"/>
            <a:ext cx="60797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2" name="Straight Arrow Connector 161">
            <a:extLst>
              <a:ext uri="{FF2B5EF4-FFF2-40B4-BE49-F238E27FC236}">
                <a16:creationId xmlns:a16="http://schemas.microsoft.com/office/drawing/2014/main" id="{CA245045-6196-F764-DD32-E4AD44B611CE}"/>
              </a:ext>
            </a:extLst>
          </p:cNvPr>
          <p:cNvCxnSpPr>
            <a:cxnSpLocks/>
          </p:cNvCxnSpPr>
          <p:nvPr/>
        </p:nvCxnSpPr>
        <p:spPr>
          <a:xfrm flipV="1">
            <a:off x="5606375" y="904379"/>
            <a:ext cx="0" cy="505059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3" name="Straight Arrow Connector 162">
            <a:extLst>
              <a:ext uri="{FF2B5EF4-FFF2-40B4-BE49-F238E27FC236}">
                <a16:creationId xmlns:a16="http://schemas.microsoft.com/office/drawing/2014/main" id="{3461FC78-A428-17FF-CA77-16826569DD08}"/>
              </a:ext>
            </a:extLst>
          </p:cNvPr>
          <p:cNvCxnSpPr>
            <a:cxnSpLocks/>
          </p:cNvCxnSpPr>
          <p:nvPr/>
        </p:nvCxnSpPr>
        <p:spPr>
          <a:xfrm>
            <a:off x="5226996" y="5970060"/>
            <a:ext cx="41991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4" name="Straight Arrow Connector 163">
            <a:extLst>
              <a:ext uri="{FF2B5EF4-FFF2-40B4-BE49-F238E27FC236}">
                <a16:creationId xmlns:a16="http://schemas.microsoft.com/office/drawing/2014/main" id="{1C1CABDB-BDBD-C510-1F71-14A68E00C859}"/>
              </a:ext>
            </a:extLst>
          </p:cNvPr>
          <p:cNvCxnSpPr>
            <a:cxnSpLocks/>
          </p:cNvCxnSpPr>
          <p:nvPr/>
        </p:nvCxnSpPr>
        <p:spPr>
          <a:xfrm>
            <a:off x="5617653" y="942677"/>
            <a:ext cx="914524"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5" name="Straight Arrow Connector 164">
            <a:extLst>
              <a:ext uri="{FF2B5EF4-FFF2-40B4-BE49-F238E27FC236}">
                <a16:creationId xmlns:a16="http://schemas.microsoft.com/office/drawing/2014/main" id="{944FA075-00A3-9842-D3DF-3ED09B3101EC}"/>
              </a:ext>
            </a:extLst>
          </p:cNvPr>
          <p:cNvCxnSpPr>
            <a:cxnSpLocks/>
          </p:cNvCxnSpPr>
          <p:nvPr/>
        </p:nvCxnSpPr>
        <p:spPr>
          <a:xfrm flipH="1" flipV="1">
            <a:off x="8986187" y="430556"/>
            <a:ext cx="42151" cy="563615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6" name="Straight Arrow Connector 165">
            <a:extLst>
              <a:ext uri="{FF2B5EF4-FFF2-40B4-BE49-F238E27FC236}">
                <a16:creationId xmlns:a16="http://schemas.microsoft.com/office/drawing/2014/main" id="{43091CAF-3FFD-4BFB-DE1E-03B9FC6AA4BA}"/>
              </a:ext>
            </a:extLst>
          </p:cNvPr>
          <p:cNvCxnSpPr>
            <a:cxnSpLocks/>
          </p:cNvCxnSpPr>
          <p:nvPr/>
        </p:nvCxnSpPr>
        <p:spPr>
          <a:xfrm>
            <a:off x="8648959" y="6081804"/>
            <a:ext cx="41991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7" name="Straight Arrow Connector 166">
            <a:extLst>
              <a:ext uri="{FF2B5EF4-FFF2-40B4-BE49-F238E27FC236}">
                <a16:creationId xmlns:a16="http://schemas.microsoft.com/office/drawing/2014/main" id="{F97BED03-5086-D8D2-EB66-703E1CDF5CA7}"/>
              </a:ext>
            </a:extLst>
          </p:cNvPr>
          <p:cNvCxnSpPr>
            <a:cxnSpLocks/>
          </p:cNvCxnSpPr>
          <p:nvPr/>
        </p:nvCxnSpPr>
        <p:spPr>
          <a:xfrm flipV="1">
            <a:off x="8995432" y="520480"/>
            <a:ext cx="823618" cy="1748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7" name="Rectangle 176">
            <a:extLst>
              <a:ext uri="{FF2B5EF4-FFF2-40B4-BE49-F238E27FC236}">
                <a16:creationId xmlns:a16="http://schemas.microsoft.com/office/drawing/2014/main" id="{E37179E3-7B30-536A-5DA4-55F0415BF884}"/>
              </a:ext>
            </a:extLst>
          </p:cNvPr>
          <p:cNvSpPr/>
          <p:nvPr/>
        </p:nvSpPr>
        <p:spPr>
          <a:xfrm>
            <a:off x="706662" y="3951006"/>
            <a:ext cx="514530" cy="3078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highlight>
                  <a:srgbClr val="2AF62A"/>
                </a:highlight>
              </a:rPr>
              <a:t>Yes</a:t>
            </a:r>
            <a:endParaRPr lang="en-AE" dirty="0">
              <a:highlight>
                <a:srgbClr val="2AF62A"/>
              </a:highlight>
            </a:endParaRPr>
          </a:p>
        </p:txBody>
      </p:sp>
      <p:sp>
        <p:nvSpPr>
          <p:cNvPr id="178" name="Rectangle 177">
            <a:extLst>
              <a:ext uri="{FF2B5EF4-FFF2-40B4-BE49-F238E27FC236}">
                <a16:creationId xmlns:a16="http://schemas.microsoft.com/office/drawing/2014/main" id="{B4A9FEC0-A9E3-EEF3-DDA7-B0A481C74B99}"/>
              </a:ext>
            </a:extLst>
          </p:cNvPr>
          <p:cNvSpPr/>
          <p:nvPr/>
        </p:nvSpPr>
        <p:spPr>
          <a:xfrm>
            <a:off x="130515" y="3044192"/>
            <a:ext cx="514530" cy="3078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highlight>
                  <a:srgbClr val="FF0000"/>
                </a:highlight>
              </a:rPr>
              <a:t>No</a:t>
            </a:r>
            <a:endParaRPr lang="en-AE" dirty="0">
              <a:highlight>
                <a:srgbClr val="FF0000"/>
              </a:highlight>
            </a:endParaRPr>
          </a:p>
        </p:txBody>
      </p:sp>
      <p:sp>
        <p:nvSpPr>
          <p:cNvPr id="179" name="Rectangle 178">
            <a:extLst>
              <a:ext uri="{FF2B5EF4-FFF2-40B4-BE49-F238E27FC236}">
                <a16:creationId xmlns:a16="http://schemas.microsoft.com/office/drawing/2014/main" id="{A21C0CC6-B3F2-2146-AEF7-F0F0AE53FB3F}"/>
              </a:ext>
            </a:extLst>
          </p:cNvPr>
          <p:cNvSpPr/>
          <p:nvPr/>
        </p:nvSpPr>
        <p:spPr>
          <a:xfrm>
            <a:off x="1857798" y="5937925"/>
            <a:ext cx="514530" cy="3078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highlight>
                  <a:srgbClr val="2AF62A"/>
                </a:highlight>
              </a:rPr>
              <a:t>Yes</a:t>
            </a:r>
            <a:endParaRPr lang="en-AE" dirty="0">
              <a:highlight>
                <a:srgbClr val="2AF62A"/>
              </a:highlight>
            </a:endParaRPr>
          </a:p>
        </p:txBody>
      </p:sp>
      <p:sp>
        <p:nvSpPr>
          <p:cNvPr id="180" name="Rectangle 179">
            <a:extLst>
              <a:ext uri="{FF2B5EF4-FFF2-40B4-BE49-F238E27FC236}">
                <a16:creationId xmlns:a16="http://schemas.microsoft.com/office/drawing/2014/main" id="{3975E789-A77D-A298-E569-43476C7F1ED5}"/>
              </a:ext>
            </a:extLst>
          </p:cNvPr>
          <p:cNvSpPr/>
          <p:nvPr/>
        </p:nvSpPr>
        <p:spPr>
          <a:xfrm>
            <a:off x="4958049" y="5868308"/>
            <a:ext cx="514530" cy="3078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highlight>
                  <a:srgbClr val="2AF62A"/>
                </a:highlight>
              </a:rPr>
              <a:t>Yes</a:t>
            </a:r>
            <a:endParaRPr lang="en-AE" dirty="0">
              <a:highlight>
                <a:srgbClr val="2AF62A"/>
              </a:highlight>
            </a:endParaRPr>
          </a:p>
        </p:txBody>
      </p:sp>
      <p:sp>
        <p:nvSpPr>
          <p:cNvPr id="181" name="Rectangle 180">
            <a:extLst>
              <a:ext uri="{FF2B5EF4-FFF2-40B4-BE49-F238E27FC236}">
                <a16:creationId xmlns:a16="http://schemas.microsoft.com/office/drawing/2014/main" id="{1502F9EF-B473-9BE7-6C85-A9102771A482}"/>
              </a:ext>
            </a:extLst>
          </p:cNvPr>
          <p:cNvSpPr/>
          <p:nvPr/>
        </p:nvSpPr>
        <p:spPr>
          <a:xfrm>
            <a:off x="4177263" y="3476031"/>
            <a:ext cx="514530" cy="3078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highlight>
                  <a:srgbClr val="2AF62A"/>
                </a:highlight>
              </a:rPr>
              <a:t>Yes</a:t>
            </a:r>
            <a:endParaRPr lang="en-AE" dirty="0">
              <a:highlight>
                <a:srgbClr val="2AF62A"/>
              </a:highlight>
            </a:endParaRPr>
          </a:p>
        </p:txBody>
      </p:sp>
      <p:sp>
        <p:nvSpPr>
          <p:cNvPr id="182" name="Rectangle 181">
            <a:extLst>
              <a:ext uri="{FF2B5EF4-FFF2-40B4-BE49-F238E27FC236}">
                <a16:creationId xmlns:a16="http://schemas.microsoft.com/office/drawing/2014/main" id="{E3FC8AC7-3C25-70F7-20AD-10D5FE5BC491}"/>
              </a:ext>
            </a:extLst>
          </p:cNvPr>
          <p:cNvSpPr/>
          <p:nvPr/>
        </p:nvSpPr>
        <p:spPr>
          <a:xfrm>
            <a:off x="7477797" y="3783870"/>
            <a:ext cx="514530" cy="3078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highlight>
                  <a:srgbClr val="2AF62A"/>
                </a:highlight>
              </a:rPr>
              <a:t>Yes</a:t>
            </a:r>
            <a:endParaRPr lang="en-AE" dirty="0">
              <a:highlight>
                <a:srgbClr val="2AF62A"/>
              </a:highlight>
            </a:endParaRPr>
          </a:p>
        </p:txBody>
      </p:sp>
      <p:sp>
        <p:nvSpPr>
          <p:cNvPr id="183" name="Rectangle 182">
            <a:extLst>
              <a:ext uri="{FF2B5EF4-FFF2-40B4-BE49-F238E27FC236}">
                <a16:creationId xmlns:a16="http://schemas.microsoft.com/office/drawing/2014/main" id="{8DC12355-8EE5-5515-1832-26C3CF1F0263}"/>
              </a:ext>
            </a:extLst>
          </p:cNvPr>
          <p:cNvSpPr/>
          <p:nvPr/>
        </p:nvSpPr>
        <p:spPr>
          <a:xfrm>
            <a:off x="8367191" y="5899739"/>
            <a:ext cx="514530" cy="3078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highlight>
                  <a:srgbClr val="2AF62A"/>
                </a:highlight>
              </a:rPr>
              <a:t>Yes</a:t>
            </a:r>
            <a:endParaRPr lang="en-AE" dirty="0">
              <a:highlight>
                <a:srgbClr val="2AF62A"/>
              </a:highlight>
            </a:endParaRPr>
          </a:p>
        </p:txBody>
      </p:sp>
      <p:sp>
        <p:nvSpPr>
          <p:cNvPr id="184" name="Rectangle 183">
            <a:extLst>
              <a:ext uri="{FF2B5EF4-FFF2-40B4-BE49-F238E27FC236}">
                <a16:creationId xmlns:a16="http://schemas.microsoft.com/office/drawing/2014/main" id="{8B4FC46E-888F-D572-00FF-9AD94EA696F8}"/>
              </a:ext>
            </a:extLst>
          </p:cNvPr>
          <p:cNvSpPr/>
          <p:nvPr/>
        </p:nvSpPr>
        <p:spPr>
          <a:xfrm>
            <a:off x="10390763" y="2709737"/>
            <a:ext cx="514530" cy="3078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highlight>
                  <a:srgbClr val="2AF62A"/>
                </a:highlight>
              </a:rPr>
              <a:t>Yes</a:t>
            </a:r>
            <a:endParaRPr lang="en-AE" dirty="0">
              <a:highlight>
                <a:srgbClr val="2AF62A"/>
              </a:highlight>
            </a:endParaRPr>
          </a:p>
        </p:txBody>
      </p:sp>
      <p:sp>
        <p:nvSpPr>
          <p:cNvPr id="185" name="Rectangle 184">
            <a:extLst>
              <a:ext uri="{FF2B5EF4-FFF2-40B4-BE49-F238E27FC236}">
                <a16:creationId xmlns:a16="http://schemas.microsoft.com/office/drawing/2014/main" id="{B18EA1DD-CA58-36DF-3CA5-DCEB0DDA4911}"/>
              </a:ext>
            </a:extLst>
          </p:cNvPr>
          <p:cNvSpPr/>
          <p:nvPr/>
        </p:nvSpPr>
        <p:spPr>
          <a:xfrm>
            <a:off x="10842582" y="5560469"/>
            <a:ext cx="514530" cy="3078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highlight>
                  <a:srgbClr val="2AF62A"/>
                </a:highlight>
              </a:rPr>
              <a:t>Yes</a:t>
            </a:r>
            <a:endParaRPr lang="en-AE" dirty="0">
              <a:highlight>
                <a:srgbClr val="2AF62A"/>
              </a:highlight>
            </a:endParaRPr>
          </a:p>
        </p:txBody>
      </p:sp>
      <p:sp>
        <p:nvSpPr>
          <p:cNvPr id="186" name="Rectangle 185">
            <a:extLst>
              <a:ext uri="{FF2B5EF4-FFF2-40B4-BE49-F238E27FC236}">
                <a16:creationId xmlns:a16="http://schemas.microsoft.com/office/drawing/2014/main" id="{6BA60997-6F07-93C4-4264-C0C19398AED7}"/>
              </a:ext>
            </a:extLst>
          </p:cNvPr>
          <p:cNvSpPr/>
          <p:nvPr/>
        </p:nvSpPr>
        <p:spPr>
          <a:xfrm>
            <a:off x="73842" y="5899739"/>
            <a:ext cx="514530" cy="3078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highlight>
                  <a:srgbClr val="FF0000"/>
                </a:highlight>
              </a:rPr>
              <a:t>No</a:t>
            </a:r>
            <a:endParaRPr lang="en-AE" dirty="0">
              <a:highlight>
                <a:srgbClr val="FF0000"/>
              </a:highlight>
            </a:endParaRPr>
          </a:p>
        </p:txBody>
      </p:sp>
      <p:sp>
        <p:nvSpPr>
          <p:cNvPr id="187" name="Rectangle 186">
            <a:extLst>
              <a:ext uri="{FF2B5EF4-FFF2-40B4-BE49-F238E27FC236}">
                <a16:creationId xmlns:a16="http://schemas.microsoft.com/office/drawing/2014/main" id="{C7752109-2976-36C8-619D-8AA1FDB07559}"/>
              </a:ext>
            </a:extLst>
          </p:cNvPr>
          <p:cNvSpPr/>
          <p:nvPr/>
        </p:nvSpPr>
        <p:spPr>
          <a:xfrm>
            <a:off x="2954999" y="2453359"/>
            <a:ext cx="514530" cy="3078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highlight>
                  <a:srgbClr val="FF0000"/>
                </a:highlight>
              </a:rPr>
              <a:t>No</a:t>
            </a:r>
            <a:endParaRPr lang="en-AE" dirty="0">
              <a:highlight>
                <a:srgbClr val="FF0000"/>
              </a:highlight>
            </a:endParaRPr>
          </a:p>
        </p:txBody>
      </p:sp>
      <p:sp>
        <p:nvSpPr>
          <p:cNvPr id="188" name="Rectangle 187">
            <a:extLst>
              <a:ext uri="{FF2B5EF4-FFF2-40B4-BE49-F238E27FC236}">
                <a16:creationId xmlns:a16="http://schemas.microsoft.com/office/drawing/2014/main" id="{8E050D9A-DF06-A788-3E32-0F53DA847A59}"/>
              </a:ext>
            </a:extLst>
          </p:cNvPr>
          <p:cNvSpPr/>
          <p:nvPr/>
        </p:nvSpPr>
        <p:spPr>
          <a:xfrm>
            <a:off x="3054857" y="5610817"/>
            <a:ext cx="514530" cy="3078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highlight>
                  <a:srgbClr val="FF0000"/>
                </a:highlight>
              </a:rPr>
              <a:t>No</a:t>
            </a:r>
            <a:endParaRPr lang="en-AE" dirty="0">
              <a:highlight>
                <a:srgbClr val="FF0000"/>
              </a:highlight>
            </a:endParaRPr>
          </a:p>
        </p:txBody>
      </p:sp>
      <p:sp>
        <p:nvSpPr>
          <p:cNvPr id="189" name="Rectangle 188">
            <a:extLst>
              <a:ext uri="{FF2B5EF4-FFF2-40B4-BE49-F238E27FC236}">
                <a16:creationId xmlns:a16="http://schemas.microsoft.com/office/drawing/2014/main" id="{1B5D01AD-CA65-DDE2-BF82-A2F8D038ADB1}"/>
              </a:ext>
            </a:extLst>
          </p:cNvPr>
          <p:cNvSpPr/>
          <p:nvPr/>
        </p:nvSpPr>
        <p:spPr>
          <a:xfrm>
            <a:off x="6526492" y="5745819"/>
            <a:ext cx="514530" cy="3078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highlight>
                  <a:srgbClr val="FF0000"/>
                </a:highlight>
              </a:rPr>
              <a:t>No</a:t>
            </a:r>
            <a:endParaRPr lang="en-AE" dirty="0">
              <a:highlight>
                <a:srgbClr val="FF0000"/>
              </a:highlight>
            </a:endParaRPr>
          </a:p>
        </p:txBody>
      </p:sp>
      <p:sp>
        <p:nvSpPr>
          <p:cNvPr id="190" name="Rectangle 189">
            <a:extLst>
              <a:ext uri="{FF2B5EF4-FFF2-40B4-BE49-F238E27FC236}">
                <a16:creationId xmlns:a16="http://schemas.microsoft.com/office/drawing/2014/main" id="{59ECF75B-D6DC-631D-C656-B5B9BD9AF665}"/>
              </a:ext>
            </a:extLst>
          </p:cNvPr>
          <p:cNvSpPr/>
          <p:nvPr/>
        </p:nvSpPr>
        <p:spPr>
          <a:xfrm>
            <a:off x="6318140" y="2809939"/>
            <a:ext cx="514530" cy="3078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highlight>
                  <a:srgbClr val="FF0000"/>
                </a:highlight>
              </a:rPr>
              <a:t>No</a:t>
            </a:r>
            <a:endParaRPr lang="en-AE" dirty="0">
              <a:highlight>
                <a:srgbClr val="FF0000"/>
              </a:highlight>
            </a:endParaRPr>
          </a:p>
        </p:txBody>
      </p:sp>
      <p:sp>
        <p:nvSpPr>
          <p:cNvPr id="191" name="Rectangle 190">
            <a:extLst>
              <a:ext uri="{FF2B5EF4-FFF2-40B4-BE49-F238E27FC236}">
                <a16:creationId xmlns:a16="http://schemas.microsoft.com/office/drawing/2014/main" id="{C4B10982-57BB-1E87-EF64-C8180F14FFC2}"/>
              </a:ext>
            </a:extLst>
          </p:cNvPr>
          <p:cNvSpPr/>
          <p:nvPr/>
        </p:nvSpPr>
        <p:spPr>
          <a:xfrm>
            <a:off x="9556290" y="2035305"/>
            <a:ext cx="514530" cy="3078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highlight>
                  <a:srgbClr val="FF0000"/>
                </a:highlight>
              </a:rPr>
              <a:t>No</a:t>
            </a:r>
            <a:endParaRPr lang="en-AE" dirty="0">
              <a:highlight>
                <a:srgbClr val="FF0000"/>
              </a:highlight>
            </a:endParaRPr>
          </a:p>
        </p:txBody>
      </p:sp>
      <p:sp>
        <p:nvSpPr>
          <p:cNvPr id="192" name="Rectangle 191">
            <a:extLst>
              <a:ext uri="{FF2B5EF4-FFF2-40B4-BE49-F238E27FC236}">
                <a16:creationId xmlns:a16="http://schemas.microsoft.com/office/drawing/2014/main" id="{3BB39BFC-6A59-4564-96DD-70AF461DF35C}"/>
              </a:ext>
            </a:extLst>
          </p:cNvPr>
          <p:cNvSpPr/>
          <p:nvPr/>
        </p:nvSpPr>
        <p:spPr>
          <a:xfrm>
            <a:off x="9653323" y="4852589"/>
            <a:ext cx="514530" cy="3078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highlight>
                  <a:srgbClr val="FF0000"/>
                </a:highlight>
              </a:rPr>
              <a:t>No</a:t>
            </a:r>
            <a:endParaRPr lang="en-AE" dirty="0">
              <a:highlight>
                <a:srgbClr val="FF0000"/>
              </a:highlight>
            </a:endParaRPr>
          </a:p>
        </p:txBody>
      </p:sp>
    </p:spTree>
    <p:extLst>
      <p:ext uri="{BB962C8B-B14F-4D97-AF65-F5344CB8AC3E}">
        <p14:creationId xmlns:p14="http://schemas.microsoft.com/office/powerpoint/2010/main" val="32023797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1674DB4-E862-B7B9-E9EF-98D2366E770B}"/>
              </a:ext>
            </a:extLst>
          </p:cNvPr>
          <p:cNvSpPr/>
          <p:nvPr/>
        </p:nvSpPr>
        <p:spPr>
          <a:xfrm>
            <a:off x="1" y="60386"/>
            <a:ext cx="3040566" cy="485572"/>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2400" b="1" dirty="0">
                <a:solidFill>
                  <a:schemeClr val="tx1"/>
                </a:solidFill>
                <a:latin typeface="Congenial"/>
              </a:rPr>
              <a:t>Health and Safety</a:t>
            </a:r>
            <a:endParaRPr lang="en-US" sz="2000" b="1" dirty="0">
              <a:solidFill>
                <a:schemeClr val="tx1"/>
              </a:solidFill>
            </a:endParaRPr>
          </a:p>
        </p:txBody>
      </p:sp>
      <p:pic>
        <p:nvPicPr>
          <p:cNvPr id="6" name="Picture 5">
            <a:extLst>
              <a:ext uri="{FF2B5EF4-FFF2-40B4-BE49-F238E27FC236}">
                <a16:creationId xmlns:a16="http://schemas.microsoft.com/office/drawing/2014/main" id="{0AF89CA0-8798-000D-87B6-D5DDEAAFB4AB}"/>
              </a:ext>
            </a:extLst>
          </p:cNvPr>
          <p:cNvPicPr>
            <a:picLocks noChangeAspect="1"/>
          </p:cNvPicPr>
          <p:nvPr/>
        </p:nvPicPr>
        <p:blipFill>
          <a:blip r:embed="rId2"/>
          <a:srcRect t="7720"/>
          <a:stretch/>
        </p:blipFill>
        <p:spPr>
          <a:xfrm>
            <a:off x="66907" y="623753"/>
            <a:ext cx="8556269" cy="863810"/>
          </a:xfrm>
          <a:prstGeom prst="rect">
            <a:avLst/>
          </a:prstGeom>
        </p:spPr>
      </p:pic>
      <p:pic>
        <p:nvPicPr>
          <p:cNvPr id="8" name="Picture 7">
            <a:extLst>
              <a:ext uri="{FF2B5EF4-FFF2-40B4-BE49-F238E27FC236}">
                <a16:creationId xmlns:a16="http://schemas.microsoft.com/office/drawing/2014/main" id="{40E25676-B2BE-1936-C3A6-624CDB77301F}"/>
              </a:ext>
            </a:extLst>
          </p:cNvPr>
          <p:cNvPicPr>
            <a:picLocks noChangeAspect="1"/>
          </p:cNvPicPr>
          <p:nvPr/>
        </p:nvPicPr>
        <p:blipFill>
          <a:blip r:embed="rId3"/>
          <a:srcRect t="5594"/>
          <a:stretch/>
        </p:blipFill>
        <p:spPr>
          <a:xfrm>
            <a:off x="66908" y="3316086"/>
            <a:ext cx="8556270" cy="1130862"/>
          </a:xfrm>
          <a:prstGeom prst="rect">
            <a:avLst/>
          </a:prstGeom>
        </p:spPr>
      </p:pic>
      <p:sp>
        <p:nvSpPr>
          <p:cNvPr id="11" name="Rectangle: Rounded Corners 10">
            <a:extLst>
              <a:ext uri="{FF2B5EF4-FFF2-40B4-BE49-F238E27FC236}">
                <a16:creationId xmlns:a16="http://schemas.microsoft.com/office/drawing/2014/main" id="{59DB257A-5A18-0D9D-FC59-FF1B029E24B5}"/>
              </a:ext>
            </a:extLst>
          </p:cNvPr>
          <p:cNvSpPr/>
          <p:nvPr/>
        </p:nvSpPr>
        <p:spPr>
          <a:xfrm>
            <a:off x="66908" y="1559475"/>
            <a:ext cx="2906751" cy="1678816"/>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r>
              <a:rPr lang="en-US" sz="1200" dirty="0">
                <a:solidFill>
                  <a:schemeClr val="tx1"/>
                </a:solidFill>
                <a:latin typeface="+mj-lt"/>
              </a:rPr>
              <a:t>This sign is used as a reminder to you and the people around you in the workshop of the importance of remembering and double checking the rules as well as implementing them in the proper manner.</a:t>
            </a:r>
          </a:p>
        </p:txBody>
      </p:sp>
      <p:sp>
        <p:nvSpPr>
          <p:cNvPr id="12" name="Rectangle: Rounded Corners 11">
            <a:extLst>
              <a:ext uri="{FF2B5EF4-FFF2-40B4-BE49-F238E27FC236}">
                <a16:creationId xmlns:a16="http://schemas.microsoft.com/office/drawing/2014/main" id="{54033B20-C17F-EF58-AB12-715ADC5AE0A3}"/>
              </a:ext>
            </a:extLst>
          </p:cNvPr>
          <p:cNvSpPr/>
          <p:nvPr/>
        </p:nvSpPr>
        <p:spPr>
          <a:xfrm>
            <a:off x="3040567" y="1556170"/>
            <a:ext cx="2706028" cy="1682121"/>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r>
              <a:rPr lang="en-US" sz="1200" dirty="0">
                <a:solidFill>
                  <a:schemeClr val="tx1"/>
                </a:solidFill>
                <a:latin typeface="+mj-lt"/>
              </a:rPr>
              <a:t>This sign is a warning about items that could trip you and potentially injure you very severely. You should remember to watch your feet at all times when in the workshop and clear anything that could be a tripping hazard on the floor.</a:t>
            </a:r>
          </a:p>
        </p:txBody>
      </p:sp>
      <p:sp>
        <p:nvSpPr>
          <p:cNvPr id="13" name="Rectangle: Rounded Corners 12">
            <a:extLst>
              <a:ext uri="{FF2B5EF4-FFF2-40B4-BE49-F238E27FC236}">
                <a16:creationId xmlns:a16="http://schemas.microsoft.com/office/drawing/2014/main" id="{377B88D3-DEB6-133E-97C1-070EC392FD1C}"/>
              </a:ext>
            </a:extLst>
          </p:cNvPr>
          <p:cNvSpPr/>
          <p:nvPr/>
        </p:nvSpPr>
        <p:spPr>
          <a:xfrm>
            <a:off x="5813503" y="1556170"/>
            <a:ext cx="2809675" cy="1690007"/>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r>
              <a:rPr lang="en-US" sz="1200" dirty="0">
                <a:solidFill>
                  <a:schemeClr val="tx1"/>
                </a:solidFill>
                <a:latin typeface="+mj-lt"/>
              </a:rPr>
              <a:t>The emergency stop button is very important and a necessary part of health and safety as it could save someone who is stuck in a machine or has wood stuck in the machine the could cause injury. This is important for me to remember considering the amount of machinery I will be using in the manufacturing of my product. </a:t>
            </a:r>
          </a:p>
        </p:txBody>
      </p:sp>
      <p:sp>
        <p:nvSpPr>
          <p:cNvPr id="14" name="Rectangle: Rounded Corners 13">
            <a:extLst>
              <a:ext uri="{FF2B5EF4-FFF2-40B4-BE49-F238E27FC236}">
                <a16:creationId xmlns:a16="http://schemas.microsoft.com/office/drawing/2014/main" id="{86A44DF5-749D-163E-D065-575A3D59BC5F}"/>
              </a:ext>
            </a:extLst>
          </p:cNvPr>
          <p:cNvSpPr/>
          <p:nvPr/>
        </p:nvSpPr>
        <p:spPr>
          <a:xfrm>
            <a:off x="0" y="4505622"/>
            <a:ext cx="2973659" cy="2180880"/>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r>
              <a:rPr lang="en-US" sz="1200" dirty="0">
                <a:solidFill>
                  <a:schemeClr val="tx1"/>
                </a:solidFill>
                <a:latin typeface="+mj-lt"/>
              </a:rPr>
              <a:t>This sign is important as part of my school uniform is ties which get caught in machines very easily. This could cause severe injury such. To avoid this it is essential we wear aprons in order to touch everything in and use the machine safely.</a:t>
            </a:r>
          </a:p>
        </p:txBody>
      </p:sp>
      <p:sp>
        <p:nvSpPr>
          <p:cNvPr id="15" name="Rectangle: Rounded Corners 14">
            <a:extLst>
              <a:ext uri="{FF2B5EF4-FFF2-40B4-BE49-F238E27FC236}">
                <a16:creationId xmlns:a16="http://schemas.microsoft.com/office/drawing/2014/main" id="{D88E2158-E7C4-3D60-D185-9820F3B492C7}"/>
              </a:ext>
            </a:extLst>
          </p:cNvPr>
          <p:cNvSpPr/>
          <p:nvPr/>
        </p:nvSpPr>
        <p:spPr>
          <a:xfrm>
            <a:off x="3040568" y="4505621"/>
            <a:ext cx="2706028" cy="2180879"/>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r>
              <a:rPr lang="en-US" sz="1200" dirty="0">
                <a:solidFill>
                  <a:schemeClr val="tx1"/>
                </a:solidFill>
                <a:latin typeface="+mj-lt"/>
              </a:rPr>
              <a:t>This sign is also important as when holding around heavy and possibly sharp tools and objects dropping them can happen. If they drop on your toes in something such as open toed shoes you are at risk at cutting yourself or breaking a bone in your foot. To prevent this you should wear safety shoes in the workshop.</a:t>
            </a:r>
          </a:p>
        </p:txBody>
      </p:sp>
      <p:sp>
        <p:nvSpPr>
          <p:cNvPr id="16" name="Rectangle: Rounded Corners 15">
            <a:extLst>
              <a:ext uri="{FF2B5EF4-FFF2-40B4-BE49-F238E27FC236}">
                <a16:creationId xmlns:a16="http://schemas.microsoft.com/office/drawing/2014/main" id="{AB23245D-E6AA-8CC7-1D68-D36767B249D2}"/>
              </a:ext>
            </a:extLst>
          </p:cNvPr>
          <p:cNvSpPr/>
          <p:nvPr/>
        </p:nvSpPr>
        <p:spPr>
          <a:xfrm>
            <a:off x="5813503" y="4516856"/>
            <a:ext cx="2809675" cy="2169643"/>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r>
              <a:rPr lang="en-US" sz="1200" dirty="0">
                <a:solidFill>
                  <a:schemeClr val="tx1"/>
                </a:solidFill>
                <a:latin typeface="+mj-lt"/>
              </a:rPr>
              <a:t>This sign is a reminder to listen to the professionals who for me would be my teacher and make sure to follow there instructions and take there device because not doing so could result in an injury.</a:t>
            </a:r>
          </a:p>
        </p:txBody>
      </p:sp>
      <p:pic>
        <p:nvPicPr>
          <p:cNvPr id="18" name="Picture 17">
            <a:extLst>
              <a:ext uri="{FF2B5EF4-FFF2-40B4-BE49-F238E27FC236}">
                <a16:creationId xmlns:a16="http://schemas.microsoft.com/office/drawing/2014/main" id="{A2131726-1D4C-116D-E642-B8E29FF829DC}"/>
              </a:ext>
            </a:extLst>
          </p:cNvPr>
          <p:cNvPicPr>
            <a:picLocks noChangeAspect="1"/>
          </p:cNvPicPr>
          <p:nvPr/>
        </p:nvPicPr>
        <p:blipFill>
          <a:blip r:embed="rId4"/>
          <a:stretch>
            <a:fillRect/>
          </a:stretch>
        </p:blipFill>
        <p:spPr>
          <a:xfrm>
            <a:off x="9151431" y="60386"/>
            <a:ext cx="2528044" cy="2234152"/>
          </a:xfrm>
          <a:prstGeom prst="rect">
            <a:avLst/>
          </a:prstGeom>
        </p:spPr>
      </p:pic>
      <p:pic>
        <p:nvPicPr>
          <p:cNvPr id="20" name="Picture 19">
            <a:extLst>
              <a:ext uri="{FF2B5EF4-FFF2-40B4-BE49-F238E27FC236}">
                <a16:creationId xmlns:a16="http://schemas.microsoft.com/office/drawing/2014/main" id="{792DF1E1-6EB9-2B7F-6DCF-F06BBB541973}"/>
              </a:ext>
            </a:extLst>
          </p:cNvPr>
          <p:cNvPicPr>
            <a:picLocks noChangeAspect="1"/>
          </p:cNvPicPr>
          <p:nvPr/>
        </p:nvPicPr>
        <p:blipFill>
          <a:blip r:embed="rId5"/>
          <a:stretch>
            <a:fillRect/>
          </a:stretch>
        </p:blipFill>
        <p:spPr>
          <a:xfrm>
            <a:off x="8973447" y="3643991"/>
            <a:ext cx="2881701" cy="1233368"/>
          </a:xfrm>
          <a:prstGeom prst="rect">
            <a:avLst/>
          </a:prstGeom>
        </p:spPr>
      </p:pic>
      <p:sp>
        <p:nvSpPr>
          <p:cNvPr id="21" name="Rectangle: Rounded Corners 20">
            <a:extLst>
              <a:ext uri="{FF2B5EF4-FFF2-40B4-BE49-F238E27FC236}">
                <a16:creationId xmlns:a16="http://schemas.microsoft.com/office/drawing/2014/main" id="{83FD2B7E-DAB4-B2F6-2652-3537A606A54D}"/>
              </a:ext>
            </a:extLst>
          </p:cNvPr>
          <p:cNvSpPr/>
          <p:nvPr/>
        </p:nvSpPr>
        <p:spPr>
          <a:xfrm>
            <a:off x="8797773" y="2380851"/>
            <a:ext cx="3235361" cy="1130863"/>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r>
              <a:rPr lang="en-US" sz="1200" dirty="0">
                <a:solidFill>
                  <a:schemeClr val="tx1"/>
                </a:solidFill>
                <a:latin typeface="+mj-lt"/>
              </a:rPr>
              <a:t>These 9 hazard signs are the most common in the workshop and they good to remind student of health and safety rules and being aware of </a:t>
            </a:r>
            <a:r>
              <a:rPr lang="en-US" sz="1200">
                <a:solidFill>
                  <a:schemeClr val="tx1"/>
                </a:solidFill>
                <a:latin typeface="+mj-lt"/>
              </a:rPr>
              <a:t>their surroundings.</a:t>
            </a:r>
            <a:endParaRPr lang="en-US" sz="1200" dirty="0">
              <a:solidFill>
                <a:schemeClr val="tx1"/>
              </a:solidFill>
              <a:latin typeface="+mj-lt"/>
            </a:endParaRPr>
          </a:p>
        </p:txBody>
      </p:sp>
      <p:sp>
        <p:nvSpPr>
          <p:cNvPr id="22" name="Rectangle: Rounded Corners 21">
            <a:extLst>
              <a:ext uri="{FF2B5EF4-FFF2-40B4-BE49-F238E27FC236}">
                <a16:creationId xmlns:a16="http://schemas.microsoft.com/office/drawing/2014/main" id="{5A5220F8-DC07-F333-8F75-4C972E359473}"/>
              </a:ext>
            </a:extLst>
          </p:cNvPr>
          <p:cNvSpPr/>
          <p:nvPr/>
        </p:nvSpPr>
        <p:spPr>
          <a:xfrm>
            <a:off x="8797773" y="5030628"/>
            <a:ext cx="3235361" cy="1655871"/>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r>
              <a:rPr lang="en-US" sz="1200" dirty="0">
                <a:solidFill>
                  <a:schemeClr val="tx1"/>
                </a:solidFill>
                <a:latin typeface="+mj-lt"/>
              </a:rPr>
              <a:t>These two hazard signs are a reminder to use eye and ear protection when in the workshop. This is because when using machines pieces of material can fly out and potentially hit your eye causing pain, injury or blindness.</a:t>
            </a:r>
          </a:p>
        </p:txBody>
      </p:sp>
    </p:spTree>
    <p:extLst>
      <p:ext uri="{BB962C8B-B14F-4D97-AF65-F5344CB8AC3E}">
        <p14:creationId xmlns:p14="http://schemas.microsoft.com/office/powerpoint/2010/main" val="22646962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edia">
            <a:extLst>
              <a:ext uri="{FF2B5EF4-FFF2-40B4-BE49-F238E27FC236}">
                <a16:creationId xmlns:a16="http://schemas.microsoft.com/office/drawing/2014/main" id="{53881E33-C2B2-4012-49FF-6B1549C59A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06" y="1986775"/>
            <a:ext cx="1701955" cy="226927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Rounded Corners 1">
            <a:extLst>
              <a:ext uri="{FF2B5EF4-FFF2-40B4-BE49-F238E27FC236}">
                <a16:creationId xmlns:a16="http://schemas.microsoft.com/office/drawing/2014/main" id="{8127E744-CA30-0B02-FF64-6459355AB077}"/>
              </a:ext>
            </a:extLst>
          </p:cNvPr>
          <p:cNvSpPr/>
          <p:nvPr/>
        </p:nvSpPr>
        <p:spPr>
          <a:xfrm>
            <a:off x="0" y="60386"/>
            <a:ext cx="3508917" cy="485572"/>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2400" b="1" dirty="0">
                <a:solidFill>
                  <a:schemeClr val="tx1"/>
                </a:solidFill>
                <a:latin typeface="Congenial"/>
              </a:rPr>
              <a:t>Manufacturing diary</a:t>
            </a:r>
            <a:endParaRPr lang="en-US" sz="2000" b="1" dirty="0">
              <a:solidFill>
                <a:schemeClr val="tx1"/>
              </a:solidFill>
            </a:endParaRPr>
          </a:p>
        </p:txBody>
      </p:sp>
      <p:sp>
        <p:nvSpPr>
          <p:cNvPr id="3" name="Rectangle: Rounded Corners 2">
            <a:extLst>
              <a:ext uri="{FF2B5EF4-FFF2-40B4-BE49-F238E27FC236}">
                <a16:creationId xmlns:a16="http://schemas.microsoft.com/office/drawing/2014/main" id="{F8013886-719D-158D-8BA4-223AFDB48A8A}"/>
              </a:ext>
            </a:extLst>
          </p:cNvPr>
          <p:cNvSpPr/>
          <p:nvPr/>
        </p:nvSpPr>
        <p:spPr>
          <a:xfrm>
            <a:off x="1" y="693212"/>
            <a:ext cx="3367668" cy="1293564"/>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400" b="1" dirty="0">
                <a:solidFill>
                  <a:schemeClr val="tx1"/>
                </a:solidFill>
                <a:latin typeface="+mj-lt"/>
              </a:rPr>
              <a:t>Storage box compartments</a:t>
            </a:r>
          </a:p>
          <a:p>
            <a:pPr algn="ctr"/>
            <a:r>
              <a:rPr lang="en-US" sz="1200" dirty="0">
                <a:solidFill>
                  <a:schemeClr val="tx1"/>
                </a:solidFill>
                <a:latin typeface="+mj-lt"/>
              </a:rPr>
              <a:t>Similarly to the storage box itself I laser cut the pieces out of 6mm thick wood. I made sure the measurements where correct so I could assemble the box later using PVA wood glue.</a:t>
            </a:r>
          </a:p>
          <a:p>
            <a:pPr algn="ctr"/>
            <a:endParaRPr lang="en-US" sz="1400" dirty="0">
              <a:solidFill>
                <a:schemeClr val="tx1"/>
              </a:solidFill>
              <a:latin typeface="+mj-lt"/>
            </a:endParaRPr>
          </a:p>
        </p:txBody>
      </p:sp>
      <p:pic>
        <p:nvPicPr>
          <p:cNvPr id="4" name="Picture 2">
            <a:extLst>
              <a:ext uri="{FF2B5EF4-FFF2-40B4-BE49-F238E27FC236}">
                <a16:creationId xmlns:a16="http://schemas.microsoft.com/office/drawing/2014/main" id="{48FBF7F6-0EB4-5104-DB9B-B081527640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761" y="2059648"/>
            <a:ext cx="2891418" cy="2196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a:extLst>
              <a:ext uri="{FF2B5EF4-FFF2-40B4-BE49-F238E27FC236}">
                <a16:creationId xmlns:a16="http://schemas.microsoft.com/office/drawing/2014/main" id="{7E428993-755E-9D2A-EA16-9752AAE788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7765" y="4338386"/>
            <a:ext cx="1800921" cy="240122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Image">
            <a:extLst>
              <a:ext uri="{FF2B5EF4-FFF2-40B4-BE49-F238E27FC236}">
                <a16:creationId xmlns:a16="http://schemas.microsoft.com/office/drawing/2014/main" id="{D5F8AB68-3F20-6E15-546D-8F836BCE01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6845" y="4338388"/>
            <a:ext cx="1800920" cy="240122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a:extLst>
              <a:ext uri="{FF2B5EF4-FFF2-40B4-BE49-F238E27FC236}">
                <a16:creationId xmlns:a16="http://schemas.microsoft.com/office/drawing/2014/main" id="{65D4782B-B82C-D75E-2FAE-19B1D9920F5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16894" y="2150998"/>
            <a:ext cx="2687492" cy="20137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444676F5-F622-54D8-722A-A770819090AE}"/>
              </a:ext>
            </a:extLst>
          </p:cNvPr>
          <p:cNvPicPr>
            <a:picLocks noChangeAspect="1"/>
          </p:cNvPicPr>
          <p:nvPr/>
        </p:nvPicPr>
        <p:blipFill>
          <a:blip r:embed="rId7"/>
          <a:stretch>
            <a:fillRect/>
          </a:stretch>
        </p:blipFill>
        <p:spPr>
          <a:xfrm>
            <a:off x="7596766" y="60386"/>
            <a:ext cx="4541454" cy="2930682"/>
          </a:xfrm>
          <a:prstGeom prst="rect">
            <a:avLst/>
          </a:prstGeom>
        </p:spPr>
      </p:pic>
      <p:sp>
        <p:nvSpPr>
          <p:cNvPr id="12" name="Rectangle: Rounded Corners 11">
            <a:extLst>
              <a:ext uri="{FF2B5EF4-FFF2-40B4-BE49-F238E27FC236}">
                <a16:creationId xmlns:a16="http://schemas.microsoft.com/office/drawing/2014/main" id="{4DFE23ED-7CF3-C501-EA91-99F719716AB1}"/>
              </a:ext>
            </a:extLst>
          </p:cNvPr>
          <p:cNvSpPr/>
          <p:nvPr/>
        </p:nvSpPr>
        <p:spPr>
          <a:xfrm>
            <a:off x="3508917" y="400970"/>
            <a:ext cx="3946601" cy="1585806"/>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400" b="1" dirty="0">
                <a:solidFill>
                  <a:schemeClr val="tx1"/>
                </a:solidFill>
                <a:latin typeface="+mj-lt"/>
              </a:rPr>
              <a:t>1.Storage box</a:t>
            </a:r>
          </a:p>
          <a:p>
            <a:pPr algn="ctr"/>
            <a:endParaRPr lang="en-US" sz="1400" dirty="0">
              <a:solidFill>
                <a:schemeClr val="tx1"/>
              </a:solidFill>
              <a:latin typeface="+mj-lt"/>
            </a:endParaRPr>
          </a:p>
          <a:p>
            <a:pPr algn="ctr"/>
            <a:r>
              <a:rPr lang="en-US" sz="1200" dirty="0">
                <a:solidFill>
                  <a:schemeClr val="tx1"/>
                </a:solidFill>
                <a:latin typeface="+mj-lt"/>
              </a:rPr>
              <a:t>For the storage box I used my 2D design seen on Slide 28 to laser cut the different parts of the box out. I will then put the pieces together using adhesive to form the box fully before then assembling it to my full design. For this I used laser ply and made it 6mm thick to ensure it is strong and firm.</a:t>
            </a:r>
          </a:p>
        </p:txBody>
      </p:sp>
      <p:sp>
        <p:nvSpPr>
          <p:cNvPr id="13" name="Rectangle: Rounded Corners 12">
            <a:extLst>
              <a:ext uri="{FF2B5EF4-FFF2-40B4-BE49-F238E27FC236}">
                <a16:creationId xmlns:a16="http://schemas.microsoft.com/office/drawing/2014/main" id="{9E2C110E-6A31-9331-9C5A-6F0226E12197}"/>
              </a:ext>
            </a:extLst>
          </p:cNvPr>
          <p:cNvSpPr/>
          <p:nvPr/>
        </p:nvSpPr>
        <p:spPr>
          <a:xfrm>
            <a:off x="3804884" y="4871224"/>
            <a:ext cx="3650634" cy="1871203"/>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200" b="1" dirty="0">
                <a:solidFill>
                  <a:schemeClr val="tx1"/>
                </a:solidFill>
                <a:latin typeface="+mj-lt"/>
              </a:rPr>
              <a:t>Assembling the storage box</a:t>
            </a:r>
            <a:endParaRPr lang="en-US" sz="1200" dirty="0">
              <a:solidFill>
                <a:schemeClr val="tx1"/>
              </a:solidFill>
              <a:latin typeface="+mj-lt"/>
            </a:endParaRPr>
          </a:p>
          <a:p>
            <a:pPr algn="ctr"/>
            <a:r>
              <a:rPr lang="en-US" sz="1200" dirty="0">
                <a:solidFill>
                  <a:schemeClr val="tx1"/>
                </a:solidFill>
                <a:latin typeface="+mj-lt"/>
              </a:rPr>
              <a:t>In the picture on the left I am putting together the pieces of my storage box using contact adhesive. I made sure all the pieces were lined up to avoid having to restart and making sure my product was assembled how it is supposed to be. I used 5 mm thick laser ply as it was the best suited material for the job I wanted it to do.</a:t>
            </a:r>
          </a:p>
        </p:txBody>
      </p:sp>
      <p:cxnSp>
        <p:nvCxnSpPr>
          <p:cNvPr id="15" name="Straight Arrow Connector 14">
            <a:extLst>
              <a:ext uri="{FF2B5EF4-FFF2-40B4-BE49-F238E27FC236}">
                <a16:creationId xmlns:a16="http://schemas.microsoft.com/office/drawing/2014/main" id="{9DBCFAEE-8538-38C4-43BC-A4FDBBD0278C}"/>
              </a:ext>
            </a:extLst>
          </p:cNvPr>
          <p:cNvCxnSpPr/>
          <p:nvPr/>
        </p:nvCxnSpPr>
        <p:spPr>
          <a:xfrm flipV="1">
            <a:off x="877229" y="5248507"/>
            <a:ext cx="2927655" cy="297366"/>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028" name="Picture 4" descr="Image">
            <a:extLst>
              <a:ext uri="{FF2B5EF4-FFF2-40B4-BE49-F238E27FC236}">
                <a16:creationId xmlns:a16="http://schemas.microsoft.com/office/drawing/2014/main" id="{D898C66F-B1A6-63AC-EA64-10DF68AFDC0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450729" y="3219568"/>
            <a:ext cx="2687491" cy="358332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Rounded Corners 7">
            <a:extLst>
              <a:ext uri="{FF2B5EF4-FFF2-40B4-BE49-F238E27FC236}">
                <a16:creationId xmlns:a16="http://schemas.microsoft.com/office/drawing/2014/main" id="{22F5D3D6-035F-C4B9-86A0-8E8609252EC0}"/>
              </a:ext>
            </a:extLst>
          </p:cNvPr>
          <p:cNvSpPr/>
          <p:nvPr/>
        </p:nvSpPr>
        <p:spPr>
          <a:xfrm>
            <a:off x="7524933" y="3100039"/>
            <a:ext cx="1856959" cy="3757961"/>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200" b="1" dirty="0">
                <a:solidFill>
                  <a:schemeClr val="tx1"/>
                </a:solidFill>
                <a:latin typeface="+mj-lt"/>
              </a:rPr>
              <a:t>Fully assembled storage box</a:t>
            </a:r>
          </a:p>
          <a:p>
            <a:pPr algn="ctr"/>
            <a:r>
              <a:rPr lang="en-US" sz="1200" dirty="0">
                <a:solidFill>
                  <a:schemeClr val="tx1"/>
                </a:solidFill>
                <a:latin typeface="+mj-lt"/>
              </a:rPr>
              <a:t>After fully assembling the box I tried to find weak spots by pushing it in certain places in order to test the safety. Luckily it held up well and is strong enough to withstand force.</a:t>
            </a:r>
          </a:p>
        </p:txBody>
      </p:sp>
    </p:spTree>
    <p:extLst>
      <p:ext uri="{BB962C8B-B14F-4D97-AF65-F5344CB8AC3E}">
        <p14:creationId xmlns:p14="http://schemas.microsoft.com/office/powerpoint/2010/main" val="1412091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47BBE376-1962-A829-9D3A-0ACFDFAD949B}"/>
              </a:ext>
            </a:extLst>
          </p:cNvPr>
          <p:cNvSpPr/>
          <p:nvPr/>
        </p:nvSpPr>
        <p:spPr>
          <a:xfrm>
            <a:off x="1" y="60386"/>
            <a:ext cx="2683919" cy="485572"/>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b="1" dirty="0">
                <a:solidFill>
                  <a:schemeClr val="tx1"/>
                </a:solidFill>
                <a:latin typeface="Congenial"/>
              </a:rPr>
              <a:t>Manufacturing diary</a:t>
            </a:r>
            <a:endParaRPr lang="en-US" sz="1600" b="1" dirty="0">
              <a:solidFill>
                <a:schemeClr val="tx1"/>
              </a:solidFill>
            </a:endParaRPr>
          </a:p>
        </p:txBody>
      </p:sp>
      <p:pic>
        <p:nvPicPr>
          <p:cNvPr id="1026" name="Picture 2" descr="Media">
            <a:extLst>
              <a:ext uri="{FF2B5EF4-FFF2-40B4-BE49-F238E27FC236}">
                <a16:creationId xmlns:a16="http://schemas.microsoft.com/office/drawing/2014/main" id="{09A61FD6-07D5-E71F-BFBA-D90D5FCF3F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3293" y="4650316"/>
            <a:ext cx="2903468" cy="21776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Media">
            <a:extLst>
              <a:ext uri="{FF2B5EF4-FFF2-40B4-BE49-F238E27FC236}">
                <a16:creationId xmlns:a16="http://schemas.microsoft.com/office/drawing/2014/main" id="{1EA7C682-AB4B-D400-789F-1501B40289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8917" y="4849184"/>
            <a:ext cx="2638311" cy="197873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3FA7E6A-5662-5754-2184-79F927C4A5A6}"/>
              </a:ext>
            </a:extLst>
          </p:cNvPr>
          <p:cNvPicPr>
            <a:picLocks noChangeAspect="1"/>
          </p:cNvPicPr>
          <p:nvPr/>
        </p:nvPicPr>
        <p:blipFill>
          <a:blip r:embed="rId4"/>
          <a:stretch>
            <a:fillRect/>
          </a:stretch>
        </p:blipFill>
        <p:spPr>
          <a:xfrm>
            <a:off x="9508080" y="4680054"/>
            <a:ext cx="2683920" cy="2170500"/>
          </a:xfrm>
          <a:prstGeom prst="rect">
            <a:avLst/>
          </a:prstGeom>
          <a:ln>
            <a:solidFill>
              <a:schemeClr val="tx1"/>
            </a:solidFill>
          </a:ln>
        </p:spPr>
      </p:pic>
      <p:pic>
        <p:nvPicPr>
          <p:cNvPr id="6" name="Picture 5">
            <a:extLst>
              <a:ext uri="{FF2B5EF4-FFF2-40B4-BE49-F238E27FC236}">
                <a16:creationId xmlns:a16="http://schemas.microsoft.com/office/drawing/2014/main" id="{3F999CB5-070A-8F44-1D1B-D66F980DF600}"/>
              </a:ext>
            </a:extLst>
          </p:cNvPr>
          <p:cNvPicPr>
            <a:picLocks noChangeAspect="1"/>
          </p:cNvPicPr>
          <p:nvPr/>
        </p:nvPicPr>
        <p:blipFill>
          <a:blip r:embed="rId5"/>
          <a:stretch>
            <a:fillRect/>
          </a:stretch>
        </p:blipFill>
        <p:spPr>
          <a:xfrm>
            <a:off x="97901" y="4802120"/>
            <a:ext cx="3338210" cy="2034316"/>
          </a:xfrm>
          <a:prstGeom prst="rect">
            <a:avLst/>
          </a:prstGeom>
          <a:ln>
            <a:solidFill>
              <a:schemeClr val="tx1"/>
            </a:solidFill>
          </a:ln>
        </p:spPr>
      </p:pic>
      <p:pic>
        <p:nvPicPr>
          <p:cNvPr id="1034" name="Picture 10">
            <a:extLst>
              <a:ext uri="{FF2B5EF4-FFF2-40B4-BE49-F238E27FC236}">
                <a16:creationId xmlns:a16="http://schemas.microsoft.com/office/drawing/2014/main" id="{24C80459-D6E6-E348-A384-422242653C0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6498" r="8396"/>
          <a:stretch/>
        </p:blipFill>
        <p:spPr bwMode="auto">
          <a:xfrm>
            <a:off x="6549410" y="1459513"/>
            <a:ext cx="2958670" cy="226499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D87C2F68-50D7-10CD-057A-AAEAB881EE18}"/>
              </a:ext>
            </a:extLst>
          </p:cNvPr>
          <p:cNvPicPr>
            <a:picLocks noChangeAspect="1"/>
          </p:cNvPicPr>
          <p:nvPr/>
        </p:nvPicPr>
        <p:blipFill>
          <a:blip r:embed="rId7"/>
          <a:stretch>
            <a:fillRect/>
          </a:stretch>
        </p:blipFill>
        <p:spPr>
          <a:xfrm>
            <a:off x="9508080" y="1459513"/>
            <a:ext cx="2553871" cy="2264994"/>
          </a:xfrm>
          <a:prstGeom prst="rect">
            <a:avLst/>
          </a:prstGeom>
        </p:spPr>
      </p:pic>
      <p:sp>
        <p:nvSpPr>
          <p:cNvPr id="9" name="Rectangle: Rounded Corners 8">
            <a:extLst>
              <a:ext uri="{FF2B5EF4-FFF2-40B4-BE49-F238E27FC236}">
                <a16:creationId xmlns:a16="http://schemas.microsoft.com/office/drawing/2014/main" id="{F12D4C2D-8E7F-2B05-97CF-F14F507A060C}"/>
              </a:ext>
            </a:extLst>
          </p:cNvPr>
          <p:cNvSpPr/>
          <p:nvPr/>
        </p:nvSpPr>
        <p:spPr>
          <a:xfrm>
            <a:off x="6493293" y="3724507"/>
            <a:ext cx="5609497" cy="835522"/>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400" b="1" dirty="0">
                <a:solidFill>
                  <a:schemeClr val="tx1"/>
                </a:solidFill>
                <a:latin typeface="+mj-lt"/>
              </a:rPr>
              <a:t>4.Hoops</a:t>
            </a:r>
          </a:p>
          <a:p>
            <a:pPr algn="ctr"/>
            <a:endParaRPr lang="en-US" sz="1200" dirty="0">
              <a:solidFill>
                <a:schemeClr val="tx1"/>
              </a:solidFill>
              <a:latin typeface="+mj-lt"/>
            </a:endParaRPr>
          </a:p>
          <a:p>
            <a:pPr algn="ctr"/>
            <a:r>
              <a:rPr lang="en-US" sz="1200" dirty="0">
                <a:solidFill>
                  <a:schemeClr val="tx1"/>
                </a:solidFill>
                <a:latin typeface="+mj-lt"/>
              </a:rPr>
              <a:t>For the hoops of my design I decided to export it from </a:t>
            </a:r>
            <a:r>
              <a:rPr lang="en-US" sz="1200" dirty="0" err="1">
                <a:solidFill>
                  <a:schemeClr val="tx1"/>
                </a:solidFill>
                <a:latin typeface="+mj-lt"/>
              </a:rPr>
              <a:t>Onshape</a:t>
            </a:r>
            <a:r>
              <a:rPr lang="en-US" sz="1200" dirty="0">
                <a:solidFill>
                  <a:schemeClr val="tx1"/>
                </a:solidFill>
                <a:latin typeface="+mj-lt"/>
              </a:rPr>
              <a:t> as and </a:t>
            </a:r>
            <a:r>
              <a:rPr lang="en-US" sz="1200" dirty="0" err="1">
                <a:solidFill>
                  <a:schemeClr val="tx1"/>
                </a:solidFill>
                <a:latin typeface="+mj-lt"/>
              </a:rPr>
              <a:t>stl</a:t>
            </a:r>
            <a:r>
              <a:rPr lang="en-US" sz="1200" dirty="0">
                <a:solidFill>
                  <a:schemeClr val="tx1"/>
                </a:solidFill>
                <a:latin typeface="+mj-lt"/>
              </a:rPr>
              <a:t> file and 3D print it using PLA as I believed it would suit this part of the design perfectly</a:t>
            </a:r>
            <a:endParaRPr lang="en-US" sz="1100" dirty="0">
              <a:solidFill>
                <a:schemeClr val="tx1"/>
              </a:solidFill>
              <a:latin typeface="+mj-lt"/>
            </a:endParaRPr>
          </a:p>
        </p:txBody>
      </p:sp>
      <p:sp>
        <p:nvSpPr>
          <p:cNvPr id="10" name="Rectangle: Rounded Corners 9">
            <a:extLst>
              <a:ext uri="{FF2B5EF4-FFF2-40B4-BE49-F238E27FC236}">
                <a16:creationId xmlns:a16="http://schemas.microsoft.com/office/drawing/2014/main" id="{6F784534-8766-6F04-1219-6C4B5DB2AC7E}"/>
              </a:ext>
            </a:extLst>
          </p:cNvPr>
          <p:cNvSpPr/>
          <p:nvPr/>
        </p:nvSpPr>
        <p:spPr>
          <a:xfrm>
            <a:off x="6456528" y="60386"/>
            <a:ext cx="5609497" cy="1149544"/>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400" b="1" dirty="0">
                <a:solidFill>
                  <a:schemeClr val="tx1"/>
                </a:solidFill>
                <a:latin typeface="+mj-lt"/>
              </a:rPr>
              <a:t>2.Back boards</a:t>
            </a:r>
          </a:p>
          <a:p>
            <a:pPr algn="ctr"/>
            <a:endParaRPr lang="en-US" sz="1200" dirty="0">
              <a:solidFill>
                <a:schemeClr val="tx1"/>
              </a:solidFill>
              <a:latin typeface="+mj-lt"/>
            </a:endParaRPr>
          </a:p>
          <a:p>
            <a:pPr algn="ctr"/>
            <a:r>
              <a:rPr lang="en-US" sz="1200" dirty="0">
                <a:solidFill>
                  <a:schemeClr val="tx1"/>
                </a:solidFill>
                <a:latin typeface="+mj-lt"/>
              </a:rPr>
              <a:t>For the back boards I designed it on 2D design , Seen on slide 28, and exported my design as a </a:t>
            </a:r>
            <a:r>
              <a:rPr lang="en-US" sz="1200" dirty="0" err="1">
                <a:solidFill>
                  <a:schemeClr val="tx1"/>
                </a:solidFill>
                <a:latin typeface="+mj-lt"/>
              </a:rPr>
              <a:t>dxf</a:t>
            </a:r>
            <a:r>
              <a:rPr lang="en-US" sz="1200" dirty="0">
                <a:solidFill>
                  <a:schemeClr val="tx1"/>
                </a:solidFill>
                <a:latin typeface="+mj-lt"/>
              </a:rPr>
              <a:t> file to then go onto to laser cut it, I made the decision to use acrylic for this because it gave me a wide range of colors to use at school, as you can see I have used red for my starfish.</a:t>
            </a:r>
            <a:endParaRPr lang="en-US" sz="1100" dirty="0">
              <a:solidFill>
                <a:schemeClr val="tx1"/>
              </a:solidFill>
              <a:latin typeface="+mj-lt"/>
            </a:endParaRPr>
          </a:p>
        </p:txBody>
      </p:sp>
      <p:sp>
        <p:nvSpPr>
          <p:cNvPr id="11" name="Rectangle: Rounded Corners 10">
            <a:extLst>
              <a:ext uri="{FF2B5EF4-FFF2-40B4-BE49-F238E27FC236}">
                <a16:creationId xmlns:a16="http://schemas.microsoft.com/office/drawing/2014/main" id="{64ECA94C-A44B-BD3E-E869-7C68A6C8AAC2}"/>
              </a:ext>
            </a:extLst>
          </p:cNvPr>
          <p:cNvSpPr/>
          <p:nvPr/>
        </p:nvSpPr>
        <p:spPr>
          <a:xfrm>
            <a:off x="-8239" y="3919836"/>
            <a:ext cx="6423928" cy="870694"/>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400" b="1" dirty="0">
                <a:solidFill>
                  <a:schemeClr val="tx1"/>
                </a:solidFill>
                <a:latin typeface="+mj-lt"/>
              </a:rPr>
              <a:t>3.Cap</a:t>
            </a:r>
          </a:p>
          <a:p>
            <a:pPr algn="ctr"/>
            <a:endParaRPr lang="en-US" sz="1400" b="1" dirty="0">
              <a:solidFill>
                <a:schemeClr val="tx1"/>
              </a:solidFill>
              <a:latin typeface="+mj-lt"/>
            </a:endParaRPr>
          </a:p>
          <a:p>
            <a:pPr algn="ctr"/>
            <a:r>
              <a:rPr lang="en-US" sz="1200" dirty="0">
                <a:solidFill>
                  <a:schemeClr val="tx1"/>
                </a:solidFill>
                <a:latin typeface="+mj-lt"/>
              </a:rPr>
              <a:t>Similarly to the hoops I also exported my CAD design to an STL file and 3D printed it using PLA to make my design durable and able to go through high heat.</a:t>
            </a:r>
          </a:p>
        </p:txBody>
      </p:sp>
      <p:pic>
        <p:nvPicPr>
          <p:cNvPr id="2052" name="Picture 4" descr="Media">
            <a:extLst>
              <a:ext uri="{FF2B5EF4-FFF2-40B4-BE49-F238E27FC236}">
                <a16:creationId xmlns:a16="http://schemas.microsoft.com/office/drawing/2014/main" id="{2E49CFBD-AEAE-CFDE-6E11-0F632DE1681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5975" y="571292"/>
            <a:ext cx="2461108" cy="328147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7EFF402-D394-F5E6-2BF1-972844F9F834}"/>
              </a:ext>
            </a:extLst>
          </p:cNvPr>
          <p:cNvPicPr>
            <a:picLocks noChangeAspect="1"/>
          </p:cNvPicPr>
          <p:nvPr/>
        </p:nvPicPr>
        <p:blipFill>
          <a:blip r:embed="rId9"/>
          <a:stretch>
            <a:fillRect/>
          </a:stretch>
        </p:blipFill>
        <p:spPr>
          <a:xfrm>
            <a:off x="2587083" y="2090296"/>
            <a:ext cx="3679769" cy="1695736"/>
          </a:xfrm>
          <a:prstGeom prst="rect">
            <a:avLst/>
          </a:prstGeom>
        </p:spPr>
      </p:pic>
      <p:sp>
        <p:nvSpPr>
          <p:cNvPr id="13" name="Rectangle: Rounded Corners 12">
            <a:extLst>
              <a:ext uri="{FF2B5EF4-FFF2-40B4-BE49-F238E27FC236}">
                <a16:creationId xmlns:a16="http://schemas.microsoft.com/office/drawing/2014/main" id="{D58CAD9D-1845-8B2B-02A3-3FBD5CCE351E}"/>
              </a:ext>
            </a:extLst>
          </p:cNvPr>
          <p:cNvSpPr/>
          <p:nvPr/>
        </p:nvSpPr>
        <p:spPr>
          <a:xfrm>
            <a:off x="2683920" y="170985"/>
            <a:ext cx="3679768" cy="1860657"/>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marL="228600" indent="-228600" algn="ctr">
              <a:buAutoNum type="arabicPeriod"/>
            </a:pPr>
            <a:r>
              <a:rPr lang="en-US" sz="1200" b="1" dirty="0">
                <a:solidFill>
                  <a:schemeClr val="tx1"/>
                </a:solidFill>
                <a:latin typeface="+mj-lt"/>
              </a:rPr>
              <a:t>Support bars</a:t>
            </a:r>
          </a:p>
          <a:p>
            <a:pPr marL="228600" indent="-228600" algn="ctr">
              <a:buAutoNum type="arabicPeriod"/>
            </a:pPr>
            <a:endParaRPr lang="en-US" sz="1200" b="1" dirty="0">
              <a:solidFill>
                <a:schemeClr val="tx1"/>
              </a:solidFill>
              <a:latin typeface="+mj-lt"/>
            </a:endParaRPr>
          </a:p>
          <a:p>
            <a:pPr algn="ctr"/>
            <a:r>
              <a:rPr lang="en-US" sz="1200" dirty="0">
                <a:solidFill>
                  <a:schemeClr val="tx1"/>
                </a:solidFill>
                <a:latin typeface="+mj-lt"/>
              </a:rPr>
              <a:t>When 3D printing the support bars it initially didn’t fit into the 3D printer so I had to print it diagonally. I used acrylic but they didn’t have the color I wanted so I had to spray paint the support bars which I have shown on the next slide. Overall, although the support bars caused me slight trouble in the end after a bit of problem solving it went well. .</a:t>
            </a:r>
            <a:endParaRPr lang="en-US" sz="1100" dirty="0">
              <a:solidFill>
                <a:schemeClr val="tx1"/>
              </a:solidFill>
              <a:latin typeface="+mj-lt"/>
            </a:endParaRPr>
          </a:p>
        </p:txBody>
      </p:sp>
    </p:spTree>
    <p:extLst>
      <p:ext uri="{BB962C8B-B14F-4D97-AF65-F5344CB8AC3E}">
        <p14:creationId xmlns:p14="http://schemas.microsoft.com/office/powerpoint/2010/main" val="5873545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9640059-3DF9-7D47-9A4F-68829050948F}"/>
              </a:ext>
            </a:extLst>
          </p:cNvPr>
          <p:cNvSpPr/>
          <p:nvPr/>
        </p:nvSpPr>
        <p:spPr>
          <a:xfrm>
            <a:off x="0" y="60386"/>
            <a:ext cx="3508917" cy="485572"/>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2400" b="1" dirty="0">
                <a:solidFill>
                  <a:schemeClr val="tx1"/>
                </a:solidFill>
                <a:latin typeface="Congenial"/>
              </a:rPr>
              <a:t>Manufacturing diary</a:t>
            </a:r>
            <a:endParaRPr lang="en-US" sz="2000" b="1" dirty="0">
              <a:solidFill>
                <a:schemeClr val="tx1"/>
              </a:solidFill>
            </a:endParaRPr>
          </a:p>
        </p:txBody>
      </p:sp>
      <p:sp>
        <p:nvSpPr>
          <p:cNvPr id="3" name="Rectangle: Rounded Corners 2">
            <a:extLst>
              <a:ext uri="{FF2B5EF4-FFF2-40B4-BE49-F238E27FC236}">
                <a16:creationId xmlns:a16="http://schemas.microsoft.com/office/drawing/2014/main" id="{590D32DF-9DED-2186-0686-AF8397274611}"/>
              </a:ext>
            </a:extLst>
          </p:cNvPr>
          <p:cNvSpPr/>
          <p:nvPr/>
        </p:nvSpPr>
        <p:spPr>
          <a:xfrm>
            <a:off x="0" y="2816324"/>
            <a:ext cx="4429150" cy="1353990"/>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200" b="1" dirty="0">
                <a:solidFill>
                  <a:schemeClr val="tx1"/>
                </a:solidFill>
                <a:latin typeface="+mj-lt"/>
              </a:rPr>
              <a:t>Spray painting</a:t>
            </a:r>
          </a:p>
          <a:p>
            <a:pPr algn="ctr"/>
            <a:endParaRPr lang="en-US" sz="1400" b="1" dirty="0">
              <a:solidFill>
                <a:schemeClr val="tx1"/>
              </a:solidFill>
              <a:latin typeface="+mj-lt"/>
            </a:endParaRPr>
          </a:p>
          <a:p>
            <a:pPr algn="ctr"/>
            <a:r>
              <a:rPr lang="en-US" sz="1200" dirty="0">
                <a:solidFill>
                  <a:schemeClr val="tx1"/>
                </a:solidFill>
                <a:latin typeface="+mj-lt"/>
              </a:rPr>
              <a:t>As I mentioned before my support bars were not available in my desired colors so I decided to spray paint them. In the picture above you can see I took all safety precautions very seriously by wearing the mask and turning on the machine. After allowing the bar to dry I am very happy with the outcome.</a:t>
            </a:r>
          </a:p>
        </p:txBody>
      </p:sp>
      <p:pic>
        <p:nvPicPr>
          <p:cNvPr id="3074" name="Picture 2" descr="Image">
            <a:extLst>
              <a:ext uri="{FF2B5EF4-FFF2-40B4-BE49-F238E27FC236}">
                <a16:creationId xmlns:a16="http://schemas.microsoft.com/office/drawing/2014/main" id="{4DA4813E-6984-2B8B-A72C-5516F7F3AB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4024" y="577757"/>
            <a:ext cx="1661484" cy="2215311"/>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Image">
            <a:extLst>
              <a:ext uri="{FF2B5EF4-FFF2-40B4-BE49-F238E27FC236}">
                <a16:creationId xmlns:a16="http://schemas.microsoft.com/office/drawing/2014/main" id="{B1E0371C-7058-A831-B00B-E45B775A219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6699"/>
          <a:stretch/>
        </p:blipFill>
        <p:spPr bwMode="auto">
          <a:xfrm>
            <a:off x="0" y="590901"/>
            <a:ext cx="2254024" cy="2202952"/>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Image">
            <a:extLst>
              <a:ext uri="{FF2B5EF4-FFF2-40B4-BE49-F238E27FC236}">
                <a16:creationId xmlns:a16="http://schemas.microsoft.com/office/drawing/2014/main" id="{D01B5104-E578-F0FC-2A4B-F7EA0B8DE3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9150" y="94875"/>
            <a:ext cx="2253023" cy="300403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B371E4B7-21C7-6AED-C254-35DE313061BA}"/>
              </a:ext>
            </a:extLst>
          </p:cNvPr>
          <p:cNvSpPr/>
          <p:nvPr/>
        </p:nvSpPr>
        <p:spPr>
          <a:xfrm>
            <a:off x="4530758" y="3188357"/>
            <a:ext cx="7460641" cy="1002890"/>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200" b="1" dirty="0">
                <a:solidFill>
                  <a:schemeClr val="tx1"/>
                </a:solidFill>
                <a:latin typeface="+mj-lt"/>
              </a:rPr>
              <a:t>The frame</a:t>
            </a:r>
          </a:p>
          <a:p>
            <a:pPr algn="ctr"/>
            <a:endParaRPr lang="en-US" sz="1200" b="1" dirty="0">
              <a:solidFill>
                <a:schemeClr val="tx1"/>
              </a:solidFill>
              <a:latin typeface="+mj-lt"/>
            </a:endParaRPr>
          </a:p>
          <a:p>
            <a:pPr algn="ctr"/>
            <a:r>
              <a:rPr lang="en-US" sz="1200" dirty="0">
                <a:solidFill>
                  <a:schemeClr val="tx1"/>
                </a:solidFill>
                <a:latin typeface="+mj-lt"/>
              </a:rPr>
              <a:t>For the frame of my design I used 2D design to make the frame. Then I used the CNC router to print the design out of wood that is 18mm thick. The </a:t>
            </a:r>
            <a:r>
              <a:rPr lang="en-US" sz="1400" dirty="0">
                <a:solidFill>
                  <a:schemeClr val="tx1"/>
                </a:solidFill>
                <a:latin typeface="+mj-lt"/>
              </a:rPr>
              <a:t>problem is on </a:t>
            </a:r>
            <a:r>
              <a:rPr lang="en-US" sz="1200" dirty="0">
                <a:solidFill>
                  <a:schemeClr val="tx1"/>
                </a:solidFill>
                <a:latin typeface="+mj-lt"/>
              </a:rPr>
              <a:t>a CNC router it can only cut from one side. So to fix this problem I had to find a way to make holes in the side of the frame.</a:t>
            </a:r>
          </a:p>
        </p:txBody>
      </p:sp>
      <p:pic>
        <p:nvPicPr>
          <p:cNvPr id="3079" name="Picture 7" descr="Image">
            <a:extLst>
              <a:ext uri="{FF2B5EF4-FFF2-40B4-BE49-F238E27FC236}">
                <a16:creationId xmlns:a16="http://schemas.microsoft.com/office/drawing/2014/main" id="{666B8DBA-9E3A-80FE-214A-D19E646D3C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77409" y="23667"/>
            <a:ext cx="2330860" cy="310781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AB76A211-DA53-6E43-4062-115C8FE7DFD7}"/>
              </a:ext>
            </a:extLst>
          </p:cNvPr>
          <p:cNvSpPr/>
          <p:nvPr/>
        </p:nvSpPr>
        <p:spPr>
          <a:xfrm>
            <a:off x="4066474" y="4277693"/>
            <a:ext cx="3419708" cy="2458125"/>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200" b="1" dirty="0">
                <a:solidFill>
                  <a:schemeClr val="tx1"/>
                </a:solidFill>
                <a:latin typeface="+mj-lt"/>
              </a:rPr>
              <a:t>Adding holes to the frame.</a:t>
            </a:r>
          </a:p>
          <a:p>
            <a:pPr algn="ctr"/>
            <a:endParaRPr lang="en-US" sz="1200" b="1" dirty="0">
              <a:solidFill>
                <a:schemeClr val="tx1"/>
              </a:solidFill>
              <a:latin typeface="+mj-lt"/>
            </a:endParaRPr>
          </a:p>
          <a:p>
            <a:pPr algn="ctr"/>
            <a:r>
              <a:rPr lang="en-US" sz="1200" dirty="0">
                <a:solidFill>
                  <a:schemeClr val="tx1"/>
                </a:solidFill>
                <a:latin typeface="+mj-lt"/>
              </a:rPr>
              <a:t>As I said due to the CNC router not being able to make holes in the side of the frame I had to make them myself. I did this by firstly drawing out where and what I want to cut. Secondly, using a hand drill to make holes where I want the slot. Once I made enough holes I used a chisel, bevel and mallet to carve out the hole. Finally, I used a filer to make the whole slightly bigger and smoother, When drilling I took safety very serious by being careful and wearing safety glasses.</a:t>
            </a:r>
            <a:endParaRPr lang="en-US" sz="1400" dirty="0">
              <a:solidFill>
                <a:schemeClr val="tx1"/>
              </a:solidFill>
              <a:latin typeface="+mj-lt"/>
            </a:endParaRPr>
          </a:p>
        </p:txBody>
      </p:sp>
      <p:pic>
        <p:nvPicPr>
          <p:cNvPr id="3083" name="Picture 11" descr="Image">
            <a:extLst>
              <a:ext uri="{FF2B5EF4-FFF2-40B4-BE49-F238E27FC236}">
                <a16:creationId xmlns:a16="http://schemas.microsoft.com/office/drawing/2014/main" id="{0A5EF2AD-4416-6F5E-D79C-1BC4A098D45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28254"/>
          <a:stretch/>
        </p:blipFill>
        <p:spPr bwMode="auto">
          <a:xfrm>
            <a:off x="0" y="4215257"/>
            <a:ext cx="2797908" cy="2676506"/>
          </a:xfrm>
          <a:prstGeom prst="rect">
            <a:avLst/>
          </a:prstGeom>
          <a:noFill/>
          <a:extLst>
            <a:ext uri="{909E8E84-426E-40DD-AFC4-6F175D3DCCD1}">
              <a14:hiddenFill xmlns:a14="http://schemas.microsoft.com/office/drawing/2010/main">
                <a:solidFill>
                  <a:srgbClr val="FFFFFF"/>
                </a:solidFill>
              </a14:hiddenFill>
            </a:ext>
          </a:extLst>
        </p:spPr>
      </p:pic>
      <p:pic>
        <p:nvPicPr>
          <p:cNvPr id="3085" name="Picture 13" descr="Image">
            <a:extLst>
              <a:ext uri="{FF2B5EF4-FFF2-40B4-BE49-F238E27FC236}">
                <a16:creationId xmlns:a16="http://schemas.microsoft.com/office/drawing/2014/main" id="{993369D6-EE01-6704-D2E0-AB3A9DA4679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39346"/>
          <a:stretch/>
        </p:blipFill>
        <p:spPr bwMode="auto">
          <a:xfrm>
            <a:off x="2797907" y="4206350"/>
            <a:ext cx="1200411" cy="2638812"/>
          </a:xfrm>
          <a:prstGeom prst="rect">
            <a:avLst/>
          </a:prstGeom>
          <a:noFill/>
          <a:extLst>
            <a:ext uri="{909E8E84-426E-40DD-AFC4-6F175D3DCCD1}">
              <a14:hiddenFill xmlns:a14="http://schemas.microsoft.com/office/drawing/2010/main">
                <a:solidFill>
                  <a:srgbClr val="FFFFFF"/>
                </a:solidFill>
              </a14:hiddenFill>
            </a:ext>
          </a:extLst>
        </p:spPr>
      </p:pic>
      <p:pic>
        <p:nvPicPr>
          <p:cNvPr id="3087" name="Picture 15" descr="Image">
            <a:extLst>
              <a:ext uri="{FF2B5EF4-FFF2-40B4-BE49-F238E27FC236}">
                <a16:creationId xmlns:a16="http://schemas.microsoft.com/office/drawing/2014/main" id="{1822831B-A9BB-C30B-8A6F-AE1EC6B5AFE9}"/>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b="23324"/>
          <a:stretch/>
        </p:blipFill>
        <p:spPr bwMode="auto">
          <a:xfrm>
            <a:off x="7554339" y="4218072"/>
            <a:ext cx="2462722" cy="2517746"/>
          </a:xfrm>
          <a:prstGeom prst="rect">
            <a:avLst/>
          </a:prstGeom>
          <a:noFill/>
          <a:extLst>
            <a:ext uri="{909E8E84-426E-40DD-AFC4-6F175D3DCCD1}">
              <a14:hiddenFill xmlns:a14="http://schemas.microsoft.com/office/drawing/2010/main">
                <a:solidFill>
                  <a:srgbClr val="FFFFFF"/>
                </a:solidFill>
              </a14:hiddenFill>
            </a:ext>
          </a:extLst>
        </p:spPr>
      </p:pic>
      <p:pic>
        <p:nvPicPr>
          <p:cNvPr id="3089" name="Picture 17" descr="Image">
            <a:extLst>
              <a:ext uri="{FF2B5EF4-FFF2-40B4-BE49-F238E27FC236}">
                <a16:creationId xmlns:a16="http://schemas.microsoft.com/office/drawing/2014/main" id="{40EE0624-CD43-C4EB-6AA0-FA2D49686133}"/>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13070"/>
          <a:stretch/>
        </p:blipFill>
        <p:spPr bwMode="auto">
          <a:xfrm>
            <a:off x="9310104" y="23667"/>
            <a:ext cx="2681295" cy="3107813"/>
          </a:xfrm>
          <a:prstGeom prst="rect">
            <a:avLst/>
          </a:prstGeom>
          <a:noFill/>
          <a:extLst>
            <a:ext uri="{909E8E84-426E-40DD-AFC4-6F175D3DCCD1}">
              <a14:hiddenFill xmlns:a14="http://schemas.microsoft.com/office/drawing/2010/main">
                <a:solidFill>
                  <a:srgbClr val="FFFFFF"/>
                </a:solidFill>
              </a14:hiddenFill>
            </a:ext>
          </a:extLst>
        </p:spPr>
      </p:pic>
      <p:pic>
        <p:nvPicPr>
          <p:cNvPr id="3091" name="Picture 19" descr="Image">
            <a:extLst>
              <a:ext uri="{FF2B5EF4-FFF2-40B4-BE49-F238E27FC236}">
                <a16:creationId xmlns:a16="http://schemas.microsoft.com/office/drawing/2014/main" id="{3A6AD37D-4BA9-D676-71FA-5520D04E4179}"/>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b="15792"/>
          <a:stretch/>
        </p:blipFill>
        <p:spPr bwMode="auto">
          <a:xfrm>
            <a:off x="10036247" y="4268630"/>
            <a:ext cx="2155753" cy="2420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67337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1634D-C991-DA09-965D-0451AA87F3A3}"/>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1839C60-BAAE-11AA-EBE1-BABEE4E67C7C}"/>
              </a:ext>
            </a:extLst>
          </p:cNvPr>
          <p:cNvSpPr/>
          <p:nvPr/>
        </p:nvSpPr>
        <p:spPr>
          <a:xfrm>
            <a:off x="0" y="60386"/>
            <a:ext cx="3508917" cy="485572"/>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2400" b="1" dirty="0">
                <a:solidFill>
                  <a:schemeClr val="tx1"/>
                </a:solidFill>
                <a:latin typeface="Congenial"/>
              </a:rPr>
              <a:t>Manufacturing diary</a:t>
            </a:r>
            <a:endParaRPr lang="en-US" sz="2000" b="1" dirty="0">
              <a:solidFill>
                <a:schemeClr val="tx1"/>
              </a:solidFill>
            </a:endParaRPr>
          </a:p>
        </p:txBody>
      </p:sp>
      <p:sp>
        <p:nvSpPr>
          <p:cNvPr id="4" name="Rectangle: Rounded Corners 3">
            <a:extLst>
              <a:ext uri="{FF2B5EF4-FFF2-40B4-BE49-F238E27FC236}">
                <a16:creationId xmlns:a16="http://schemas.microsoft.com/office/drawing/2014/main" id="{49595B28-EDC0-8A46-BA94-C4F546E99BD0}"/>
              </a:ext>
            </a:extLst>
          </p:cNvPr>
          <p:cNvSpPr/>
          <p:nvPr/>
        </p:nvSpPr>
        <p:spPr>
          <a:xfrm>
            <a:off x="0" y="4399875"/>
            <a:ext cx="3780502" cy="2458125"/>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200" b="1" dirty="0">
                <a:solidFill>
                  <a:schemeClr val="tx1"/>
                </a:solidFill>
                <a:latin typeface="+mj-lt"/>
              </a:rPr>
              <a:t>Attaching the nets</a:t>
            </a:r>
          </a:p>
          <a:p>
            <a:pPr algn="ctr"/>
            <a:endParaRPr lang="en-US" sz="1200" dirty="0">
              <a:solidFill>
                <a:schemeClr val="tx1"/>
              </a:solidFill>
              <a:latin typeface="+mj-lt"/>
            </a:endParaRPr>
          </a:p>
          <a:p>
            <a:pPr algn="ctr"/>
            <a:r>
              <a:rPr lang="en-US" sz="1200" dirty="0">
                <a:solidFill>
                  <a:schemeClr val="tx1"/>
                </a:solidFill>
                <a:latin typeface="+mj-lt"/>
              </a:rPr>
              <a:t>For the nets I first had to cut the right sizes out I cut it as 15x30 cm because of the circumference of the hoop and to make sure there is enough space for all the items my customers want to store. When cutting I used a steel ruler, marker and scissors. After I cut the pieces out I used a hot glue gun to attach them together and then attach the net to the hoop</a:t>
            </a:r>
          </a:p>
        </p:txBody>
      </p:sp>
      <p:sp>
        <p:nvSpPr>
          <p:cNvPr id="5" name="Rectangle: Rounded Corners 4">
            <a:extLst>
              <a:ext uri="{FF2B5EF4-FFF2-40B4-BE49-F238E27FC236}">
                <a16:creationId xmlns:a16="http://schemas.microsoft.com/office/drawing/2014/main" id="{13612EEC-4E58-6748-E278-AFB7E10DDA6F}"/>
              </a:ext>
            </a:extLst>
          </p:cNvPr>
          <p:cNvSpPr/>
          <p:nvPr/>
        </p:nvSpPr>
        <p:spPr>
          <a:xfrm>
            <a:off x="3876367" y="14792"/>
            <a:ext cx="8234517" cy="1673332"/>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400" b="1" dirty="0">
                <a:solidFill>
                  <a:schemeClr val="tx1"/>
                </a:solidFill>
                <a:latin typeface="+mj-lt"/>
              </a:rPr>
              <a:t>Assembly</a:t>
            </a:r>
          </a:p>
          <a:p>
            <a:pPr algn="ctr"/>
            <a:endParaRPr lang="en-US" sz="1400" dirty="0">
              <a:solidFill>
                <a:schemeClr val="tx1"/>
              </a:solidFill>
              <a:latin typeface="+mj-lt"/>
            </a:endParaRPr>
          </a:p>
          <a:p>
            <a:pPr algn="ctr"/>
            <a:r>
              <a:rPr lang="en-US" sz="1200" dirty="0">
                <a:solidFill>
                  <a:schemeClr val="tx1"/>
                </a:solidFill>
                <a:latin typeface="+mj-lt"/>
              </a:rPr>
              <a:t>For the final part, assembly, I started off by sanding down my frames. This was to give it a cleaner look and help it fit well onto all of the attachments. The first step was too attach the hoop to the backboards. I then attached it to the frame itself. It was already a tight fit so not a lot of adhesive was needed. After finishing both sides of the frame I connected them using the support bars. After that I was onto the final step attaching the fully connected frame to the storage box. I made sure the frame was straight and using adhesive glued it on smoothly.</a:t>
            </a:r>
          </a:p>
        </p:txBody>
      </p:sp>
      <p:pic>
        <p:nvPicPr>
          <p:cNvPr id="6146" name="Picture 2" descr="Image">
            <a:extLst>
              <a:ext uri="{FF2B5EF4-FFF2-40B4-BE49-F238E27FC236}">
                <a16:creationId xmlns:a16="http://schemas.microsoft.com/office/drawing/2014/main" id="{A2C1F8F7-DACF-1DAE-DB5E-2AD8C70A5E3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3780"/>
          <a:stretch/>
        </p:blipFill>
        <p:spPr bwMode="auto">
          <a:xfrm>
            <a:off x="1832710" y="2458125"/>
            <a:ext cx="1884459" cy="1915121"/>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Image">
            <a:extLst>
              <a:ext uri="{FF2B5EF4-FFF2-40B4-BE49-F238E27FC236}">
                <a16:creationId xmlns:a16="http://schemas.microsoft.com/office/drawing/2014/main" id="{EF916266-D6AC-6226-0D6B-D0D4F9490E2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5216"/>
          <a:stretch/>
        </p:blipFill>
        <p:spPr bwMode="auto">
          <a:xfrm>
            <a:off x="1954747" y="627142"/>
            <a:ext cx="1737896" cy="1732893"/>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Image">
            <a:extLst>
              <a:ext uri="{FF2B5EF4-FFF2-40B4-BE49-F238E27FC236}">
                <a16:creationId xmlns:a16="http://schemas.microsoft.com/office/drawing/2014/main" id="{B9331D52-B7D4-24CD-014E-8273312B1D9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1962" r="16893" b="9754"/>
          <a:stretch/>
        </p:blipFill>
        <p:spPr bwMode="auto">
          <a:xfrm>
            <a:off x="35395" y="2486945"/>
            <a:ext cx="1733982" cy="1899616"/>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descr="Image">
            <a:extLst>
              <a:ext uri="{FF2B5EF4-FFF2-40B4-BE49-F238E27FC236}">
                <a16:creationId xmlns:a16="http://schemas.microsoft.com/office/drawing/2014/main" id="{FB67EF69-5B77-6804-1632-A93E7591E74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26490"/>
          <a:stretch/>
        </p:blipFill>
        <p:spPr bwMode="auto">
          <a:xfrm>
            <a:off x="49916" y="557795"/>
            <a:ext cx="1838763" cy="180224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Rounded Corners 6">
            <a:extLst>
              <a:ext uri="{FF2B5EF4-FFF2-40B4-BE49-F238E27FC236}">
                <a16:creationId xmlns:a16="http://schemas.microsoft.com/office/drawing/2014/main" id="{3FC80FF1-79FB-0F12-F0DD-8989A935CC16}"/>
              </a:ext>
            </a:extLst>
          </p:cNvPr>
          <p:cNvSpPr/>
          <p:nvPr/>
        </p:nvSpPr>
        <p:spPr>
          <a:xfrm>
            <a:off x="3932768" y="5736492"/>
            <a:ext cx="8234517" cy="949532"/>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200" b="1" dirty="0">
                <a:solidFill>
                  <a:schemeClr val="tx1"/>
                </a:solidFill>
                <a:latin typeface="+mj-lt"/>
              </a:rPr>
              <a:t>Evaluation</a:t>
            </a:r>
          </a:p>
          <a:p>
            <a:pPr algn="ctr"/>
            <a:endParaRPr lang="en-US" sz="1200" dirty="0">
              <a:solidFill>
                <a:schemeClr val="tx1"/>
              </a:solidFill>
              <a:latin typeface="+mj-lt"/>
            </a:endParaRPr>
          </a:p>
          <a:p>
            <a:pPr algn="ctr"/>
            <a:r>
              <a:rPr lang="en-US" sz="1200" dirty="0">
                <a:solidFill>
                  <a:schemeClr val="tx1"/>
                </a:solidFill>
                <a:latin typeface="+mj-lt"/>
              </a:rPr>
              <a:t>My overall thoughts on how the manufacturing went is generally very positive. I believe that I used a range of manufacturing techniques and conveyed my problem solving skills well. However, if I had spent more time planning and checking I wouldn’t have needed to solve as many problems and that is what I would improve next time.</a:t>
            </a:r>
          </a:p>
        </p:txBody>
      </p:sp>
      <p:pic>
        <p:nvPicPr>
          <p:cNvPr id="6151" name="Picture 7">
            <a:extLst>
              <a:ext uri="{FF2B5EF4-FFF2-40B4-BE49-F238E27FC236}">
                <a16:creationId xmlns:a16="http://schemas.microsoft.com/office/drawing/2014/main" id="{B7DA4113-7D73-21DD-525F-EC8C911EA5D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4647" b="41290"/>
          <a:stretch/>
        </p:blipFill>
        <p:spPr bwMode="auto">
          <a:xfrm>
            <a:off x="3803741" y="4089307"/>
            <a:ext cx="2135880" cy="1539630"/>
          </a:xfrm>
          <a:prstGeom prst="rect">
            <a:avLst/>
          </a:prstGeom>
          <a:noFill/>
          <a:extLst>
            <a:ext uri="{909E8E84-426E-40DD-AFC4-6F175D3DCCD1}">
              <a14:hiddenFill xmlns:a14="http://schemas.microsoft.com/office/drawing/2010/main">
                <a:solidFill>
                  <a:srgbClr val="FFFFFF"/>
                </a:solidFill>
              </a14:hiddenFill>
            </a:ext>
          </a:extLst>
        </p:spPr>
      </p:pic>
      <p:pic>
        <p:nvPicPr>
          <p:cNvPr id="6153" name="Picture 9" descr="Image">
            <a:extLst>
              <a:ext uri="{FF2B5EF4-FFF2-40B4-BE49-F238E27FC236}">
                <a16:creationId xmlns:a16="http://schemas.microsoft.com/office/drawing/2014/main" id="{7E25C65D-EB0B-B8AC-E04F-6879E49D312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330" t="23161" r="-1330" b="26546"/>
          <a:stretch/>
        </p:blipFill>
        <p:spPr bwMode="auto">
          <a:xfrm>
            <a:off x="5961829" y="4024922"/>
            <a:ext cx="2391996" cy="1604015"/>
          </a:xfrm>
          <a:prstGeom prst="rect">
            <a:avLst/>
          </a:prstGeom>
          <a:noFill/>
          <a:extLst>
            <a:ext uri="{909E8E84-426E-40DD-AFC4-6F175D3DCCD1}">
              <a14:hiddenFill xmlns:a14="http://schemas.microsoft.com/office/drawing/2010/main">
                <a:solidFill>
                  <a:srgbClr val="FFFFFF"/>
                </a:solidFill>
              </a14:hiddenFill>
            </a:ext>
          </a:extLst>
        </p:spPr>
      </p:pic>
      <p:pic>
        <p:nvPicPr>
          <p:cNvPr id="6155" name="Picture 11">
            <a:extLst>
              <a:ext uri="{FF2B5EF4-FFF2-40B4-BE49-F238E27FC236}">
                <a16:creationId xmlns:a16="http://schemas.microsoft.com/office/drawing/2014/main" id="{24CF4E6E-A1C7-C360-C6EF-37601B4EB9A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42527" y="1717299"/>
            <a:ext cx="1730718" cy="2307624"/>
          </a:xfrm>
          <a:prstGeom prst="rect">
            <a:avLst/>
          </a:prstGeom>
          <a:noFill/>
          <a:extLst>
            <a:ext uri="{909E8E84-426E-40DD-AFC4-6F175D3DCCD1}">
              <a14:hiddenFill xmlns:a14="http://schemas.microsoft.com/office/drawing/2010/main">
                <a:solidFill>
                  <a:srgbClr val="FFFFFF"/>
                </a:solidFill>
              </a14:hiddenFill>
            </a:ext>
          </a:extLst>
        </p:spPr>
      </p:pic>
      <p:pic>
        <p:nvPicPr>
          <p:cNvPr id="6157" name="Picture 13" descr="Image">
            <a:extLst>
              <a:ext uri="{FF2B5EF4-FFF2-40B4-BE49-F238E27FC236}">
                <a16:creationId xmlns:a16="http://schemas.microsoft.com/office/drawing/2014/main" id="{0B461A15-E6E1-BDB0-A064-3110BDBD9166}"/>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9146" r="21307"/>
          <a:stretch/>
        </p:blipFill>
        <p:spPr bwMode="auto">
          <a:xfrm>
            <a:off x="8329299" y="1737095"/>
            <a:ext cx="2029991" cy="3891842"/>
          </a:xfrm>
          <a:prstGeom prst="rect">
            <a:avLst/>
          </a:prstGeom>
          <a:noFill/>
          <a:extLst>
            <a:ext uri="{909E8E84-426E-40DD-AFC4-6F175D3DCCD1}">
              <a14:hiddenFill xmlns:a14="http://schemas.microsoft.com/office/drawing/2010/main">
                <a:solidFill>
                  <a:srgbClr val="FFFFFF"/>
                </a:solidFill>
              </a14:hiddenFill>
            </a:ext>
          </a:extLst>
        </p:spPr>
      </p:pic>
      <p:pic>
        <p:nvPicPr>
          <p:cNvPr id="6159" name="Picture 15" descr="Image">
            <a:extLst>
              <a:ext uri="{FF2B5EF4-FFF2-40B4-BE49-F238E27FC236}">
                <a16:creationId xmlns:a16="http://schemas.microsoft.com/office/drawing/2014/main" id="{A86C9C4E-F4CE-09A8-9AE6-F4BC37909B48}"/>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20278" r="21563"/>
          <a:stretch/>
        </p:blipFill>
        <p:spPr bwMode="auto">
          <a:xfrm>
            <a:off x="10471400" y="1798781"/>
            <a:ext cx="1670684" cy="3830156"/>
          </a:xfrm>
          <a:prstGeom prst="rect">
            <a:avLst/>
          </a:prstGeom>
          <a:noFill/>
          <a:extLst>
            <a:ext uri="{909E8E84-426E-40DD-AFC4-6F175D3DCCD1}">
              <a14:hiddenFill xmlns:a14="http://schemas.microsoft.com/office/drawing/2010/main">
                <a:solidFill>
                  <a:srgbClr val="FFFFFF"/>
                </a:solidFill>
              </a14:hiddenFill>
            </a:ext>
          </a:extLst>
        </p:spPr>
      </p:pic>
      <p:pic>
        <p:nvPicPr>
          <p:cNvPr id="6161" name="Picture 17" descr="Image">
            <a:extLst>
              <a:ext uri="{FF2B5EF4-FFF2-40B4-BE49-F238E27FC236}">
                <a16:creationId xmlns:a16="http://schemas.microsoft.com/office/drawing/2014/main" id="{1D803F23-4C04-81EF-31FC-FB71BD8D9AF3}"/>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b="31795"/>
          <a:stretch/>
        </p:blipFill>
        <p:spPr bwMode="auto">
          <a:xfrm>
            <a:off x="3911413" y="1737095"/>
            <a:ext cx="2541256" cy="2311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65799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2C67E62-48A0-B040-F267-9C1F95499F79}"/>
              </a:ext>
            </a:extLst>
          </p:cNvPr>
          <p:cNvSpPr/>
          <p:nvPr/>
        </p:nvSpPr>
        <p:spPr>
          <a:xfrm>
            <a:off x="0" y="60386"/>
            <a:ext cx="3508917" cy="485572"/>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2400" b="1" dirty="0">
                <a:solidFill>
                  <a:schemeClr val="tx1"/>
                </a:solidFill>
                <a:latin typeface="Congenial"/>
              </a:rPr>
              <a:t>Product evaluation</a:t>
            </a:r>
            <a:endParaRPr lang="en-US" sz="2000" b="1" dirty="0">
              <a:solidFill>
                <a:schemeClr val="tx1"/>
              </a:solidFill>
            </a:endParaRPr>
          </a:p>
        </p:txBody>
      </p:sp>
      <p:sp>
        <p:nvSpPr>
          <p:cNvPr id="5" name="Rectangle: Rounded Corners 4">
            <a:extLst>
              <a:ext uri="{FF2B5EF4-FFF2-40B4-BE49-F238E27FC236}">
                <a16:creationId xmlns:a16="http://schemas.microsoft.com/office/drawing/2014/main" id="{9407292B-ADB1-B963-34FB-5926D75DE40F}"/>
              </a:ext>
            </a:extLst>
          </p:cNvPr>
          <p:cNvSpPr/>
          <p:nvPr/>
        </p:nvSpPr>
        <p:spPr>
          <a:xfrm>
            <a:off x="45690" y="618498"/>
            <a:ext cx="1739590" cy="311781"/>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400" b="1" dirty="0">
                <a:solidFill>
                  <a:schemeClr val="tx1"/>
                </a:solidFill>
                <a:latin typeface="Congenial"/>
              </a:rPr>
              <a:t>Product Testing</a:t>
            </a:r>
            <a:endParaRPr lang="en-US" sz="1200" b="1" dirty="0">
              <a:solidFill>
                <a:schemeClr val="tx1"/>
              </a:solidFill>
            </a:endParaRPr>
          </a:p>
        </p:txBody>
      </p:sp>
      <p:sp>
        <p:nvSpPr>
          <p:cNvPr id="7" name="Rectangle: Rounded Corners 6">
            <a:extLst>
              <a:ext uri="{FF2B5EF4-FFF2-40B4-BE49-F238E27FC236}">
                <a16:creationId xmlns:a16="http://schemas.microsoft.com/office/drawing/2014/main" id="{704A8705-DE6A-6CB9-10EF-05E8D0B0A414}"/>
              </a:ext>
            </a:extLst>
          </p:cNvPr>
          <p:cNvSpPr/>
          <p:nvPr/>
        </p:nvSpPr>
        <p:spPr>
          <a:xfrm>
            <a:off x="5356304" y="11836"/>
            <a:ext cx="1739590" cy="311781"/>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400" b="1" dirty="0">
                <a:solidFill>
                  <a:schemeClr val="tx1"/>
                </a:solidFill>
              </a:rPr>
              <a:t>Client evaluation</a:t>
            </a:r>
          </a:p>
        </p:txBody>
      </p:sp>
      <p:sp>
        <p:nvSpPr>
          <p:cNvPr id="8" name="Rectangle: Rounded Corners 7">
            <a:extLst>
              <a:ext uri="{FF2B5EF4-FFF2-40B4-BE49-F238E27FC236}">
                <a16:creationId xmlns:a16="http://schemas.microsoft.com/office/drawing/2014/main" id="{19890ED7-37CF-AE3B-D24A-A9A2FE3BD417}"/>
              </a:ext>
            </a:extLst>
          </p:cNvPr>
          <p:cNvSpPr/>
          <p:nvPr/>
        </p:nvSpPr>
        <p:spPr>
          <a:xfrm>
            <a:off x="5434361" y="397275"/>
            <a:ext cx="6445830" cy="6271154"/>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marL="342900" indent="-342900">
              <a:buAutoNum type="arabicPeriod"/>
            </a:pPr>
            <a:r>
              <a:rPr lang="en-US" sz="1400" dirty="0">
                <a:solidFill>
                  <a:schemeClr val="tx1"/>
                </a:solidFill>
                <a:latin typeface="+mj-lt"/>
              </a:rPr>
              <a:t>What is your opinion on the product? </a:t>
            </a:r>
            <a:br>
              <a:rPr lang="en-US" sz="1400" dirty="0">
                <a:solidFill>
                  <a:schemeClr val="tx1"/>
                </a:solidFill>
                <a:latin typeface="+mj-lt"/>
              </a:rPr>
            </a:br>
            <a:r>
              <a:rPr lang="en-US" sz="1400" dirty="0">
                <a:solidFill>
                  <a:schemeClr val="tx1"/>
                </a:solidFill>
                <a:latin typeface="+mj-lt"/>
              </a:rPr>
              <a:t>I really like the product, I feel it fulfills a lot of the requirements that I requested and I like how the final product looks.</a:t>
            </a:r>
          </a:p>
          <a:p>
            <a:pPr marL="342900" indent="-342900">
              <a:buAutoNum type="arabicPeriod"/>
            </a:pPr>
            <a:r>
              <a:rPr lang="en-US" sz="1400" dirty="0">
                <a:solidFill>
                  <a:schemeClr val="tx1"/>
                </a:solidFill>
                <a:latin typeface="+mj-lt"/>
              </a:rPr>
              <a:t>Does the product perform all the functions you requested?</a:t>
            </a:r>
            <a:br>
              <a:rPr lang="en-US" sz="1400" dirty="0">
                <a:solidFill>
                  <a:schemeClr val="tx1"/>
                </a:solidFill>
                <a:latin typeface="+mj-lt"/>
              </a:rPr>
            </a:br>
            <a:r>
              <a:rPr lang="en-US" sz="1400" dirty="0">
                <a:solidFill>
                  <a:schemeClr val="tx1"/>
                </a:solidFill>
                <a:latin typeface="+mj-lt"/>
              </a:rPr>
              <a:t>Yes it does perform a number of functions I requested such as keeping my stuff safe and liking to the theme of the ocean while making it easy for me to insert or remove my items.</a:t>
            </a:r>
          </a:p>
          <a:p>
            <a:pPr marL="342900" indent="-342900">
              <a:buAutoNum type="arabicPeriod"/>
            </a:pPr>
            <a:r>
              <a:rPr lang="en-US" sz="1400" dirty="0">
                <a:solidFill>
                  <a:schemeClr val="tx1"/>
                </a:solidFill>
                <a:latin typeface="+mj-lt"/>
              </a:rPr>
              <a:t>Does the product hold your personal items securely?</a:t>
            </a:r>
            <a:br>
              <a:rPr lang="en-US" sz="1400" dirty="0">
                <a:solidFill>
                  <a:schemeClr val="tx1"/>
                </a:solidFill>
                <a:latin typeface="+mj-lt"/>
              </a:rPr>
            </a:br>
            <a:r>
              <a:rPr lang="en-US" sz="1400" dirty="0">
                <a:solidFill>
                  <a:schemeClr val="tx1"/>
                </a:solidFill>
                <a:latin typeface="+mj-lt"/>
              </a:rPr>
              <a:t>It does however I would worry about the security in rough waves as well as the risk of it being stolen as there is no lock.</a:t>
            </a:r>
          </a:p>
          <a:p>
            <a:pPr marL="342900" indent="-342900">
              <a:buAutoNum type="arabicPeriod"/>
            </a:pPr>
            <a:r>
              <a:rPr lang="en-US" sz="1400" dirty="0">
                <a:solidFill>
                  <a:schemeClr val="tx1"/>
                </a:solidFill>
                <a:latin typeface="+mj-lt"/>
              </a:rPr>
              <a:t>Did the product make your time on the water more practical?</a:t>
            </a:r>
            <a:br>
              <a:rPr lang="en-US" sz="1400" dirty="0">
                <a:solidFill>
                  <a:schemeClr val="tx1"/>
                </a:solidFill>
                <a:latin typeface="+mj-lt"/>
              </a:rPr>
            </a:br>
            <a:r>
              <a:rPr lang="en-US" sz="1400" dirty="0">
                <a:solidFill>
                  <a:schemeClr val="tx1"/>
                </a:solidFill>
                <a:latin typeface="+mj-lt"/>
              </a:rPr>
              <a:t>Yes it has because I know where all of my items are saving me time on the water and when packing up.</a:t>
            </a:r>
          </a:p>
          <a:p>
            <a:pPr marL="342900" indent="-342900">
              <a:buAutoNum type="arabicPeriod"/>
            </a:pPr>
            <a:r>
              <a:rPr lang="en-US" sz="1400" dirty="0">
                <a:solidFill>
                  <a:schemeClr val="tx1"/>
                </a:solidFill>
                <a:latin typeface="+mj-lt"/>
              </a:rPr>
              <a:t>Do you think this product is safe to be used on different vessels?</a:t>
            </a:r>
            <a:br>
              <a:rPr lang="en-US" sz="1400" dirty="0">
                <a:solidFill>
                  <a:schemeClr val="tx1"/>
                </a:solidFill>
                <a:latin typeface="+mj-lt"/>
              </a:rPr>
            </a:br>
            <a:r>
              <a:rPr lang="en-US" sz="1400" dirty="0">
                <a:solidFill>
                  <a:schemeClr val="tx1"/>
                </a:solidFill>
                <a:latin typeface="+mj-lt"/>
              </a:rPr>
              <a:t>Yes the product can be transferred quickly and easily from vessel to vessel although I would remove all items before hand.</a:t>
            </a:r>
          </a:p>
          <a:p>
            <a:pPr marL="342900" indent="-342900">
              <a:buAutoNum type="arabicPeriod"/>
            </a:pPr>
            <a:r>
              <a:rPr lang="en-US" sz="1400" dirty="0">
                <a:solidFill>
                  <a:schemeClr val="tx1"/>
                </a:solidFill>
                <a:latin typeface="+mj-lt"/>
              </a:rPr>
              <a:t>How much would you be willing to pay for this product?</a:t>
            </a:r>
            <a:br>
              <a:rPr lang="en-US" sz="1400" dirty="0">
                <a:solidFill>
                  <a:schemeClr val="tx1"/>
                </a:solidFill>
                <a:latin typeface="+mj-lt"/>
              </a:rPr>
            </a:br>
            <a:r>
              <a:rPr lang="en-US" sz="1400" dirty="0">
                <a:solidFill>
                  <a:schemeClr val="tx1"/>
                </a:solidFill>
                <a:latin typeface="+mj-lt"/>
              </a:rPr>
              <a:t>I would be willing to pay 230 AED for this product.</a:t>
            </a:r>
          </a:p>
          <a:p>
            <a:pPr marL="342900" indent="-342900">
              <a:buAutoNum type="arabicPeriod"/>
            </a:pPr>
            <a:r>
              <a:rPr lang="en-US" sz="1400" dirty="0">
                <a:solidFill>
                  <a:schemeClr val="tx1"/>
                </a:solidFill>
                <a:latin typeface="+mj-lt"/>
              </a:rPr>
              <a:t>If you were to make a change to the product what would it be?</a:t>
            </a:r>
            <a:br>
              <a:rPr lang="en-US" sz="1400" dirty="0">
                <a:solidFill>
                  <a:schemeClr val="tx1"/>
                </a:solidFill>
                <a:latin typeface="+mj-lt"/>
              </a:rPr>
            </a:br>
            <a:r>
              <a:rPr lang="en-US" sz="1400" dirty="0">
                <a:solidFill>
                  <a:schemeClr val="tx1"/>
                </a:solidFill>
                <a:latin typeface="+mj-lt"/>
              </a:rPr>
              <a:t>I would really like to be able to hold my speaker whilst on the boat so a compartment for sound systems would definitely be my first change.</a:t>
            </a:r>
          </a:p>
          <a:p>
            <a:pPr marL="342900" indent="-342900">
              <a:buAutoNum type="arabicPeriod"/>
            </a:pPr>
            <a:r>
              <a:rPr lang="en-US" sz="1400" dirty="0">
                <a:solidFill>
                  <a:schemeClr val="tx1"/>
                </a:solidFill>
                <a:latin typeface="+mj-lt"/>
              </a:rPr>
              <a:t>Overall what would you rate this product compared to similar products on the market?</a:t>
            </a:r>
            <a:br>
              <a:rPr lang="en-US" sz="1400" dirty="0">
                <a:solidFill>
                  <a:schemeClr val="tx1"/>
                </a:solidFill>
                <a:latin typeface="+mj-lt"/>
              </a:rPr>
            </a:br>
            <a:r>
              <a:rPr lang="en-US" sz="1400" dirty="0">
                <a:solidFill>
                  <a:schemeClr val="tx1"/>
                </a:solidFill>
                <a:latin typeface="+mj-lt"/>
              </a:rPr>
              <a:t>I would rate this product a 7/10 , security being the limiting factor as  items can be stolen when on the marina.</a:t>
            </a:r>
          </a:p>
          <a:p>
            <a:r>
              <a:rPr lang="en-US" sz="1400" dirty="0">
                <a:solidFill>
                  <a:schemeClr val="tx1"/>
                </a:solidFill>
                <a:latin typeface="+mj-lt"/>
              </a:rPr>
              <a:t>         </a:t>
            </a:r>
          </a:p>
        </p:txBody>
      </p:sp>
      <p:pic>
        <p:nvPicPr>
          <p:cNvPr id="1026" name="Picture 2" descr="Image">
            <a:extLst>
              <a:ext uri="{FF2B5EF4-FFF2-40B4-BE49-F238E27FC236}">
                <a16:creationId xmlns:a16="http://schemas.microsoft.com/office/drawing/2014/main" id="{C7AAE2B6-353D-E569-A8B6-3E862618BEC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4385" b="8965"/>
          <a:stretch/>
        </p:blipFill>
        <p:spPr bwMode="auto">
          <a:xfrm>
            <a:off x="2572031" y="696852"/>
            <a:ext cx="2228074" cy="3158868"/>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Image">
            <a:extLst>
              <a:ext uri="{FF2B5EF4-FFF2-40B4-BE49-F238E27FC236}">
                <a16:creationId xmlns:a16="http://schemas.microsoft.com/office/drawing/2014/main" id="{69DF0749-0A64-16AA-307A-519CFB8A0F6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1729"/>
          <a:stretch/>
        </p:blipFill>
        <p:spPr bwMode="auto">
          <a:xfrm>
            <a:off x="26026" y="4046124"/>
            <a:ext cx="2228074" cy="2622306"/>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Image">
            <a:extLst>
              <a:ext uri="{FF2B5EF4-FFF2-40B4-BE49-F238E27FC236}">
                <a16:creationId xmlns:a16="http://schemas.microsoft.com/office/drawing/2014/main" id="{517CB1F5-A175-A9B0-818D-9CC293B61DC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7881"/>
          <a:stretch/>
        </p:blipFill>
        <p:spPr bwMode="auto">
          <a:xfrm>
            <a:off x="2572031" y="4046123"/>
            <a:ext cx="2394974" cy="2622305"/>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Image">
            <a:extLst>
              <a:ext uri="{FF2B5EF4-FFF2-40B4-BE49-F238E27FC236}">
                <a16:creationId xmlns:a16="http://schemas.microsoft.com/office/drawing/2014/main" id="{F3BC1E41-8079-4237-A9D0-11D22E28055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622" y="1002819"/>
            <a:ext cx="2228074" cy="29707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73507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A2B15917-A443-5688-93BD-694F22B9821D}"/>
              </a:ext>
            </a:extLst>
          </p:cNvPr>
          <p:cNvSpPr/>
          <p:nvPr/>
        </p:nvSpPr>
        <p:spPr>
          <a:xfrm>
            <a:off x="0" y="60386"/>
            <a:ext cx="3508917" cy="485572"/>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2400" b="1" dirty="0">
                <a:solidFill>
                  <a:schemeClr val="tx1"/>
                </a:solidFill>
                <a:latin typeface="Congenial"/>
              </a:rPr>
              <a:t>Product evaluation</a:t>
            </a:r>
            <a:endParaRPr lang="en-US" sz="2000" b="1" dirty="0">
              <a:solidFill>
                <a:schemeClr val="tx1"/>
              </a:solidFill>
            </a:endParaRPr>
          </a:p>
        </p:txBody>
      </p:sp>
      <p:graphicFrame>
        <p:nvGraphicFramePr>
          <p:cNvPr id="5" name="Table 4">
            <a:extLst>
              <a:ext uri="{FF2B5EF4-FFF2-40B4-BE49-F238E27FC236}">
                <a16:creationId xmlns:a16="http://schemas.microsoft.com/office/drawing/2014/main" id="{7563AF34-C0A6-B4BC-4E7A-4C253FB2D44A}"/>
              </a:ext>
            </a:extLst>
          </p:cNvPr>
          <p:cNvGraphicFramePr>
            <a:graphicFrameLocks noGrp="1"/>
          </p:cNvGraphicFramePr>
          <p:nvPr>
            <p:extLst>
              <p:ext uri="{D42A27DB-BD31-4B8C-83A1-F6EECF244321}">
                <p14:modId xmlns:p14="http://schemas.microsoft.com/office/powerpoint/2010/main" val="3460508809"/>
              </p:ext>
            </p:extLst>
          </p:nvPr>
        </p:nvGraphicFramePr>
        <p:xfrm>
          <a:off x="39454" y="605295"/>
          <a:ext cx="5349240" cy="6183234"/>
        </p:xfrm>
        <a:graphic>
          <a:graphicData uri="http://schemas.openxmlformats.org/drawingml/2006/table">
            <a:tbl>
              <a:tblPr firstRow="1" bandRow="1">
                <a:tableStyleId>{5C22544A-7EE6-4342-B048-85BDC9FD1C3A}</a:tableStyleId>
              </a:tblPr>
              <a:tblGrid>
                <a:gridCol w="2682651">
                  <a:extLst>
                    <a:ext uri="{9D8B030D-6E8A-4147-A177-3AD203B41FA5}">
                      <a16:colId xmlns:a16="http://schemas.microsoft.com/office/drawing/2014/main" val="2416749073"/>
                    </a:ext>
                  </a:extLst>
                </a:gridCol>
                <a:gridCol w="2666589">
                  <a:extLst>
                    <a:ext uri="{9D8B030D-6E8A-4147-A177-3AD203B41FA5}">
                      <a16:colId xmlns:a16="http://schemas.microsoft.com/office/drawing/2014/main" val="4039811563"/>
                    </a:ext>
                  </a:extLst>
                </a:gridCol>
              </a:tblGrid>
              <a:tr h="269627">
                <a:tc>
                  <a:txBody>
                    <a:bodyPr/>
                    <a:lstStyle/>
                    <a:p>
                      <a:r>
                        <a:rPr lang="en-US" sz="1050" dirty="0">
                          <a:solidFill>
                            <a:sysClr val="windowText" lastClr="000000"/>
                          </a:solidFill>
                        </a:rPr>
                        <a:t>Specification </a:t>
                      </a:r>
                      <a:endParaRPr lang="en-AE" sz="105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AE" sz="105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846299851"/>
                  </a:ext>
                </a:extLst>
              </a:tr>
              <a:tr h="923281">
                <a:tc>
                  <a:txBody>
                    <a:bodyPr/>
                    <a:lstStyle/>
                    <a:p>
                      <a:r>
                        <a:rPr lang="en-US" sz="900" dirty="0">
                          <a:solidFill>
                            <a:schemeClr val="tx1"/>
                          </a:solidFill>
                        </a:rPr>
                        <a:t>Aesthetics </a:t>
                      </a:r>
                    </a:p>
                    <a:p>
                      <a:pPr marL="171450" indent="-171450">
                        <a:buFont typeface="Arial" panose="020B0604020202020204" pitchFamily="34" charset="0"/>
                        <a:buChar char="•"/>
                      </a:pPr>
                      <a:r>
                        <a:rPr lang="en-US" sz="900" dirty="0">
                          <a:solidFill>
                            <a:schemeClr val="tx1"/>
                          </a:solidFill>
                        </a:rPr>
                        <a:t>I would like the aesthetic of the product to match the boat</a:t>
                      </a:r>
                    </a:p>
                    <a:p>
                      <a:pPr marL="171450" indent="-171450">
                        <a:buFont typeface="Arial" panose="020B0604020202020204" pitchFamily="34" charset="0"/>
                        <a:buChar char="•"/>
                      </a:pPr>
                      <a:r>
                        <a:rPr lang="en-US" sz="900" dirty="0">
                          <a:solidFill>
                            <a:schemeClr val="tx1"/>
                          </a:solidFill>
                        </a:rPr>
                        <a:t>I would like it to look modern and sleek</a:t>
                      </a:r>
                    </a:p>
                    <a:p>
                      <a:pPr marL="171450" indent="-171450">
                        <a:buFont typeface="Arial" panose="020B0604020202020204" pitchFamily="34" charset="0"/>
                        <a:buChar char="•"/>
                      </a:pPr>
                      <a:r>
                        <a:rPr lang="en-US" sz="900" dirty="0">
                          <a:solidFill>
                            <a:schemeClr val="tx1"/>
                          </a:solidFill>
                        </a:rPr>
                        <a:t>It should be a simplistic style</a:t>
                      </a:r>
                      <a:endParaRPr lang="en-AE" sz="9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indent="0">
                        <a:buFont typeface="Arial" panose="020B0604020202020204" pitchFamily="34" charset="0"/>
                        <a:buNone/>
                      </a:pPr>
                      <a:r>
                        <a:rPr lang="en-AE" sz="900" dirty="0">
                          <a:solidFill>
                            <a:schemeClr val="tx1"/>
                          </a:solidFill>
                        </a:rPr>
                        <a:t>I spoke to two boat owners (my client and his friend) who gave me feedback on the aesthetic of the product. They told me that they did like how it looked on their bought and that it did indeed look modern, however they said it wasn’t very simple.</a:t>
                      </a:r>
                      <a:endParaRPr lang="en-AE"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3933095546"/>
                  </a:ext>
                </a:extLst>
              </a:tr>
              <a:tr h="980460">
                <a:tc>
                  <a:txBody>
                    <a:bodyPr/>
                    <a:lstStyle/>
                    <a:p>
                      <a:r>
                        <a:rPr lang="en-US" sz="900" dirty="0">
                          <a:solidFill>
                            <a:schemeClr val="tx1"/>
                          </a:solidFill>
                        </a:rPr>
                        <a:t>Cost</a:t>
                      </a:r>
                    </a:p>
                    <a:p>
                      <a:pPr marL="171450" indent="-171450">
                        <a:buFont typeface="Arial" panose="020B0604020202020204" pitchFamily="34" charset="0"/>
                        <a:buChar char="•"/>
                      </a:pPr>
                      <a:r>
                        <a:rPr lang="en-US" sz="900" dirty="0">
                          <a:solidFill>
                            <a:schemeClr val="tx1"/>
                          </a:solidFill>
                        </a:rPr>
                        <a:t>The manufacturing cost should be around 10 AED</a:t>
                      </a:r>
                    </a:p>
                    <a:p>
                      <a:pPr marL="171450" indent="-171450">
                        <a:buFont typeface="Arial" panose="020B0604020202020204" pitchFamily="34" charset="0"/>
                        <a:buChar char="•"/>
                      </a:pPr>
                      <a:r>
                        <a:rPr lang="en-US" sz="900" dirty="0">
                          <a:solidFill>
                            <a:schemeClr val="tx1"/>
                          </a:solidFill>
                        </a:rPr>
                        <a:t>Depending on which product the consumer chooses the price would range from 30-75 AED</a:t>
                      </a:r>
                      <a:endParaRPr lang="en-AE" sz="9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indent="0">
                        <a:buFont typeface="Arial" panose="020B0604020202020204" pitchFamily="34" charset="0"/>
                        <a:buNone/>
                      </a:pPr>
                      <a:r>
                        <a:rPr lang="en-AE" sz="900" dirty="0">
                          <a:solidFill>
                            <a:schemeClr val="tx1"/>
                          </a:solidFill>
                        </a:rPr>
                        <a:t>I asked multiple boat owners their thoughts on the price and weather it was appropriate and I had mixed answers with some saying it was too high. However majority of boat owners did say that it was a reasonable price and they would be willing to buy 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489841370"/>
                  </a:ext>
                </a:extLst>
              </a:tr>
              <a:tr h="833392">
                <a:tc>
                  <a:txBody>
                    <a:bodyPr/>
                    <a:lstStyle/>
                    <a:p>
                      <a:r>
                        <a:rPr lang="en-US" sz="900" dirty="0">
                          <a:solidFill>
                            <a:schemeClr val="tx1"/>
                          </a:solidFill>
                        </a:rPr>
                        <a:t>Customer</a:t>
                      </a:r>
                    </a:p>
                    <a:p>
                      <a:pPr marL="171450" indent="-171450">
                        <a:buFont typeface="Arial" panose="020B0604020202020204" pitchFamily="34" charset="0"/>
                        <a:buChar char="•"/>
                      </a:pPr>
                      <a:r>
                        <a:rPr lang="en-US" sz="900" dirty="0">
                          <a:solidFill>
                            <a:schemeClr val="tx1"/>
                          </a:solidFill>
                        </a:rPr>
                        <a:t>Based on the questionnaire I think the product should be made out of marine ply and have a modern aesthetic.</a:t>
                      </a:r>
                    </a:p>
                    <a:p>
                      <a:endParaRPr lang="en-AE" sz="9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r>
                        <a:rPr lang="en-AE" sz="900" dirty="0">
                          <a:solidFill>
                            <a:schemeClr val="tx1"/>
                          </a:solidFill>
                        </a:rPr>
                        <a:t>I had a detailed co</a:t>
                      </a:r>
                      <a:r>
                        <a:rPr lang="en-US" sz="900" dirty="0">
                          <a:solidFill>
                            <a:schemeClr val="tx1"/>
                          </a:solidFill>
                        </a:rPr>
                        <a:t>n</a:t>
                      </a:r>
                      <a:r>
                        <a:rPr lang="en-AE" sz="900" dirty="0">
                          <a:solidFill>
                            <a:schemeClr val="tx1"/>
                          </a:solidFill>
                        </a:rPr>
                        <a:t>versation with my client specifically on the marine ply used in the product and the modern aesthetic. He said that he was happy with how it had came out and it did satisfy what he had imagined.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322695633"/>
                  </a:ext>
                </a:extLst>
              </a:tr>
              <a:tr h="646296">
                <a:tc>
                  <a:txBody>
                    <a:bodyPr/>
                    <a:lstStyle/>
                    <a:p>
                      <a:r>
                        <a:rPr lang="en-US" sz="900" dirty="0">
                          <a:solidFill>
                            <a:schemeClr val="tx1"/>
                          </a:solidFill>
                        </a:rPr>
                        <a:t>Environment</a:t>
                      </a:r>
                    </a:p>
                    <a:p>
                      <a:pPr marL="171450" indent="-171450">
                        <a:buFont typeface="Arial" panose="020B0604020202020204" pitchFamily="34" charset="0"/>
                        <a:buChar char="•"/>
                      </a:pPr>
                      <a:r>
                        <a:rPr lang="en-US" sz="900" dirty="0">
                          <a:solidFill>
                            <a:schemeClr val="tx1"/>
                          </a:solidFill>
                        </a:rPr>
                        <a:t>The product will be made out of recyclable material and will be eco friendly</a:t>
                      </a:r>
                      <a:endParaRPr lang="en-AE" sz="9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indent="0">
                        <a:buFont typeface="Arial" panose="020B0604020202020204" pitchFamily="34" charset="0"/>
                        <a:buNone/>
                      </a:pPr>
                      <a:r>
                        <a:rPr lang="en-AE" sz="900" dirty="0">
                          <a:solidFill>
                            <a:schemeClr val="tx1"/>
                          </a:solidFill>
                        </a:rPr>
                        <a:t>My teacher who studied two years in sustainability had told me that my product could indeed make a difference as it is easy to recycle and take apart.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4154116597"/>
                  </a:ext>
                </a:extLst>
              </a:tr>
              <a:tr h="646296">
                <a:tc>
                  <a:txBody>
                    <a:bodyPr/>
                    <a:lstStyle/>
                    <a:p>
                      <a:pPr marL="0" indent="0">
                        <a:buFont typeface="Arial" panose="020B0604020202020204" pitchFamily="34" charset="0"/>
                        <a:buNone/>
                      </a:pPr>
                      <a:r>
                        <a:rPr lang="en-US" sz="900" dirty="0">
                          <a:solidFill>
                            <a:schemeClr val="tx1"/>
                          </a:solidFill>
                        </a:rPr>
                        <a:t>Size </a:t>
                      </a:r>
                    </a:p>
                    <a:p>
                      <a:pPr marL="171450" indent="-171450">
                        <a:buFont typeface="Arial" panose="020B0604020202020204" pitchFamily="34" charset="0"/>
                        <a:buChar char="•"/>
                      </a:pPr>
                      <a:r>
                        <a:rPr lang="en-US" sz="900" dirty="0">
                          <a:solidFill>
                            <a:schemeClr val="tx1"/>
                          </a:solidFill>
                        </a:rPr>
                        <a:t>The size will be large enough to hold multiple items yet not take to much space</a:t>
                      </a:r>
                      <a:endParaRPr lang="en-AE" sz="9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indent="0">
                        <a:buFont typeface="Arial" panose="020B0604020202020204" pitchFamily="34" charset="0"/>
                        <a:buNone/>
                      </a:pPr>
                      <a:r>
                        <a:rPr lang="en-AE" sz="900" dirty="0">
                          <a:solidFill>
                            <a:schemeClr val="tx1"/>
                          </a:solidFill>
                        </a:rPr>
                        <a:t>My client and I experience on the size of the product was pleasant as it didn’t take up lots of space or get in our way at all, yet it was big enough to hold my client and my stuff all at once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2007782503"/>
                  </a:ext>
                </a:extLst>
              </a:tr>
              <a:tr h="698333">
                <a:tc>
                  <a:txBody>
                    <a:bodyPr/>
                    <a:lstStyle/>
                    <a:p>
                      <a:r>
                        <a:rPr lang="en-US" sz="900" dirty="0">
                          <a:solidFill>
                            <a:schemeClr val="tx1"/>
                          </a:solidFill>
                        </a:rPr>
                        <a:t>Safety</a:t>
                      </a:r>
                    </a:p>
                    <a:p>
                      <a:pPr marL="171450" indent="-171450">
                        <a:buFont typeface="Arial" panose="020B0604020202020204" pitchFamily="34" charset="0"/>
                        <a:buChar char="•"/>
                      </a:pPr>
                      <a:r>
                        <a:rPr lang="en-US" sz="900" dirty="0">
                          <a:solidFill>
                            <a:schemeClr val="tx1"/>
                          </a:solidFill>
                        </a:rPr>
                        <a:t>The product will have no sharp edges</a:t>
                      </a:r>
                    </a:p>
                    <a:p>
                      <a:pPr marL="171450" indent="-171450">
                        <a:buFont typeface="Arial" panose="020B0604020202020204" pitchFamily="34" charset="0"/>
                        <a:buChar char="•"/>
                      </a:pPr>
                      <a:r>
                        <a:rPr lang="en-US" sz="900" dirty="0">
                          <a:solidFill>
                            <a:schemeClr val="tx1"/>
                          </a:solidFill>
                        </a:rPr>
                        <a:t>It will be shatter proof</a:t>
                      </a:r>
                    </a:p>
                    <a:p>
                      <a:pPr marL="171450" indent="-171450">
                        <a:buFont typeface="Arial" panose="020B0604020202020204" pitchFamily="34" charset="0"/>
                        <a:buChar char="•"/>
                      </a:pPr>
                      <a:r>
                        <a:rPr lang="en-US" sz="900" dirty="0">
                          <a:solidFill>
                            <a:schemeClr val="tx1"/>
                          </a:solidFill>
                        </a:rPr>
                        <a:t>It will be durable and long lasting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indent="0">
                        <a:buFont typeface="Arial" panose="020B0604020202020204" pitchFamily="34" charset="0"/>
                        <a:buNone/>
                      </a:pPr>
                      <a:r>
                        <a:rPr lang="en-US" sz="900" dirty="0">
                          <a:solidFill>
                            <a:schemeClr val="tx1"/>
                          </a:solidFill>
                        </a:rPr>
                        <a:t>Although the product was safe it did tend to slide around slightly on the boat which could be a flaw for me to improve in the future.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1979752750"/>
                  </a:ext>
                </a:extLst>
              </a:tr>
              <a:tr h="646296">
                <a:tc>
                  <a:txBody>
                    <a:bodyPr/>
                    <a:lstStyle/>
                    <a:p>
                      <a:r>
                        <a:rPr lang="en-US" sz="900" dirty="0">
                          <a:solidFill>
                            <a:schemeClr val="tx1"/>
                          </a:solidFill>
                        </a:rPr>
                        <a:t>Function </a:t>
                      </a:r>
                    </a:p>
                    <a:p>
                      <a:pPr marL="171450" indent="-171450">
                        <a:buFont typeface="Arial" panose="020B0604020202020204" pitchFamily="34" charset="0"/>
                        <a:buChar char="•"/>
                      </a:pPr>
                      <a:r>
                        <a:rPr lang="en-US" sz="900" dirty="0">
                          <a:solidFill>
                            <a:schemeClr val="tx1"/>
                          </a:solidFill>
                        </a:rPr>
                        <a:t>It will hold multiple different tools for boats to make boat owners life more practical</a:t>
                      </a:r>
                      <a:endParaRPr lang="en-AE" sz="9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indent="0">
                        <a:buFont typeface="Arial" panose="020B0604020202020204" pitchFamily="34" charset="0"/>
                        <a:buNone/>
                      </a:pPr>
                      <a:r>
                        <a:rPr lang="en-AE" sz="900" dirty="0">
                          <a:solidFill>
                            <a:schemeClr val="tx1"/>
                          </a:solidFill>
                        </a:rPr>
                        <a:t>I brought a range of different items to try and fit into my product and </a:t>
                      </a:r>
                      <a:r>
                        <a:rPr lang="en-US" sz="900" dirty="0">
                          <a:solidFill>
                            <a:schemeClr val="tx1"/>
                          </a:solidFill>
                        </a:rPr>
                        <a:t>I</a:t>
                      </a:r>
                      <a:r>
                        <a:rPr lang="en-AE" sz="900" dirty="0">
                          <a:solidFill>
                            <a:schemeClr val="tx1"/>
                          </a:solidFill>
                        </a:rPr>
                        <a:t> do thing my product did well however it did not have a place for my big speaker which </a:t>
                      </a:r>
                      <a:r>
                        <a:rPr lang="en-US" sz="900" dirty="0">
                          <a:solidFill>
                            <a:schemeClr val="tx1"/>
                          </a:solidFill>
                        </a:rPr>
                        <a:t>I</a:t>
                      </a:r>
                      <a:r>
                        <a:rPr lang="en-AE" sz="900" dirty="0">
                          <a:solidFill>
                            <a:schemeClr val="tx1"/>
                          </a:solidFill>
                        </a:rPr>
                        <a:t> could include in the future.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3772617972"/>
                  </a:ext>
                </a:extLst>
              </a:tr>
              <a:tr h="539253">
                <a:tc>
                  <a:txBody>
                    <a:bodyPr/>
                    <a:lstStyle/>
                    <a:p>
                      <a:r>
                        <a:rPr lang="en-US" sz="900" dirty="0">
                          <a:solidFill>
                            <a:schemeClr val="tx1"/>
                          </a:solidFill>
                        </a:rPr>
                        <a:t>Materials</a:t>
                      </a:r>
                    </a:p>
                    <a:p>
                      <a:pPr marL="171450" indent="-171450">
                        <a:buFont typeface="Arial" panose="020B0604020202020204" pitchFamily="34" charset="0"/>
                        <a:buChar char="•"/>
                      </a:pPr>
                      <a:r>
                        <a:rPr lang="en-AE" sz="900" dirty="0">
                          <a:solidFill>
                            <a:schemeClr val="tx1"/>
                          </a:solidFill>
                        </a:rPr>
                        <a:t>The product will most likely be made out of plastic and wood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indent="0">
                        <a:buFont typeface="Arial" panose="020B0604020202020204" pitchFamily="34" charset="0"/>
                        <a:buNone/>
                      </a:pPr>
                      <a:r>
                        <a:rPr lang="en-AE" sz="900" dirty="0">
                          <a:solidFill>
                            <a:schemeClr val="tx1"/>
                          </a:solidFill>
                        </a:rPr>
                        <a:t>For the manufacturing of the product I used both materials mentioned in my spec</a:t>
                      </a:r>
                      <a:r>
                        <a:rPr lang="en-US" sz="900" dirty="0" err="1">
                          <a:solidFill>
                            <a:schemeClr val="tx1"/>
                          </a:solidFill>
                        </a:rPr>
                        <a:t>i</a:t>
                      </a:r>
                      <a:r>
                        <a:rPr lang="en-AE" sz="900" dirty="0" err="1">
                          <a:solidFill>
                            <a:schemeClr val="tx1"/>
                          </a:solidFill>
                        </a:rPr>
                        <a:t>fication</a:t>
                      </a:r>
                      <a:r>
                        <a:rPr lang="en-AE" sz="900" dirty="0">
                          <a:solidFill>
                            <a:schemeClr val="tx1"/>
                          </a:solidFill>
                        </a:rPr>
                        <a:t>, overall making material use </a:t>
                      </a:r>
                      <a:r>
                        <a:rPr lang="en-AE" sz="900" dirty="0" err="1">
                          <a:solidFill>
                            <a:schemeClr val="tx1"/>
                          </a:solidFill>
                        </a:rPr>
                        <a:t>succes</a:t>
                      </a:r>
                      <a:r>
                        <a:rPr lang="en-US" sz="900" dirty="0">
                          <a:solidFill>
                            <a:schemeClr val="tx1"/>
                          </a:solidFill>
                        </a:rPr>
                        <a:t>s</a:t>
                      </a:r>
                      <a:r>
                        <a:rPr lang="en-AE" sz="900" dirty="0" err="1">
                          <a:solidFill>
                            <a:schemeClr val="tx1"/>
                          </a:solidFill>
                        </a:rPr>
                        <a:t>ful</a:t>
                      </a:r>
                      <a:r>
                        <a:rPr lang="en-AE" sz="900" dirty="0">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3952709640"/>
                  </a:ext>
                </a:extLst>
              </a:tr>
            </a:tbl>
          </a:graphicData>
        </a:graphic>
      </p:graphicFrame>
      <p:sp>
        <p:nvSpPr>
          <p:cNvPr id="8" name="Rectangle: Rounded Corners 7">
            <a:extLst>
              <a:ext uri="{FF2B5EF4-FFF2-40B4-BE49-F238E27FC236}">
                <a16:creationId xmlns:a16="http://schemas.microsoft.com/office/drawing/2014/main" id="{B571496D-6306-B0F2-A6F9-C268C617850C}"/>
              </a:ext>
            </a:extLst>
          </p:cNvPr>
          <p:cNvSpPr/>
          <p:nvPr/>
        </p:nvSpPr>
        <p:spPr>
          <a:xfrm>
            <a:off x="5470604" y="302598"/>
            <a:ext cx="2895600" cy="311781"/>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400" b="1" dirty="0">
                <a:solidFill>
                  <a:schemeClr val="tx1"/>
                </a:solidFill>
              </a:rPr>
              <a:t>Suggested design improvements</a:t>
            </a:r>
          </a:p>
        </p:txBody>
      </p:sp>
      <p:sp>
        <p:nvSpPr>
          <p:cNvPr id="9" name="TextBox 8">
            <a:extLst>
              <a:ext uri="{FF2B5EF4-FFF2-40B4-BE49-F238E27FC236}">
                <a16:creationId xmlns:a16="http://schemas.microsoft.com/office/drawing/2014/main" id="{D0E1023A-DA5B-EC7B-EF25-361BDD938E8B}"/>
              </a:ext>
            </a:extLst>
          </p:cNvPr>
          <p:cNvSpPr txBox="1"/>
          <p:nvPr/>
        </p:nvSpPr>
        <p:spPr>
          <a:xfrm>
            <a:off x="5470604" y="673851"/>
            <a:ext cx="2324656" cy="3416320"/>
          </a:xfrm>
          <a:prstGeom prst="rect">
            <a:avLst/>
          </a:prstGeom>
          <a:noFill/>
        </p:spPr>
        <p:txBody>
          <a:bodyPr wrap="square">
            <a:spAutoFit/>
          </a:bodyPr>
          <a:lstStyle/>
          <a:p>
            <a:r>
              <a:rPr lang="en-US" sz="1200" b="1" dirty="0">
                <a:solidFill>
                  <a:schemeClr val="tx1"/>
                </a:solidFill>
                <a:latin typeface="+mj-lt"/>
              </a:rPr>
              <a:t>Sustainability: </a:t>
            </a:r>
          </a:p>
          <a:p>
            <a:r>
              <a:rPr lang="en-US" sz="1200" dirty="0">
                <a:solidFill>
                  <a:schemeClr val="tx1"/>
                </a:solidFill>
                <a:latin typeface="+mj-lt"/>
              </a:rPr>
              <a:t>In terms of sustainability a lot of my product did involve using a laser cutter. This uses a lot of energy which most likely had been sourced from fossil fuels, which would be bad for the environment. So, instead of using a laser cutter I could consider hand cutting more of my product which would take zero electricity. Furthermore</a:t>
            </a:r>
            <a:r>
              <a:rPr lang="en-US" sz="1200" dirty="0">
                <a:latin typeface="+mj-lt"/>
              </a:rPr>
              <a:t>, I used laser ply in my design which is manufacture in a factory that most likely also uses lots of energy. I could’ve opted to using a natural woods or recycled woods instead.</a:t>
            </a:r>
            <a:endParaRPr lang="en-US" sz="1200" dirty="0">
              <a:solidFill>
                <a:schemeClr val="tx1"/>
              </a:solidFill>
              <a:latin typeface="+mj-lt"/>
            </a:endParaRPr>
          </a:p>
        </p:txBody>
      </p:sp>
      <p:sp>
        <p:nvSpPr>
          <p:cNvPr id="10" name="TextBox 9">
            <a:extLst>
              <a:ext uri="{FF2B5EF4-FFF2-40B4-BE49-F238E27FC236}">
                <a16:creationId xmlns:a16="http://schemas.microsoft.com/office/drawing/2014/main" id="{97F5B2ED-999B-60A0-27D2-225C30C82A74}"/>
              </a:ext>
            </a:extLst>
          </p:cNvPr>
          <p:cNvSpPr txBox="1"/>
          <p:nvPr/>
        </p:nvSpPr>
        <p:spPr>
          <a:xfrm>
            <a:off x="10690302" y="1705798"/>
            <a:ext cx="1501698" cy="3416320"/>
          </a:xfrm>
          <a:prstGeom prst="rect">
            <a:avLst/>
          </a:prstGeom>
          <a:noFill/>
        </p:spPr>
        <p:txBody>
          <a:bodyPr wrap="square">
            <a:spAutoFit/>
          </a:bodyPr>
          <a:lstStyle/>
          <a:p>
            <a:r>
              <a:rPr lang="en-US" sz="1200" b="1" dirty="0">
                <a:solidFill>
                  <a:schemeClr val="tx1"/>
                </a:solidFill>
                <a:latin typeface="+mj-lt"/>
              </a:rPr>
              <a:t>S</a:t>
            </a:r>
            <a:r>
              <a:rPr lang="en-US" sz="1200" b="1" dirty="0">
                <a:latin typeface="+mj-lt"/>
              </a:rPr>
              <a:t>afe</a:t>
            </a:r>
            <a:r>
              <a:rPr lang="en-US" sz="1200" b="1" dirty="0">
                <a:solidFill>
                  <a:schemeClr val="tx1"/>
                </a:solidFill>
                <a:latin typeface="+mj-lt"/>
              </a:rPr>
              <a:t>ty:</a:t>
            </a:r>
            <a:r>
              <a:rPr lang="en-US" sz="1200" dirty="0">
                <a:solidFill>
                  <a:schemeClr val="tx1"/>
                </a:solidFill>
                <a:latin typeface="+mj-lt"/>
              </a:rPr>
              <a:t> one key point I could improve on to elevate the products quality is the safety of the nets and hoops, I feel adding a method to securely lock the cap could juristically improve my product and the experience of my customers, encouraging them to recommend my product to others and repurchase it for themselves. </a:t>
            </a:r>
          </a:p>
        </p:txBody>
      </p:sp>
      <p:sp>
        <p:nvSpPr>
          <p:cNvPr id="11" name="TextBox 10">
            <a:extLst>
              <a:ext uri="{FF2B5EF4-FFF2-40B4-BE49-F238E27FC236}">
                <a16:creationId xmlns:a16="http://schemas.microsoft.com/office/drawing/2014/main" id="{B0CCCB63-F599-6BF3-A71E-E6171C114D54}"/>
              </a:ext>
            </a:extLst>
          </p:cNvPr>
          <p:cNvSpPr txBox="1"/>
          <p:nvPr/>
        </p:nvSpPr>
        <p:spPr>
          <a:xfrm>
            <a:off x="8067670" y="643988"/>
            <a:ext cx="4084876" cy="1200329"/>
          </a:xfrm>
          <a:prstGeom prst="rect">
            <a:avLst/>
          </a:prstGeom>
          <a:noFill/>
        </p:spPr>
        <p:txBody>
          <a:bodyPr wrap="square">
            <a:spAutoFit/>
          </a:bodyPr>
          <a:lstStyle/>
          <a:p>
            <a:r>
              <a:rPr lang="en-US" sz="1200" b="1" dirty="0">
                <a:solidFill>
                  <a:schemeClr val="tx1"/>
                </a:solidFill>
                <a:latin typeface="+mj-lt"/>
              </a:rPr>
              <a:t>Aesthetics: </a:t>
            </a:r>
            <a:r>
              <a:rPr lang="en-US" sz="1200" dirty="0">
                <a:solidFill>
                  <a:schemeClr val="tx1"/>
                </a:solidFill>
                <a:latin typeface="+mj-lt"/>
              </a:rPr>
              <a:t>Although the aesthetics are good I believe a better choice in materials and colors that flowed together could’ve elevated my aesthetic much more. For example, using full acrylic in just blue and green may have fit the theme better than woods mixed with acrylic in all different colors.</a:t>
            </a:r>
          </a:p>
        </p:txBody>
      </p:sp>
      <p:sp>
        <p:nvSpPr>
          <p:cNvPr id="12" name="TextBox 11">
            <a:extLst>
              <a:ext uri="{FF2B5EF4-FFF2-40B4-BE49-F238E27FC236}">
                <a16:creationId xmlns:a16="http://schemas.microsoft.com/office/drawing/2014/main" id="{50B7B44E-F2CF-6687-9160-80B1C487E0C5}"/>
              </a:ext>
            </a:extLst>
          </p:cNvPr>
          <p:cNvSpPr txBox="1"/>
          <p:nvPr/>
        </p:nvSpPr>
        <p:spPr>
          <a:xfrm>
            <a:off x="5563531" y="5922257"/>
            <a:ext cx="6487035" cy="830997"/>
          </a:xfrm>
          <a:prstGeom prst="rect">
            <a:avLst/>
          </a:prstGeom>
          <a:noFill/>
        </p:spPr>
        <p:txBody>
          <a:bodyPr wrap="square">
            <a:spAutoFit/>
          </a:bodyPr>
          <a:lstStyle/>
          <a:p>
            <a:r>
              <a:rPr lang="en-US" sz="1200" b="1" dirty="0">
                <a:latin typeface="+mj-lt"/>
              </a:rPr>
              <a:t>Extra features:</a:t>
            </a:r>
            <a:r>
              <a:rPr lang="en-US" sz="1200" dirty="0">
                <a:latin typeface="+mj-lt"/>
              </a:rPr>
              <a:t> I believe that adding one more key feature to my design would make a large difference to the functionality of my design and I would love to add a place for a large speaker such as my clients, this would enable my customers to be able to listen to music free of stress about where their speaker is.</a:t>
            </a:r>
            <a:endParaRPr lang="en-US" sz="1200" dirty="0">
              <a:solidFill>
                <a:schemeClr val="tx1"/>
              </a:solidFill>
              <a:latin typeface="+mj-lt"/>
            </a:endParaRPr>
          </a:p>
        </p:txBody>
      </p:sp>
      <p:pic>
        <p:nvPicPr>
          <p:cNvPr id="7170" name="Picture 2">
            <a:extLst>
              <a:ext uri="{FF2B5EF4-FFF2-40B4-BE49-F238E27FC236}">
                <a16:creationId xmlns:a16="http://schemas.microsoft.com/office/drawing/2014/main" id="{898011D9-F50A-1599-B985-831305BC844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922" t="6918" r="13193" b="13787"/>
          <a:stretch/>
        </p:blipFill>
        <p:spPr bwMode="auto">
          <a:xfrm>
            <a:off x="8067670" y="1860156"/>
            <a:ext cx="2504212" cy="3632493"/>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7FBCC044-9974-3A20-B326-52CFE20965A3}"/>
              </a:ext>
            </a:extLst>
          </p:cNvPr>
          <p:cNvSpPr txBox="1"/>
          <p:nvPr/>
        </p:nvSpPr>
        <p:spPr>
          <a:xfrm>
            <a:off x="5457821" y="4090171"/>
            <a:ext cx="2324656" cy="1569660"/>
          </a:xfrm>
          <a:prstGeom prst="rect">
            <a:avLst/>
          </a:prstGeom>
          <a:noFill/>
        </p:spPr>
        <p:txBody>
          <a:bodyPr wrap="square">
            <a:spAutoFit/>
          </a:bodyPr>
          <a:lstStyle/>
          <a:p>
            <a:r>
              <a:rPr lang="en-US" sz="1200" b="1" dirty="0">
                <a:solidFill>
                  <a:schemeClr val="tx1"/>
                </a:solidFill>
                <a:latin typeface="+mj-lt"/>
              </a:rPr>
              <a:t>Size: </a:t>
            </a:r>
            <a:r>
              <a:rPr lang="en-US" sz="1200" dirty="0">
                <a:solidFill>
                  <a:schemeClr val="tx1"/>
                </a:solidFill>
                <a:latin typeface="+mj-lt"/>
              </a:rPr>
              <a:t>Although the height and size of the product seemed good it was not compatible with all boats. Fixing this product would allow me to have a wider range of customers who can use my product comfortably. </a:t>
            </a:r>
            <a:endParaRPr lang="en-US" sz="1200" b="1" dirty="0">
              <a:latin typeface="+mj-lt"/>
            </a:endParaRPr>
          </a:p>
          <a:p>
            <a:endParaRPr lang="en-US" sz="1200" b="1" dirty="0">
              <a:solidFill>
                <a:schemeClr val="tx1"/>
              </a:solidFill>
              <a:latin typeface="+mj-lt"/>
            </a:endParaRPr>
          </a:p>
        </p:txBody>
      </p:sp>
    </p:spTree>
    <p:extLst>
      <p:ext uri="{BB962C8B-B14F-4D97-AF65-F5344CB8AC3E}">
        <p14:creationId xmlns:p14="http://schemas.microsoft.com/office/powerpoint/2010/main" val="34266415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4A9A49D-78BA-9E18-FDF3-2E2335161E59}"/>
              </a:ext>
            </a:extLst>
          </p:cNvPr>
          <p:cNvPicPr>
            <a:picLocks noChangeAspect="1"/>
          </p:cNvPicPr>
          <p:nvPr/>
        </p:nvPicPr>
        <p:blipFill>
          <a:blip r:embed="rId2"/>
          <a:stretch>
            <a:fillRect/>
          </a:stretch>
        </p:blipFill>
        <p:spPr>
          <a:xfrm>
            <a:off x="13130" y="745807"/>
            <a:ext cx="914007" cy="914007"/>
          </a:xfrm>
          <a:prstGeom prst="rect">
            <a:avLst/>
          </a:prstGeom>
        </p:spPr>
      </p:pic>
      <p:pic>
        <p:nvPicPr>
          <p:cNvPr id="7" name="Picture 6">
            <a:extLst>
              <a:ext uri="{FF2B5EF4-FFF2-40B4-BE49-F238E27FC236}">
                <a16:creationId xmlns:a16="http://schemas.microsoft.com/office/drawing/2014/main" id="{9B23BF3F-C06C-9AE8-A621-7850C6EDB3ED}"/>
              </a:ext>
            </a:extLst>
          </p:cNvPr>
          <p:cNvPicPr>
            <a:picLocks noChangeAspect="1"/>
          </p:cNvPicPr>
          <p:nvPr/>
        </p:nvPicPr>
        <p:blipFill>
          <a:blip r:embed="rId3"/>
          <a:stretch>
            <a:fillRect/>
          </a:stretch>
        </p:blipFill>
        <p:spPr>
          <a:xfrm>
            <a:off x="10625773" y="1586747"/>
            <a:ext cx="1566227" cy="1176260"/>
          </a:xfrm>
          <a:prstGeom prst="rect">
            <a:avLst/>
          </a:prstGeom>
        </p:spPr>
      </p:pic>
      <p:pic>
        <p:nvPicPr>
          <p:cNvPr id="3078" name="Picture 6" descr="How to Cut Wood for Beginners | Saws on Skates®">
            <a:extLst>
              <a:ext uri="{FF2B5EF4-FFF2-40B4-BE49-F238E27FC236}">
                <a16:creationId xmlns:a16="http://schemas.microsoft.com/office/drawing/2014/main" id="{D654D797-DE3A-7190-F296-229DE9A8B1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02" y="4166418"/>
            <a:ext cx="897383" cy="897383"/>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JBL CHARGE 3, 4 &amp; 5 Speaker Holder, UTV, Golf Cart Roof Mount, Vertical Bar  Mount, Side by Side, Tent Speaker Mount, 3D Printed in Usa - Etsy">
            <a:extLst>
              <a:ext uri="{FF2B5EF4-FFF2-40B4-BE49-F238E27FC236}">
                <a16:creationId xmlns:a16="http://schemas.microsoft.com/office/drawing/2014/main" id="{EC622D2A-4940-5EA4-73FA-40FE324E87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61288" y="4038145"/>
            <a:ext cx="1275585" cy="170078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382D66DB-D66A-7699-4F6F-E9DF2AF5567A}"/>
              </a:ext>
            </a:extLst>
          </p:cNvPr>
          <p:cNvSpPr txBox="1"/>
          <p:nvPr/>
        </p:nvSpPr>
        <p:spPr>
          <a:xfrm>
            <a:off x="8332989" y="14748"/>
            <a:ext cx="2237539" cy="3016210"/>
          </a:xfrm>
          <a:prstGeom prst="rect">
            <a:avLst/>
          </a:prstGeom>
          <a:noFill/>
        </p:spPr>
        <p:txBody>
          <a:bodyPr wrap="square">
            <a:spAutoFit/>
          </a:bodyPr>
          <a:lstStyle/>
          <a:p>
            <a:r>
              <a:rPr lang="en-US" sz="1000" b="1" dirty="0">
                <a:latin typeface="+mj-lt"/>
              </a:rPr>
              <a:t>New lid locking system</a:t>
            </a:r>
            <a:r>
              <a:rPr lang="en-US" sz="1000" b="1" dirty="0">
                <a:solidFill>
                  <a:schemeClr val="tx1"/>
                </a:solidFill>
                <a:latin typeface="+mj-lt"/>
              </a:rPr>
              <a:t>: </a:t>
            </a:r>
          </a:p>
          <a:p>
            <a:r>
              <a:rPr lang="en-US" sz="1000" dirty="0">
                <a:solidFill>
                  <a:schemeClr val="tx1"/>
                </a:solidFill>
                <a:latin typeface="+mj-lt"/>
              </a:rPr>
              <a:t>Making my lid more secure is a crucial point of improvement I believe I need. I will switch out the old lid for a new lid that can lock and seal the storage compartments airtight to protect them from water and other damaging things. The lid locking of course would also help the valuables from potentially coming out of the storag</a:t>
            </a:r>
            <a:r>
              <a:rPr lang="en-US" sz="1000" dirty="0">
                <a:latin typeface="+mj-lt"/>
              </a:rPr>
              <a:t>e especially in choppy waters as it would me much harder for the lid to fall of. Additionally I believe this type of lid is much more comfortable and easy to use than the handle I had used prior. Overall, I believe this new lid would majorly help my product stand out in uniqueness and practicality. </a:t>
            </a:r>
            <a:endParaRPr lang="en-US" sz="1000" dirty="0">
              <a:solidFill>
                <a:schemeClr val="tx1"/>
              </a:solidFill>
              <a:latin typeface="+mj-lt"/>
            </a:endParaRPr>
          </a:p>
        </p:txBody>
      </p:sp>
      <p:sp>
        <p:nvSpPr>
          <p:cNvPr id="9" name="TextBox 8">
            <a:extLst>
              <a:ext uri="{FF2B5EF4-FFF2-40B4-BE49-F238E27FC236}">
                <a16:creationId xmlns:a16="http://schemas.microsoft.com/office/drawing/2014/main" id="{EC74E6A6-8767-2C52-929E-DBC1E5ADBD94}"/>
              </a:ext>
            </a:extLst>
          </p:cNvPr>
          <p:cNvSpPr txBox="1"/>
          <p:nvPr/>
        </p:nvSpPr>
        <p:spPr>
          <a:xfrm>
            <a:off x="922166" y="2831174"/>
            <a:ext cx="2756526" cy="3170099"/>
          </a:xfrm>
          <a:prstGeom prst="rect">
            <a:avLst/>
          </a:prstGeom>
          <a:noFill/>
        </p:spPr>
        <p:txBody>
          <a:bodyPr wrap="square">
            <a:spAutoFit/>
          </a:bodyPr>
          <a:lstStyle/>
          <a:p>
            <a:r>
              <a:rPr lang="en-US" sz="1000" b="1" dirty="0">
                <a:solidFill>
                  <a:schemeClr val="tx1"/>
                </a:solidFill>
                <a:latin typeface="+mj-lt"/>
              </a:rPr>
              <a:t>Hand cutting : </a:t>
            </a:r>
          </a:p>
          <a:p>
            <a:r>
              <a:rPr lang="en-US" sz="1000" dirty="0">
                <a:solidFill>
                  <a:schemeClr val="tx1"/>
                </a:solidFill>
                <a:latin typeface="+mj-lt"/>
              </a:rPr>
              <a:t>Hand cutting woods comes with many pros and unfortunately cons. Balancing these out can be very difficult. Firstly, in terms of negatives of hand cutting one major flaw is human errors, even with marking out with pencil and focusing human errors can and most likely will happen. This would waste materials and cost money. Additionally, hand cutting all of my pieces takes away time and energy for me to focus on other things such as improving my designs , researching etc.  However as I mentioned before there are also lots of benefits to hand cutting. Firstly, hand cutting is sustainable and better for the environment as it doesn’t take any electricity sourced from fossil fuels that ruin the environment. Moreover, hand cutting can replace laser cutting which causes burn marks on your materials and releases toxic fumes that are bad to breathe in.</a:t>
            </a:r>
          </a:p>
        </p:txBody>
      </p:sp>
      <p:sp>
        <p:nvSpPr>
          <p:cNvPr id="10" name="Rectangle: Rounded Corners 9">
            <a:extLst>
              <a:ext uri="{FF2B5EF4-FFF2-40B4-BE49-F238E27FC236}">
                <a16:creationId xmlns:a16="http://schemas.microsoft.com/office/drawing/2014/main" id="{6438C73B-2B7E-C384-AAA4-5B79DF838DC6}"/>
              </a:ext>
            </a:extLst>
          </p:cNvPr>
          <p:cNvSpPr/>
          <p:nvPr/>
        </p:nvSpPr>
        <p:spPr>
          <a:xfrm>
            <a:off x="6760" y="6021836"/>
            <a:ext cx="12058852" cy="799484"/>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r>
              <a:rPr lang="en-AE" sz="1200" b="1" dirty="0">
                <a:solidFill>
                  <a:schemeClr val="tx1"/>
                </a:solidFill>
                <a:latin typeface="Calibri"/>
                <a:ea typeface="Calibri"/>
                <a:cs typeface="Calibri"/>
              </a:rPr>
              <a:t>Evaluation: </a:t>
            </a:r>
            <a:r>
              <a:rPr lang="en-AE" sz="1200" dirty="0">
                <a:solidFill>
                  <a:schemeClr val="tx1"/>
                </a:solidFill>
                <a:latin typeface="Calibri"/>
                <a:ea typeface="Calibri"/>
                <a:cs typeface="Calibri"/>
              </a:rPr>
              <a:t>Firstly, the colour scheme </a:t>
            </a:r>
            <a:r>
              <a:rPr lang="en-US" sz="1200" dirty="0">
                <a:solidFill>
                  <a:schemeClr val="tx1"/>
                </a:solidFill>
                <a:latin typeface="Calibri"/>
                <a:ea typeface="Calibri"/>
                <a:cs typeface="Calibri"/>
              </a:rPr>
              <a:t>I</a:t>
            </a:r>
            <a:r>
              <a:rPr lang="en-AE" sz="1200" dirty="0">
                <a:solidFill>
                  <a:schemeClr val="tx1"/>
                </a:solidFill>
                <a:latin typeface="Calibri"/>
                <a:ea typeface="Calibri"/>
                <a:cs typeface="Calibri"/>
              </a:rPr>
              <a:t> believe will make a difference on the eye catching nature of my product and make much more customers attracted to it. The hand cutting I believe adds a lot to the story and actual meaning of my product to use less electricity. The new lid locking system is one of the biggest but also greatest changes I have made as it air locks allowing customers items to be </a:t>
            </a:r>
            <a:r>
              <a:rPr lang="en-AE" sz="1200" dirty="0" err="1">
                <a:solidFill>
                  <a:schemeClr val="tx1"/>
                </a:solidFill>
                <a:latin typeface="Calibri"/>
                <a:ea typeface="Calibri"/>
                <a:cs typeface="Calibri"/>
              </a:rPr>
              <a:t>complet</a:t>
            </a:r>
            <a:r>
              <a:rPr lang="en-US" sz="1200" dirty="0">
                <a:solidFill>
                  <a:schemeClr val="tx1"/>
                </a:solidFill>
                <a:latin typeface="Calibri"/>
                <a:ea typeface="Calibri"/>
                <a:cs typeface="Calibri"/>
              </a:rPr>
              <a:t>e</a:t>
            </a:r>
            <a:r>
              <a:rPr lang="en-AE" sz="1200" dirty="0" err="1">
                <a:solidFill>
                  <a:schemeClr val="tx1"/>
                </a:solidFill>
                <a:latin typeface="Calibri"/>
                <a:ea typeface="Calibri"/>
                <a:cs typeface="Calibri"/>
              </a:rPr>
              <a:t>ly</a:t>
            </a:r>
            <a:r>
              <a:rPr lang="en-AE" sz="1200" dirty="0">
                <a:solidFill>
                  <a:schemeClr val="tx1"/>
                </a:solidFill>
                <a:latin typeface="Calibri"/>
                <a:ea typeface="Calibri"/>
                <a:cs typeface="Calibri"/>
              </a:rPr>
              <a:t> safe from water. Finally, the speaker is a big addition as my client believed it would make a difference on the practicality of the product and </a:t>
            </a:r>
            <a:r>
              <a:rPr lang="en-US" sz="1200" dirty="0">
                <a:solidFill>
                  <a:schemeClr val="tx1"/>
                </a:solidFill>
                <a:latin typeface="Calibri"/>
                <a:ea typeface="Calibri"/>
                <a:cs typeface="Calibri"/>
              </a:rPr>
              <a:t>I</a:t>
            </a:r>
            <a:r>
              <a:rPr lang="en-AE" sz="1200" dirty="0">
                <a:solidFill>
                  <a:schemeClr val="tx1"/>
                </a:solidFill>
                <a:latin typeface="Calibri"/>
                <a:ea typeface="Calibri"/>
                <a:cs typeface="Calibri"/>
              </a:rPr>
              <a:t> </a:t>
            </a:r>
            <a:r>
              <a:rPr lang="en-AE" sz="1200" dirty="0" err="1">
                <a:solidFill>
                  <a:schemeClr val="tx1"/>
                </a:solidFill>
                <a:latin typeface="Calibri"/>
                <a:ea typeface="Calibri"/>
                <a:cs typeface="Calibri"/>
              </a:rPr>
              <a:t>defin</a:t>
            </a:r>
            <a:r>
              <a:rPr lang="en-US" sz="1200" dirty="0" err="1">
                <a:solidFill>
                  <a:schemeClr val="tx1"/>
                </a:solidFill>
                <a:latin typeface="Calibri"/>
                <a:ea typeface="Calibri"/>
                <a:cs typeface="Calibri"/>
              </a:rPr>
              <a:t>ite</a:t>
            </a:r>
            <a:r>
              <a:rPr lang="en-AE" sz="1200" dirty="0" err="1">
                <a:solidFill>
                  <a:schemeClr val="tx1"/>
                </a:solidFill>
                <a:latin typeface="Calibri"/>
                <a:ea typeface="Calibri"/>
                <a:cs typeface="Calibri"/>
              </a:rPr>
              <a:t>ly</a:t>
            </a:r>
            <a:r>
              <a:rPr lang="en-AE" sz="1200" dirty="0">
                <a:solidFill>
                  <a:schemeClr val="tx1"/>
                </a:solidFill>
                <a:latin typeface="Calibri"/>
                <a:ea typeface="Calibri"/>
                <a:cs typeface="Calibri"/>
              </a:rPr>
              <a:t> agree.</a:t>
            </a:r>
            <a:endParaRPr lang="en-AE" sz="1200" b="1" dirty="0">
              <a:solidFill>
                <a:schemeClr val="tx1"/>
              </a:solidFill>
              <a:latin typeface="Calibri"/>
              <a:ea typeface="Calibri"/>
              <a:cs typeface="Calibri"/>
            </a:endParaRPr>
          </a:p>
        </p:txBody>
      </p:sp>
      <p:sp>
        <p:nvSpPr>
          <p:cNvPr id="13" name="TextBox 12">
            <a:extLst>
              <a:ext uri="{FF2B5EF4-FFF2-40B4-BE49-F238E27FC236}">
                <a16:creationId xmlns:a16="http://schemas.microsoft.com/office/drawing/2014/main" id="{84A4BC72-FF11-1601-9D8F-ADA85B5D30C9}"/>
              </a:ext>
            </a:extLst>
          </p:cNvPr>
          <p:cNvSpPr txBox="1"/>
          <p:nvPr/>
        </p:nvSpPr>
        <p:spPr>
          <a:xfrm>
            <a:off x="922166" y="511238"/>
            <a:ext cx="2709857" cy="2400657"/>
          </a:xfrm>
          <a:prstGeom prst="rect">
            <a:avLst/>
          </a:prstGeom>
          <a:noFill/>
        </p:spPr>
        <p:txBody>
          <a:bodyPr wrap="square">
            <a:spAutoFit/>
          </a:bodyPr>
          <a:lstStyle/>
          <a:p>
            <a:r>
              <a:rPr lang="en-US" sz="1000" b="1" dirty="0">
                <a:latin typeface="+mj-lt"/>
              </a:rPr>
              <a:t>Color scheme and material</a:t>
            </a:r>
            <a:r>
              <a:rPr lang="en-US" sz="1000" b="1" dirty="0">
                <a:solidFill>
                  <a:schemeClr val="tx1"/>
                </a:solidFill>
                <a:latin typeface="+mj-lt"/>
              </a:rPr>
              <a:t>: </a:t>
            </a:r>
          </a:p>
          <a:p>
            <a:r>
              <a:rPr lang="en-US" sz="1000" dirty="0">
                <a:solidFill>
                  <a:schemeClr val="tx1"/>
                </a:solidFill>
                <a:latin typeface="+mj-lt"/>
              </a:rPr>
              <a:t>Although it may be overlooked lots of times the aesthetic, colors and materials of your product are actually one of the most important parts to the customer. Picking a suitable color scheme and material to use is a hard but important decision. That is why I researched about it a lot and in conclusion I decided to use mostly green and blue acrylic. I have chosen those colors as I felt it not only popped and looked unique but also matched environment and vibe which it would be around which is the ocean. I also chose acrylic because it came in a range of colors, is widely available, and waterproof meaning it would be perfect for a boat.</a:t>
            </a:r>
          </a:p>
        </p:txBody>
      </p:sp>
      <p:sp>
        <p:nvSpPr>
          <p:cNvPr id="14" name="TextBox 13">
            <a:extLst>
              <a:ext uri="{FF2B5EF4-FFF2-40B4-BE49-F238E27FC236}">
                <a16:creationId xmlns:a16="http://schemas.microsoft.com/office/drawing/2014/main" id="{176121EE-AD9F-8BC1-A82D-7590552B005E}"/>
              </a:ext>
            </a:extLst>
          </p:cNvPr>
          <p:cNvSpPr txBox="1"/>
          <p:nvPr/>
        </p:nvSpPr>
        <p:spPr>
          <a:xfrm>
            <a:off x="8373687" y="2911895"/>
            <a:ext cx="2324513" cy="3170099"/>
          </a:xfrm>
          <a:prstGeom prst="rect">
            <a:avLst/>
          </a:prstGeom>
          <a:noFill/>
        </p:spPr>
        <p:txBody>
          <a:bodyPr wrap="square">
            <a:spAutoFit/>
          </a:bodyPr>
          <a:lstStyle/>
          <a:p>
            <a:r>
              <a:rPr lang="en-US" sz="1000" b="1" dirty="0">
                <a:solidFill>
                  <a:schemeClr val="tx1"/>
                </a:solidFill>
                <a:latin typeface="+mj-lt"/>
              </a:rPr>
              <a:t>Speaker: </a:t>
            </a:r>
          </a:p>
          <a:p>
            <a:r>
              <a:rPr lang="en-US" sz="1000" dirty="0">
                <a:solidFill>
                  <a:schemeClr val="tx1"/>
                </a:solidFill>
                <a:latin typeface="+mj-lt"/>
              </a:rPr>
              <a:t>Making a place for a speaker would be very practical as many people love to play music when out at sea. Therefore, making this a necessary feature for my product. This would help customers listen to music without having to check on there speaker because it will be secure in the product. </a:t>
            </a:r>
            <a:r>
              <a:rPr lang="en-US" sz="1000" dirty="0">
                <a:latin typeface="+mj-lt"/>
              </a:rPr>
              <a:t>It is important that the speaker holder can hold the speaker securely. I have added this change as it was one of the main points my client talked about when giving me feedback on my product and I think it will make aa big difference to the practicality and quality of the product. Overall, improving customers experience allowing providing them with a reason to recommend it to somebody else.</a:t>
            </a:r>
            <a:endParaRPr lang="en-US" sz="1000" dirty="0">
              <a:solidFill>
                <a:schemeClr val="tx1"/>
              </a:solidFill>
              <a:latin typeface="+mj-lt"/>
            </a:endParaRPr>
          </a:p>
        </p:txBody>
      </p:sp>
      <p:pic>
        <p:nvPicPr>
          <p:cNvPr id="3" name="Picture 2">
            <a:extLst>
              <a:ext uri="{FF2B5EF4-FFF2-40B4-BE49-F238E27FC236}">
                <a16:creationId xmlns:a16="http://schemas.microsoft.com/office/drawing/2014/main" id="{386374BA-ACCE-C807-BD10-483261ECEB28}"/>
              </a:ext>
            </a:extLst>
          </p:cNvPr>
          <p:cNvPicPr>
            <a:picLocks noChangeAspect="1"/>
          </p:cNvPicPr>
          <p:nvPr/>
        </p:nvPicPr>
        <p:blipFill>
          <a:blip r:embed="rId6"/>
          <a:srcRect r="6000"/>
          <a:stretch/>
        </p:blipFill>
        <p:spPr>
          <a:xfrm>
            <a:off x="3578023" y="88763"/>
            <a:ext cx="2148635" cy="4603233"/>
          </a:xfrm>
          <a:prstGeom prst="rect">
            <a:avLst/>
          </a:prstGeom>
        </p:spPr>
      </p:pic>
      <p:pic>
        <p:nvPicPr>
          <p:cNvPr id="6" name="Picture 5">
            <a:extLst>
              <a:ext uri="{FF2B5EF4-FFF2-40B4-BE49-F238E27FC236}">
                <a16:creationId xmlns:a16="http://schemas.microsoft.com/office/drawing/2014/main" id="{515270BF-24E5-B673-875B-0AEF37AF2383}"/>
              </a:ext>
            </a:extLst>
          </p:cNvPr>
          <p:cNvPicPr>
            <a:picLocks noChangeAspect="1"/>
          </p:cNvPicPr>
          <p:nvPr/>
        </p:nvPicPr>
        <p:blipFill>
          <a:blip r:embed="rId7"/>
          <a:stretch>
            <a:fillRect/>
          </a:stretch>
        </p:blipFill>
        <p:spPr>
          <a:xfrm>
            <a:off x="10625773" y="3112599"/>
            <a:ext cx="1439839" cy="901521"/>
          </a:xfrm>
          <a:prstGeom prst="rect">
            <a:avLst/>
          </a:prstGeom>
        </p:spPr>
      </p:pic>
      <p:pic>
        <p:nvPicPr>
          <p:cNvPr id="11" name="Picture 10">
            <a:extLst>
              <a:ext uri="{FF2B5EF4-FFF2-40B4-BE49-F238E27FC236}">
                <a16:creationId xmlns:a16="http://schemas.microsoft.com/office/drawing/2014/main" id="{46D41D48-8FCB-E3F3-2F68-1781C2AC41F1}"/>
              </a:ext>
            </a:extLst>
          </p:cNvPr>
          <p:cNvPicPr>
            <a:picLocks noChangeAspect="1"/>
          </p:cNvPicPr>
          <p:nvPr/>
        </p:nvPicPr>
        <p:blipFill>
          <a:blip r:embed="rId8"/>
          <a:stretch>
            <a:fillRect/>
          </a:stretch>
        </p:blipFill>
        <p:spPr>
          <a:xfrm>
            <a:off x="10602469" y="311608"/>
            <a:ext cx="1534403" cy="992227"/>
          </a:xfrm>
          <a:prstGeom prst="rect">
            <a:avLst/>
          </a:prstGeom>
        </p:spPr>
      </p:pic>
      <p:pic>
        <p:nvPicPr>
          <p:cNvPr id="16" name="Picture 15">
            <a:extLst>
              <a:ext uri="{FF2B5EF4-FFF2-40B4-BE49-F238E27FC236}">
                <a16:creationId xmlns:a16="http://schemas.microsoft.com/office/drawing/2014/main" id="{A19F9EB2-2033-E72C-AB8E-1E5320B6A109}"/>
              </a:ext>
            </a:extLst>
          </p:cNvPr>
          <p:cNvPicPr>
            <a:picLocks noChangeAspect="1"/>
          </p:cNvPicPr>
          <p:nvPr/>
        </p:nvPicPr>
        <p:blipFill>
          <a:blip r:embed="rId9"/>
          <a:stretch>
            <a:fillRect/>
          </a:stretch>
        </p:blipFill>
        <p:spPr>
          <a:xfrm>
            <a:off x="9673" y="2010469"/>
            <a:ext cx="924470" cy="972564"/>
          </a:xfrm>
          <a:prstGeom prst="rect">
            <a:avLst/>
          </a:prstGeom>
        </p:spPr>
      </p:pic>
      <p:sp>
        <p:nvSpPr>
          <p:cNvPr id="17" name="Rectangle: Rounded Corners 16">
            <a:extLst>
              <a:ext uri="{FF2B5EF4-FFF2-40B4-BE49-F238E27FC236}">
                <a16:creationId xmlns:a16="http://schemas.microsoft.com/office/drawing/2014/main" id="{3EAA0648-4FE6-EE08-E306-908322B9C465}"/>
              </a:ext>
            </a:extLst>
          </p:cNvPr>
          <p:cNvSpPr/>
          <p:nvPr/>
        </p:nvSpPr>
        <p:spPr>
          <a:xfrm>
            <a:off x="1" y="87584"/>
            <a:ext cx="3418442" cy="397883"/>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2400" b="1" dirty="0">
                <a:solidFill>
                  <a:schemeClr val="tx1"/>
                </a:solidFill>
                <a:latin typeface="Congenial"/>
              </a:rPr>
              <a:t>Modifications</a:t>
            </a:r>
            <a:endParaRPr lang="en-US" sz="2000" b="1" dirty="0">
              <a:solidFill>
                <a:schemeClr val="tx1"/>
              </a:solidFill>
            </a:endParaRPr>
          </a:p>
        </p:txBody>
      </p:sp>
      <p:pic>
        <p:nvPicPr>
          <p:cNvPr id="4098" name="Picture 2" descr="Image">
            <a:extLst>
              <a:ext uri="{FF2B5EF4-FFF2-40B4-BE49-F238E27FC236}">
                <a16:creationId xmlns:a16="http://schemas.microsoft.com/office/drawing/2014/main" id="{CF522A99-0609-7D05-3AC7-8FCDC1FFFDEF}"/>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1357" r="9904"/>
          <a:stretch/>
        </p:blipFill>
        <p:spPr bwMode="auto">
          <a:xfrm>
            <a:off x="5834062" y="87584"/>
            <a:ext cx="2391523" cy="455908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6E01043-BCD6-2AD7-D9D8-34209F683B66}"/>
              </a:ext>
            </a:extLst>
          </p:cNvPr>
          <p:cNvSpPr txBox="1"/>
          <p:nvPr/>
        </p:nvSpPr>
        <p:spPr>
          <a:xfrm>
            <a:off x="3578022" y="4791305"/>
            <a:ext cx="3824641" cy="1569660"/>
          </a:xfrm>
          <a:prstGeom prst="rect">
            <a:avLst/>
          </a:prstGeom>
          <a:noFill/>
        </p:spPr>
        <p:txBody>
          <a:bodyPr wrap="square">
            <a:spAutoFit/>
          </a:bodyPr>
          <a:lstStyle/>
          <a:p>
            <a:r>
              <a:rPr lang="en-US" sz="1200" b="1" dirty="0">
                <a:solidFill>
                  <a:schemeClr val="tx1"/>
                </a:solidFill>
                <a:latin typeface="+mj-lt"/>
              </a:rPr>
              <a:t>Size: </a:t>
            </a:r>
            <a:r>
              <a:rPr lang="en-US" sz="1200" dirty="0">
                <a:solidFill>
                  <a:schemeClr val="tx1"/>
                </a:solidFill>
                <a:latin typeface="+mj-lt"/>
              </a:rPr>
              <a:t>To achieve the perfect size for my product I believe the best option is to make it adjustable. I could do this by installing a telescopic mechanism on the frame which the user can adjust based on the size of their boat. This gives me a wider range of customers and makes my product compatible with various vessels. </a:t>
            </a:r>
            <a:endParaRPr lang="en-US" sz="1200" b="1" dirty="0">
              <a:solidFill>
                <a:schemeClr val="tx1"/>
              </a:solidFill>
              <a:latin typeface="+mj-lt"/>
            </a:endParaRPr>
          </a:p>
          <a:p>
            <a:endParaRPr lang="en-US" sz="1200" b="1" dirty="0">
              <a:latin typeface="+mj-lt"/>
            </a:endParaRPr>
          </a:p>
          <a:p>
            <a:endParaRPr lang="en-US" sz="1200" b="1" dirty="0">
              <a:solidFill>
                <a:schemeClr val="tx1"/>
              </a:solidFill>
              <a:latin typeface="+mj-lt"/>
            </a:endParaRPr>
          </a:p>
        </p:txBody>
      </p:sp>
      <p:pic>
        <p:nvPicPr>
          <p:cNvPr id="4" name="Picture 2" descr="Adjustable Desk - Adjustable Height Desk and Tables | SMARTdesks | Adjustable height table ...">
            <a:extLst>
              <a:ext uri="{FF2B5EF4-FFF2-40B4-BE49-F238E27FC236}">
                <a16:creationId xmlns:a16="http://schemas.microsoft.com/office/drawing/2014/main" id="{8F0C109B-ACB3-6669-24E8-CD0692E8D541}"/>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49133"/>
          <a:stretch/>
        </p:blipFill>
        <p:spPr bwMode="auto">
          <a:xfrm>
            <a:off x="7464992" y="4791305"/>
            <a:ext cx="629231" cy="1081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16868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FBB121F-6DF8-86EC-CDC0-075C64DF7D97}"/>
              </a:ext>
            </a:extLst>
          </p:cNvPr>
          <p:cNvPicPr>
            <a:picLocks noChangeAspect="1"/>
          </p:cNvPicPr>
          <p:nvPr/>
        </p:nvPicPr>
        <p:blipFill>
          <a:blip r:embed="rId2"/>
          <a:srcRect r="6940"/>
          <a:stretch/>
        </p:blipFill>
        <p:spPr>
          <a:xfrm>
            <a:off x="9025997" y="0"/>
            <a:ext cx="3077603" cy="6660082"/>
          </a:xfrm>
          <a:prstGeom prst="rect">
            <a:avLst/>
          </a:prstGeom>
        </p:spPr>
      </p:pic>
      <p:pic>
        <p:nvPicPr>
          <p:cNvPr id="9" name="Picture 8">
            <a:extLst>
              <a:ext uri="{FF2B5EF4-FFF2-40B4-BE49-F238E27FC236}">
                <a16:creationId xmlns:a16="http://schemas.microsoft.com/office/drawing/2014/main" id="{623EB26B-2098-1EBA-266E-B40A0A57DBFA}"/>
              </a:ext>
            </a:extLst>
          </p:cNvPr>
          <p:cNvPicPr>
            <a:picLocks noChangeAspect="1"/>
          </p:cNvPicPr>
          <p:nvPr/>
        </p:nvPicPr>
        <p:blipFill>
          <a:blip r:embed="rId3"/>
          <a:stretch>
            <a:fillRect/>
          </a:stretch>
        </p:blipFill>
        <p:spPr>
          <a:xfrm>
            <a:off x="6295367" y="605869"/>
            <a:ext cx="2590386" cy="1621909"/>
          </a:xfrm>
          <a:prstGeom prst="rect">
            <a:avLst/>
          </a:prstGeom>
        </p:spPr>
      </p:pic>
      <p:pic>
        <p:nvPicPr>
          <p:cNvPr id="11" name="Picture 10">
            <a:extLst>
              <a:ext uri="{FF2B5EF4-FFF2-40B4-BE49-F238E27FC236}">
                <a16:creationId xmlns:a16="http://schemas.microsoft.com/office/drawing/2014/main" id="{745D52C8-1929-EBE1-6ADE-3D0AC8195461}"/>
              </a:ext>
            </a:extLst>
          </p:cNvPr>
          <p:cNvPicPr>
            <a:picLocks noChangeAspect="1"/>
          </p:cNvPicPr>
          <p:nvPr/>
        </p:nvPicPr>
        <p:blipFill>
          <a:blip r:embed="rId4"/>
          <a:srcRect l="3726"/>
          <a:stretch/>
        </p:blipFill>
        <p:spPr>
          <a:xfrm>
            <a:off x="3634280" y="605869"/>
            <a:ext cx="2557625" cy="1717905"/>
          </a:xfrm>
          <a:prstGeom prst="rect">
            <a:avLst/>
          </a:prstGeom>
        </p:spPr>
      </p:pic>
      <p:pic>
        <p:nvPicPr>
          <p:cNvPr id="13" name="Picture 12">
            <a:extLst>
              <a:ext uri="{FF2B5EF4-FFF2-40B4-BE49-F238E27FC236}">
                <a16:creationId xmlns:a16="http://schemas.microsoft.com/office/drawing/2014/main" id="{E4BC31FE-FFB8-91C6-4B85-2085EC43D02F}"/>
              </a:ext>
            </a:extLst>
          </p:cNvPr>
          <p:cNvPicPr>
            <a:picLocks noChangeAspect="1"/>
          </p:cNvPicPr>
          <p:nvPr/>
        </p:nvPicPr>
        <p:blipFill>
          <a:blip r:embed="rId5"/>
          <a:stretch>
            <a:fillRect/>
          </a:stretch>
        </p:blipFill>
        <p:spPr>
          <a:xfrm>
            <a:off x="4130346" y="3207829"/>
            <a:ext cx="4330042" cy="3650171"/>
          </a:xfrm>
          <a:prstGeom prst="rect">
            <a:avLst/>
          </a:prstGeom>
        </p:spPr>
      </p:pic>
      <p:sp>
        <p:nvSpPr>
          <p:cNvPr id="14" name="Rectangle: Rounded Corners 13">
            <a:extLst>
              <a:ext uri="{FF2B5EF4-FFF2-40B4-BE49-F238E27FC236}">
                <a16:creationId xmlns:a16="http://schemas.microsoft.com/office/drawing/2014/main" id="{B89B006B-C55D-6D5C-193C-BBFC5EFB69EC}"/>
              </a:ext>
            </a:extLst>
          </p:cNvPr>
          <p:cNvSpPr/>
          <p:nvPr/>
        </p:nvSpPr>
        <p:spPr>
          <a:xfrm>
            <a:off x="3694471" y="2448233"/>
            <a:ext cx="4966713" cy="714014"/>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3200" b="1" dirty="0">
                <a:solidFill>
                  <a:schemeClr val="tx1"/>
                </a:solidFill>
                <a:latin typeface="Congenial"/>
              </a:rPr>
              <a:t>Improved Final Design</a:t>
            </a:r>
            <a:endParaRPr lang="en-US" sz="2800" b="1" dirty="0">
              <a:solidFill>
                <a:schemeClr val="tx1"/>
              </a:solidFill>
            </a:endParaRPr>
          </a:p>
        </p:txBody>
      </p:sp>
      <p:pic>
        <p:nvPicPr>
          <p:cNvPr id="2" name="Picture 2" descr="Image">
            <a:extLst>
              <a:ext uri="{FF2B5EF4-FFF2-40B4-BE49-F238E27FC236}">
                <a16:creationId xmlns:a16="http://schemas.microsoft.com/office/drawing/2014/main" id="{7B2D1191-6E00-D0EC-153B-54BE9D04472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1357" r="9904"/>
          <a:stretch/>
        </p:blipFill>
        <p:spPr bwMode="auto">
          <a:xfrm>
            <a:off x="96889" y="155862"/>
            <a:ext cx="3433929" cy="654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54644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2BA3CEF8-E6C1-1A1C-127C-D067BD1E8438}"/>
              </a:ext>
            </a:extLst>
          </p:cNvPr>
          <p:cNvSpPr/>
          <p:nvPr/>
        </p:nvSpPr>
        <p:spPr>
          <a:xfrm>
            <a:off x="0" y="60386"/>
            <a:ext cx="3508917" cy="485572"/>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2400" b="1" dirty="0">
                <a:solidFill>
                  <a:schemeClr val="tx1"/>
                </a:solidFill>
                <a:latin typeface="Congenial"/>
              </a:rPr>
              <a:t>Product Evaluation</a:t>
            </a:r>
            <a:endParaRPr lang="en-US" sz="2000" b="1" dirty="0">
              <a:solidFill>
                <a:schemeClr val="tx1"/>
              </a:solidFill>
            </a:endParaRPr>
          </a:p>
        </p:txBody>
      </p:sp>
      <p:pic>
        <p:nvPicPr>
          <p:cNvPr id="2050" name="Picture 2" descr="Life Cycle Assessment Explained - STiCH">
            <a:extLst>
              <a:ext uri="{FF2B5EF4-FFF2-40B4-BE49-F238E27FC236}">
                <a16:creationId xmlns:a16="http://schemas.microsoft.com/office/drawing/2014/main" id="{CA662784-E3C3-2051-A12E-58131E11D2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0347" y="0"/>
            <a:ext cx="9065466" cy="647105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2D884068-2CB9-8C0D-6630-157C64450A20}"/>
              </a:ext>
            </a:extLst>
          </p:cNvPr>
          <p:cNvSpPr txBox="1"/>
          <p:nvPr/>
        </p:nvSpPr>
        <p:spPr>
          <a:xfrm>
            <a:off x="7368539" y="1490603"/>
            <a:ext cx="4785364" cy="2246769"/>
          </a:xfrm>
          <a:prstGeom prst="rect">
            <a:avLst/>
          </a:prstGeom>
          <a:noFill/>
        </p:spPr>
        <p:txBody>
          <a:bodyPr wrap="square" lIns="91440" tIns="45720" rIns="91440" bIns="45720" anchor="t">
            <a:spAutoFit/>
          </a:bodyPr>
          <a:lstStyle/>
          <a:p>
            <a:pPr marL="342900" indent="-342900">
              <a:buAutoNum type="arabicPeriod"/>
            </a:pPr>
            <a:r>
              <a:rPr lang="en-US" sz="1400" dirty="0">
                <a:solidFill>
                  <a:schemeClr val="tx1"/>
                </a:solidFill>
                <a:latin typeface="+mj-lt"/>
              </a:rPr>
              <a:t>Trees – wood</a:t>
            </a:r>
          </a:p>
          <a:p>
            <a:r>
              <a:rPr lang="en-US" sz="1400" dirty="0">
                <a:solidFill>
                  <a:schemeClr val="tx1"/>
                </a:solidFill>
                <a:latin typeface="+mj-lt"/>
              </a:rPr>
              <a:t>The wood in my product is sourced from a sustainable forest in Europe protected by the FSC (Forest Stuard ship Council)</a:t>
            </a:r>
          </a:p>
          <a:p>
            <a:pPr marL="342900" indent="-342900">
              <a:buAutoNum type="arabicPeriod" startAt="2"/>
            </a:pPr>
            <a:r>
              <a:rPr lang="en-US" sz="1400" dirty="0">
                <a:solidFill>
                  <a:schemeClr val="tx1"/>
                </a:solidFill>
                <a:latin typeface="+mj-lt"/>
              </a:rPr>
              <a:t>Crude oil – Plastic</a:t>
            </a:r>
          </a:p>
          <a:p>
            <a:r>
              <a:rPr lang="en-US" sz="1400" dirty="0">
                <a:solidFill>
                  <a:schemeClr val="tx1"/>
                </a:solidFill>
                <a:latin typeface="+mj-lt"/>
              </a:rPr>
              <a:t>I used a range of plastic in my product such as acrylic which came from crude oil locally from the UAE.</a:t>
            </a:r>
          </a:p>
          <a:p>
            <a:pPr marL="342900" indent="-342900">
              <a:buAutoNum type="arabicPeriod" startAt="3"/>
            </a:pPr>
            <a:r>
              <a:rPr lang="en-US" sz="1400" dirty="0">
                <a:solidFill>
                  <a:schemeClr val="tx1"/>
                </a:solidFill>
                <a:latin typeface="+mj-lt"/>
              </a:rPr>
              <a:t>Iron ore – metal</a:t>
            </a:r>
          </a:p>
          <a:p>
            <a:r>
              <a:rPr lang="en-US" sz="1400" dirty="0">
                <a:solidFill>
                  <a:schemeClr val="tx1"/>
                </a:solidFill>
                <a:latin typeface="+mj-lt"/>
              </a:rPr>
              <a:t>I used metals such as steel sourced from Australian companies.</a:t>
            </a:r>
          </a:p>
          <a:p>
            <a:endParaRPr lang="en-US" sz="1400" dirty="0"/>
          </a:p>
        </p:txBody>
      </p:sp>
      <p:sp>
        <p:nvSpPr>
          <p:cNvPr id="14" name="TextBox 13">
            <a:extLst>
              <a:ext uri="{FF2B5EF4-FFF2-40B4-BE49-F238E27FC236}">
                <a16:creationId xmlns:a16="http://schemas.microsoft.com/office/drawing/2014/main" id="{9B7C1DB3-D4FC-F879-E959-0501A27FC345}"/>
              </a:ext>
            </a:extLst>
          </p:cNvPr>
          <p:cNvSpPr txBox="1"/>
          <p:nvPr/>
        </p:nvSpPr>
        <p:spPr>
          <a:xfrm>
            <a:off x="7368539" y="4533900"/>
            <a:ext cx="4442460" cy="1815882"/>
          </a:xfrm>
          <a:prstGeom prst="rect">
            <a:avLst/>
          </a:prstGeom>
          <a:noFill/>
        </p:spPr>
        <p:txBody>
          <a:bodyPr wrap="square">
            <a:spAutoFit/>
          </a:bodyPr>
          <a:lstStyle/>
          <a:p>
            <a:r>
              <a:rPr lang="en-US" sz="1400" dirty="0">
                <a:solidFill>
                  <a:schemeClr val="tx1"/>
                </a:solidFill>
                <a:latin typeface="+mj-lt"/>
              </a:rPr>
              <a:t>Manufacturing my product may impact the environment negatively as I used multiple types of machinery such as 3D printers, Laser cutters, CNS machines, etc. The all take high amounts of electricity, made from burning fossil fuels, which would be bad for the environment. Furthermore the waste material such as scrap plastic may be relocated at a landfill, if not recycled properly.</a:t>
            </a:r>
          </a:p>
          <a:p>
            <a:endParaRPr lang="en-US" sz="1400" dirty="0">
              <a:solidFill>
                <a:schemeClr val="tx1"/>
              </a:solidFill>
              <a:latin typeface="+mj-lt"/>
            </a:endParaRPr>
          </a:p>
        </p:txBody>
      </p:sp>
      <p:sp>
        <p:nvSpPr>
          <p:cNvPr id="16" name="TextBox 15">
            <a:extLst>
              <a:ext uri="{FF2B5EF4-FFF2-40B4-BE49-F238E27FC236}">
                <a16:creationId xmlns:a16="http://schemas.microsoft.com/office/drawing/2014/main" id="{C00A7E27-8637-9ACB-6849-788EC6023EBD}"/>
              </a:ext>
            </a:extLst>
          </p:cNvPr>
          <p:cNvSpPr txBox="1"/>
          <p:nvPr/>
        </p:nvSpPr>
        <p:spPr>
          <a:xfrm>
            <a:off x="1060347" y="5990809"/>
            <a:ext cx="6174842" cy="954107"/>
          </a:xfrm>
          <a:prstGeom prst="rect">
            <a:avLst/>
          </a:prstGeom>
          <a:noFill/>
        </p:spPr>
        <p:txBody>
          <a:bodyPr wrap="square">
            <a:spAutoFit/>
          </a:bodyPr>
          <a:lstStyle/>
          <a:p>
            <a:r>
              <a:rPr lang="en-US" sz="1400" dirty="0">
                <a:solidFill>
                  <a:schemeClr val="tx1"/>
                </a:solidFill>
                <a:latin typeface="+mj-lt"/>
              </a:rPr>
              <a:t>The transportation of the raw material from wherever it was to school may have been shipped or flown using harmful types of fuel that would damage the environment and unsustainable. Moreover, the distribution of my product would also use the same fuels.</a:t>
            </a:r>
          </a:p>
        </p:txBody>
      </p:sp>
      <p:sp>
        <p:nvSpPr>
          <p:cNvPr id="17" name="TextBox 16">
            <a:extLst>
              <a:ext uri="{FF2B5EF4-FFF2-40B4-BE49-F238E27FC236}">
                <a16:creationId xmlns:a16="http://schemas.microsoft.com/office/drawing/2014/main" id="{31FFB160-E9C4-AF47-F3BC-C7F5EA0E34AC}"/>
              </a:ext>
            </a:extLst>
          </p:cNvPr>
          <p:cNvSpPr txBox="1"/>
          <p:nvPr/>
        </p:nvSpPr>
        <p:spPr>
          <a:xfrm>
            <a:off x="3615597" y="101023"/>
            <a:ext cx="8538306" cy="738664"/>
          </a:xfrm>
          <a:prstGeom prst="rect">
            <a:avLst/>
          </a:prstGeom>
          <a:noFill/>
        </p:spPr>
        <p:txBody>
          <a:bodyPr wrap="square">
            <a:spAutoFit/>
          </a:bodyPr>
          <a:lstStyle/>
          <a:p>
            <a:r>
              <a:rPr lang="en-US" sz="1400" b="1" u="sng" dirty="0">
                <a:latin typeface="+mj-lt"/>
              </a:rPr>
              <a:t>Conclusion: </a:t>
            </a:r>
            <a:r>
              <a:rPr lang="en-US" sz="1400" dirty="0">
                <a:latin typeface="+mj-lt"/>
              </a:rPr>
              <a:t>In conclusion, my product is fully recyclable and sourced from ecofriendly organizations, however things such as transportation and electricity use is hard to control but unfortunately do negatively impact the environment.. Overall making my product a 6/10 in sustainability.</a:t>
            </a:r>
            <a:endParaRPr lang="en-US" sz="1400" b="1" u="sng" dirty="0">
              <a:solidFill>
                <a:schemeClr val="tx1"/>
              </a:solidFill>
              <a:latin typeface="+mj-lt"/>
            </a:endParaRPr>
          </a:p>
        </p:txBody>
      </p:sp>
      <p:sp>
        <p:nvSpPr>
          <p:cNvPr id="18" name="TextBox 17">
            <a:extLst>
              <a:ext uri="{FF2B5EF4-FFF2-40B4-BE49-F238E27FC236}">
                <a16:creationId xmlns:a16="http://schemas.microsoft.com/office/drawing/2014/main" id="{50D85357-443C-5108-D294-D2B14138E3D4}"/>
              </a:ext>
            </a:extLst>
          </p:cNvPr>
          <p:cNvSpPr txBox="1"/>
          <p:nvPr/>
        </p:nvSpPr>
        <p:spPr>
          <a:xfrm>
            <a:off x="0" y="1635798"/>
            <a:ext cx="4442460" cy="307777"/>
          </a:xfrm>
          <a:prstGeom prst="rect">
            <a:avLst/>
          </a:prstGeom>
          <a:noFill/>
        </p:spPr>
        <p:txBody>
          <a:bodyPr wrap="square">
            <a:spAutoFit/>
          </a:bodyPr>
          <a:lstStyle/>
          <a:p>
            <a:endParaRPr lang="en-US" sz="1400" dirty="0">
              <a:solidFill>
                <a:schemeClr val="tx1"/>
              </a:solidFill>
              <a:latin typeface="+mj-lt"/>
            </a:endParaRPr>
          </a:p>
        </p:txBody>
      </p:sp>
      <p:sp>
        <p:nvSpPr>
          <p:cNvPr id="19" name="TextBox 18">
            <a:extLst>
              <a:ext uri="{FF2B5EF4-FFF2-40B4-BE49-F238E27FC236}">
                <a16:creationId xmlns:a16="http://schemas.microsoft.com/office/drawing/2014/main" id="{E7FC6861-BD8D-DBF4-D11D-BECC466512CC}"/>
              </a:ext>
            </a:extLst>
          </p:cNvPr>
          <p:cNvSpPr txBox="1"/>
          <p:nvPr/>
        </p:nvSpPr>
        <p:spPr>
          <a:xfrm>
            <a:off x="868680" y="3906378"/>
            <a:ext cx="2766060" cy="1384995"/>
          </a:xfrm>
          <a:prstGeom prst="rect">
            <a:avLst/>
          </a:prstGeom>
          <a:noFill/>
        </p:spPr>
        <p:txBody>
          <a:bodyPr wrap="square">
            <a:spAutoFit/>
          </a:bodyPr>
          <a:lstStyle/>
          <a:p>
            <a:r>
              <a:rPr lang="en-US" sz="1400" dirty="0">
                <a:solidFill>
                  <a:schemeClr val="tx1"/>
                </a:solidFill>
                <a:latin typeface="+mj-lt"/>
              </a:rPr>
              <a:t>In terms of  impacts on the environment during use the effect is minimum other than possibly repainting which is an oil product therefor impacting the environment.</a:t>
            </a:r>
          </a:p>
        </p:txBody>
      </p:sp>
      <p:sp>
        <p:nvSpPr>
          <p:cNvPr id="20" name="TextBox 19">
            <a:extLst>
              <a:ext uri="{FF2B5EF4-FFF2-40B4-BE49-F238E27FC236}">
                <a16:creationId xmlns:a16="http://schemas.microsoft.com/office/drawing/2014/main" id="{54527580-4F5A-A076-8543-8B5EB79EFC69}"/>
              </a:ext>
            </a:extLst>
          </p:cNvPr>
          <p:cNvSpPr txBox="1"/>
          <p:nvPr/>
        </p:nvSpPr>
        <p:spPr>
          <a:xfrm>
            <a:off x="777241" y="1424940"/>
            <a:ext cx="2575560" cy="1600438"/>
          </a:xfrm>
          <a:prstGeom prst="rect">
            <a:avLst/>
          </a:prstGeom>
          <a:noFill/>
        </p:spPr>
        <p:txBody>
          <a:bodyPr wrap="square">
            <a:spAutoFit/>
          </a:bodyPr>
          <a:lstStyle/>
          <a:p>
            <a:r>
              <a:rPr lang="en-US" sz="1400" dirty="0">
                <a:solidFill>
                  <a:schemeClr val="tx1"/>
                </a:solidFill>
                <a:latin typeface="+mj-lt"/>
              </a:rPr>
              <a:t>My product is relatively simple to dissemble making it easy to split in order to begin recycling. This would make it easy for the customer to do meaning more would recycle. Overall, helping the environment majorly.</a:t>
            </a:r>
          </a:p>
        </p:txBody>
      </p:sp>
    </p:spTree>
    <p:extLst>
      <p:ext uri="{BB962C8B-B14F-4D97-AF65-F5344CB8AC3E}">
        <p14:creationId xmlns:p14="http://schemas.microsoft.com/office/powerpoint/2010/main" val="18958335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CC20382-FC9E-948F-1DE2-1019A9B05FA6}"/>
              </a:ext>
            </a:extLst>
          </p:cNvPr>
          <p:cNvSpPr/>
          <p:nvPr/>
        </p:nvSpPr>
        <p:spPr>
          <a:xfrm>
            <a:off x="0" y="87584"/>
            <a:ext cx="4347147" cy="397883"/>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2400" b="1" dirty="0">
                <a:solidFill>
                  <a:schemeClr val="tx1"/>
                </a:solidFill>
                <a:latin typeface="Congenial"/>
              </a:rPr>
              <a:t>Industrial Manufacturing </a:t>
            </a:r>
            <a:endParaRPr lang="en-US" sz="2000" b="1" dirty="0">
              <a:solidFill>
                <a:schemeClr val="tx1"/>
              </a:solidFill>
            </a:endParaRPr>
          </a:p>
        </p:txBody>
      </p:sp>
      <p:pic>
        <p:nvPicPr>
          <p:cNvPr id="5122" name="Picture 2" descr="Image result for cnc router">
            <a:extLst>
              <a:ext uri="{FF2B5EF4-FFF2-40B4-BE49-F238E27FC236}">
                <a16:creationId xmlns:a16="http://schemas.microsoft.com/office/drawing/2014/main" id="{8389BC2C-2AAE-45BE-98DD-17D04EDEEB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35" y="1064246"/>
            <a:ext cx="2094257" cy="146723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Image">
            <a:extLst>
              <a:ext uri="{FF2B5EF4-FFF2-40B4-BE49-F238E27FC236}">
                <a16:creationId xmlns:a16="http://schemas.microsoft.com/office/drawing/2014/main" id="{5B331E67-731E-752C-DE3A-3EA2D242C5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7852" y="945806"/>
            <a:ext cx="1373564" cy="183141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3570C124-466F-D758-A064-EC608AE47ADC}"/>
              </a:ext>
            </a:extLst>
          </p:cNvPr>
          <p:cNvPicPr>
            <a:picLocks noChangeAspect="1"/>
          </p:cNvPicPr>
          <p:nvPr/>
        </p:nvPicPr>
        <p:blipFill>
          <a:blip r:embed="rId4"/>
          <a:srcRect r="6940"/>
          <a:stretch/>
        </p:blipFill>
        <p:spPr>
          <a:xfrm>
            <a:off x="5088095" y="3429000"/>
            <a:ext cx="1493073" cy="3231082"/>
          </a:xfrm>
          <a:prstGeom prst="rect">
            <a:avLst/>
          </a:prstGeom>
        </p:spPr>
      </p:pic>
      <p:pic>
        <p:nvPicPr>
          <p:cNvPr id="5126" name="Picture 6" descr="Image result for injection molding">
            <a:extLst>
              <a:ext uri="{FF2B5EF4-FFF2-40B4-BE49-F238E27FC236}">
                <a16:creationId xmlns:a16="http://schemas.microsoft.com/office/drawing/2014/main" id="{100374F8-B147-050D-6077-E393491C5B2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10" y="4264499"/>
            <a:ext cx="3362118" cy="148641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Image result for 3d printing manufacturing line">
            <a:extLst>
              <a:ext uri="{FF2B5EF4-FFF2-40B4-BE49-F238E27FC236}">
                <a16:creationId xmlns:a16="http://schemas.microsoft.com/office/drawing/2014/main" id="{73C711B4-1685-B354-AB1A-9769220A2FF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82398" y="506407"/>
            <a:ext cx="3330815" cy="1934021"/>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a:extLst>
              <a:ext uri="{FF2B5EF4-FFF2-40B4-BE49-F238E27FC236}">
                <a16:creationId xmlns:a16="http://schemas.microsoft.com/office/drawing/2014/main" id="{FBABFB4A-731B-8289-28CF-4082C7340DE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39921" y="1525663"/>
            <a:ext cx="2180515" cy="127244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Rounded Corners 6">
            <a:extLst>
              <a:ext uri="{FF2B5EF4-FFF2-40B4-BE49-F238E27FC236}">
                <a16:creationId xmlns:a16="http://schemas.microsoft.com/office/drawing/2014/main" id="{82AF35F3-DFEC-E7BB-76BC-F391D4C8CB86}"/>
              </a:ext>
            </a:extLst>
          </p:cNvPr>
          <p:cNvSpPr/>
          <p:nvPr/>
        </p:nvSpPr>
        <p:spPr>
          <a:xfrm>
            <a:off x="1873170" y="618966"/>
            <a:ext cx="1739590" cy="311781"/>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400" b="1" dirty="0">
                <a:solidFill>
                  <a:schemeClr val="tx1"/>
                </a:solidFill>
              </a:rPr>
              <a:t>CNC Router</a:t>
            </a:r>
          </a:p>
        </p:txBody>
      </p:sp>
      <p:sp>
        <p:nvSpPr>
          <p:cNvPr id="8" name="Rectangle: Rounded Corners 7">
            <a:extLst>
              <a:ext uri="{FF2B5EF4-FFF2-40B4-BE49-F238E27FC236}">
                <a16:creationId xmlns:a16="http://schemas.microsoft.com/office/drawing/2014/main" id="{A69EA432-F578-941B-AE37-13FA8B696A33}"/>
              </a:ext>
            </a:extLst>
          </p:cNvPr>
          <p:cNvSpPr/>
          <p:nvPr/>
        </p:nvSpPr>
        <p:spPr>
          <a:xfrm>
            <a:off x="4539697" y="109824"/>
            <a:ext cx="2406205" cy="311781"/>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400" b="1" dirty="0">
                <a:solidFill>
                  <a:schemeClr val="tx1"/>
                </a:solidFill>
              </a:rPr>
              <a:t>Plastic Extrusion Molding</a:t>
            </a:r>
          </a:p>
        </p:txBody>
      </p:sp>
      <p:sp>
        <p:nvSpPr>
          <p:cNvPr id="9" name="Rectangle: Rounded Corners 8">
            <a:extLst>
              <a:ext uri="{FF2B5EF4-FFF2-40B4-BE49-F238E27FC236}">
                <a16:creationId xmlns:a16="http://schemas.microsoft.com/office/drawing/2014/main" id="{9BC4576A-E555-27BA-55AC-903B8884EF37}"/>
              </a:ext>
            </a:extLst>
          </p:cNvPr>
          <p:cNvSpPr/>
          <p:nvPr/>
        </p:nvSpPr>
        <p:spPr>
          <a:xfrm>
            <a:off x="7748401" y="173686"/>
            <a:ext cx="1739590" cy="311781"/>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400" b="1" dirty="0">
                <a:solidFill>
                  <a:schemeClr val="tx1"/>
                </a:solidFill>
              </a:rPr>
              <a:t>3D Printing</a:t>
            </a:r>
          </a:p>
        </p:txBody>
      </p:sp>
      <p:sp>
        <p:nvSpPr>
          <p:cNvPr id="10" name="Rectangle: Rounded Corners 9">
            <a:extLst>
              <a:ext uri="{FF2B5EF4-FFF2-40B4-BE49-F238E27FC236}">
                <a16:creationId xmlns:a16="http://schemas.microsoft.com/office/drawing/2014/main" id="{B3375330-7A00-1E24-F734-B765E2E06DB0}"/>
              </a:ext>
            </a:extLst>
          </p:cNvPr>
          <p:cNvSpPr/>
          <p:nvPr/>
        </p:nvSpPr>
        <p:spPr>
          <a:xfrm>
            <a:off x="527086" y="3819219"/>
            <a:ext cx="2337548" cy="311781"/>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400" b="1" dirty="0">
                <a:solidFill>
                  <a:schemeClr val="tx1"/>
                </a:solidFill>
              </a:rPr>
              <a:t>Plastic Injection Molding</a:t>
            </a:r>
          </a:p>
        </p:txBody>
      </p:sp>
      <p:sp>
        <p:nvSpPr>
          <p:cNvPr id="11" name="Rectangle: Rounded Corners 10">
            <a:extLst>
              <a:ext uri="{FF2B5EF4-FFF2-40B4-BE49-F238E27FC236}">
                <a16:creationId xmlns:a16="http://schemas.microsoft.com/office/drawing/2014/main" id="{84DFC73B-AD87-A7CE-25AF-DDF75DA6FED3}"/>
              </a:ext>
            </a:extLst>
          </p:cNvPr>
          <p:cNvSpPr/>
          <p:nvPr/>
        </p:nvSpPr>
        <p:spPr>
          <a:xfrm>
            <a:off x="6945902" y="3339959"/>
            <a:ext cx="2284038" cy="311781"/>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400" b="1" dirty="0">
                <a:solidFill>
                  <a:schemeClr val="tx1"/>
                </a:solidFill>
              </a:rPr>
              <a:t>Blow Molding</a:t>
            </a:r>
          </a:p>
        </p:txBody>
      </p:sp>
      <p:pic>
        <p:nvPicPr>
          <p:cNvPr id="5134" name="Picture 14">
            <a:extLst>
              <a:ext uri="{FF2B5EF4-FFF2-40B4-BE49-F238E27FC236}">
                <a16:creationId xmlns:a16="http://schemas.microsoft.com/office/drawing/2014/main" id="{3B42F9B7-79DD-7122-E837-8493334B3CF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18196" y="4774887"/>
            <a:ext cx="3470302" cy="1952045"/>
          </a:xfrm>
          <a:prstGeom prst="rect">
            <a:avLst/>
          </a:prstGeom>
          <a:noFill/>
          <a:extLst>
            <a:ext uri="{909E8E84-426E-40DD-AFC4-6F175D3DCCD1}">
              <a14:hiddenFill xmlns:a14="http://schemas.microsoft.com/office/drawing/2010/main">
                <a:solidFill>
                  <a:srgbClr val="FFFFFF"/>
                </a:solidFill>
              </a14:hiddenFill>
            </a:ext>
          </a:extLst>
        </p:spPr>
      </p:pic>
      <p:pic>
        <p:nvPicPr>
          <p:cNvPr id="5136" name="Picture 16">
            <a:extLst>
              <a:ext uri="{FF2B5EF4-FFF2-40B4-BE49-F238E27FC236}">
                <a16:creationId xmlns:a16="http://schemas.microsoft.com/office/drawing/2014/main" id="{D608B310-0A7B-97A2-090C-898A729403C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594674" y="3284241"/>
            <a:ext cx="2493824" cy="1399595"/>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Arrow Connector 12">
            <a:extLst>
              <a:ext uri="{FF2B5EF4-FFF2-40B4-BE49-F238E27FC236}">
                <a16:creationId xmlns:a16="http://schemas.microsoft.com/office/drawing/2014/main" id="{73399099-0A8B-3874-41B8-5908AED32EA4}"/>
              </a:ext>
            </a:extLst>
          </p:cNvPr>
          <p:cNvCxnSpPr/>
          <p:nvPr/>
        </p:nvCxnSpPr>
        <p:spPr>
          <a:xfrm>
            <a:off x="3681454" y="1001864"/>
            <a:ext cx="1948069" cy="242713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4" name="Straight Arrow Connector 13">
            <a:extLst>
              <a:ext uri="{FF2B5EF4-FFF2-40B4-BE49-F238E27FC236}">
                <a16:creationId xmlns:a16="http://schemas.microsoft.com/office/drawing/2014/main" id="{852F481A-80A0-0FE2-D1A7-65521A17169E}"/>
              </a:ext>
            </a:extLst>
          </p:cNvPr>
          <p:cNvCxnSpPr>
            <a:cxnSpLocks/>
          </p:cNvCxnSpPr>
          <p:nvPr/>
        </p:nvCxnSpPr>
        <p:spPr>
          <a:xfrm>
            <a:off x="2905556" y="4059888"/>
            <a:ext cx="2286646" cy="201490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6" name="Straight Arrow Connector 15">
            <a:extLst>
              <a:ext uri="{FF2B5EF4-FFF2-40B4-BE49-F238E27FC236}">
                <a16:creationId xmlns:a16="http://schemas.microsoft.com/office/drawing/2014/main" id="{1F6C487B-D095-E5F8-B7DC-D389BD05BB77}"/>
              </a:ext>
            </a:extLst>
          </p:cNvPr>
          <p:cNvCxnSpPr>
            <a:cxnSpLocks/>
          </p:cNvCxnSpPr>
          <p:nvPr/>
        </p:nvCxnSpPr>
        <p:spPr>
          <a:xfrm flipH="1">
            <a:off x="5939624" y="513634"/>
            <a:ext cx="1742118" cy="416637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9" name="Straight Arrow Connector 18">
            <a:extLst>
              <a:ext uri="{FF2B5EF4-FFF2-40B4-BE49-F238E27FC236}">
                <a16:creationId xmlns:a16="http://schemas.microsoft.com/office/drawing/2014/main" id="{748726FD-7465-7FF4-BE76-BAD8488FDB24}"/>
              </a:ext>
            </a:extLst>
          </p:cNvPr>
          <p:cNvCxnSpPr>
            <a:cxnSpLocks/>
          </p:cNvCxnSpPr>
          <p:nvPr/>
        </p:nvCxnSpPr>
        <p:spPr>
          <a:xfrm flipH="1">
            <a:off x="6075120" y="3651740"/>
            <a:ext cx="924680" cy="133567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2" name="Straight Arrow Connector 21">
            <a:extLst>
              <a:ext uri="{FF2B5EF4-FFF2-40B4-BE49-F238E27FC236}">
                <a16:creationId xmlns:a16="http://schemas.microsoft.com/office/drawing/2014/main" id="{6D305FDA-2E2A-AF40-7F9A-BF856B628365}"/>
              </a:ext>
            </a:extLst>
          </p:cNvPr>
          <p:cNvCxnSpPr>
            <a:cxnSpLocks/>
          </p:cNvCxnSpPr>
          <p:nvPr/>
        </p:nvCxnSpPr>
        <p:spPr>
          <a:xfrm flipH="1">
            <a:off x="5768810" y="2752208"/>
            <a:ext cx="238757" cy="125705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4" name="Rectangle: Rounded Corners 23">
            <a:extLst>
              <a:ext uri="{FF2B5EF4-FFF2-40B4-BE49-F238E27FC236}">
                <a16:creationId xmlns:a16="http://schemas.microsoft.com/office/drawing/2014/main" id="{2530CE89-3FD9-C01A-EC0D-C7E5C537CB63}"/>
              </a:ext>
            </a:extLst>
          </p:cNvPr>
          <p:cNvSpPr/>
          <p:nvPr/>
        </p:nvSpPr>
        <p:spPr>
          <a:xfrm>
            <a:off x="50710" y="2839736"/>
            <a:ext cx="3889092" cy="958250"/>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200" dirty="0">
                <a:solidFill>
                  <a:schemeClr val="tx1"/>
                </a:solidFill>
                <a:latin typeface="+mj-lt"/>
              </a:rPr>
              <a:t>The CNC router is best suited to print out the frame as it is able to cut out thick pieces of wood in the desired shape perfectly and doesn’t leave any burn marks on the wood itself.</a:t>
            </a:r>
          </a:p>
        </p:txBody>
      </p:sp>
      <p:sp>
        <p:nvSpPr>
          <p:cNvPr id="25" name="Rectangle: Rounded Corners 24">
            <a:extLst>
              <a:ext uri="{FF2B5EF4-FFF2-40B4-BE49-F238E27FC236}">
                <a16:creationId xmlns:a16="http://schemas.microsoft.com/office/drawing/2014/main" id="{C723F590-B69D-1786-7881-EC6AAD23C31C}"/>
              </a:ext>
            </a:extLst>
          </p:cNvPr>
          <p:cNvSpPr/>
          <p:nvPr/>
        </p:nvSpPr>
        <p:spPr>
          <a:xfrm>
            <a:off x="10665" y="5856136"/>
            <a:ext cx="3889092" cy="958250"/>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200" dirty="0">
                <a:solidFill>
                  <a:schemeClr val="tx1"/>
                </a:solidFill>
                <a:latin typeface="+mj-lt"/>
              </a:rPr>
              <a:t>Plastic injection molding is the perfect way to make my bottom storage box as it is quick, effective and is consistent with the shape of the box and will save me a lot of time.</a:t>
            </a:r>
          </a:p>
        </p:txBody>
      </p:sp>
      <p:sp>
        <p:nvSpPr>
          <p:cNvPr id="26" name="Rectangle: Rounded Corners 25">
            <a:extLst>
              <a:ext uri="{FF2B5EF4-FFF2-40B4-BE49-F238E27FC236}">
                <a16:creationId xmlns:a16="http://schemas.microsoft.com/office/drawing/2014/main" id="{A9236973-B540-BAE0-11BA-F2623EAC7B65}"/>
              </a:ext>
            </a:extLst>
          </p:cNvPr>
          <p:cNvSpPr/>
          <p:nvPr/>
        </p:nvSpPr>
        <p:spPr>
          <a:xfrm>
            <a:off x="7570546" y="2531479"/>
            <a:ext cx="4432789" cy="687527"/>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200" dirty="0">
                <a:solidFill>
                  <a:schemeClr val="tx1"/>
                </a:solidFill>
                <a:latin typeface="+mj-lt"/>
              </a:rPr>
              <a:t>I used 3D printing a lot in my manufacturing diary which worked perfectly for me and I believe it will work just as well on an industrial scale for the hoop, caps and support bars.</a:t>
            </a:r>
          </a:p>
        </p:txBody>
      </p:sp>
      <p:sp>
        <p:nvSpPr>
          <p:cNvPr id="27" name="Rectangle: Rounded Corners 26">
            <a:extLst>
              <a:ext uri="{FF2B5EF4-FFF2-40B4-BE49-F238E27FC236}">
                <a16:creationId xmlns:a16="http://schemas.microsoft.com/office/drawing/2014/main" id="{4EAF5690-8FD8-AEA8-75B3-CF841955D97E}"/>
              </a:ext>
            </a:extLst>
          </p:cNvPr>
          <p:cNvSpPr/>
          <p:nvPr/>
        </p:nvSpPr>
        <p:spPr>
          <a:xfrm>
            <a:off x="6636581" y="4233076"/>
            <a:ext cx="1981615" cy="2421936"/>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200" dirty="0">
                <a:solidFill>
                  <a:schemeClr val="tx1"/>
                </a:solidFill>
                <a:latin typeface="+mj-lt"/>
              </a:rPr>
              <a:t>Extrusion blow molding can be used to make the cups. This would be perfect as it would be a quick and effective way of making a cup shape with space in the middle for storage. It is also compatible for plastics which is the material I want to use and therefor makes it extremely suitable.</a:t>
            </a:r>
          </a:p>
        </p:txBody>
      </p:sp>
      <p:sp>
        <p:nvSpPr>
          <p:cNvPr id="28" name="Rectangle: Rounded Corners 27">
            <a:extLst>
              <a:ext uri="{FF2B5EF4-FFF2-40B4-BE49-F238E27FC236}">
                <a16:creationId xmlns:a16="http://schemas.microsoft.com/office/drawing/2014/main" id="{3802B033-2B09-E88B-684A-BB9A84C575F7}"/>
              </a:ext>
            </a:extLst>
          </p:cNvPr>
          <p:cNvSpPr/>
          <p:nvPr/>
        </p:nvSpPr>
        <p:spPr>
          <a:xfrm>
            <a:off x="4328039" y="513304"/>
            <a:ext cx="2764524" cy="846585"/>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1200" dirty="0">
                <a:solidFill>
                  <a:schemeClr val="tx1"/>
                </a:solidFill>
                <a:latin typeface="+mj-lt"/>
              </a:rPr>
              <a:t>Plastic extrusion molding is a very fast and efficient way of making my new improvement, the speaker holder as it is a constant shape made of plastic.</a:t>
            </a:r>
          </a:p>
        </p:txBody>
      </p:sp>
    </p:spTree>
    <p:extLst>
      <p:ext uri="{BB962C8B-B14F-4D97-AF65-F5344CB8AC3E}">
        <p14:creationId xmlns:p14="http://schemas.microsoft.com/office/powerpoint/2010/main" val="35591638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05E57-22B8-88AA-550D-7D70E0398FD8}"/>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9DE6E28-F256-1F8D-7916-07303DC67D76}"/>
              </a:ext>
            </a:extLst>
          </p:cNvPr>
          <p:cNvSpPr/>
          <p:nvPr/>
        </p:nvSpPr>
        <p:spPr>
          <a:xfrm>
            <a:off x="1" y="87584"/>
            <a:ext cx="3418442" cy="397883"/>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sz="2400" b="1" dirty="0">
                <a:solidFill>
                  <a:schemeClr val="tx1"/>
                </a:solidFill>
                <a:latin typeface="Congenial"/>
              </a:rPr>
              <a:t>Final Product Photos</a:t>
            </a:r>
            <a:endParaRPr lang="en-US" sz="2000" b="1" dirty="0">
              <a:solidFill>
                <a:schemeClr val="tx1"/>
              </a:solidFill>
            </a:endParaRPr>
          </a:p>
        </p:txBody>
      </p:sp>
      <p:pic>
        <p:nvPicPr>
          <p:cNvPr id="1028" name="Picture 4" descr="Image">
            <a:extLst>
              <a:ext uri="{FF2B5EF4-FFF2-40B4-BE49-F238E27FC236}">
                <a16:creationId xmlns:a16="http://schemas.microsoft.com/office/drawing/2014/main" id="{621FD199-A89A-0F6C-6A5E-8BE0E0A338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456" t="22697" r="15429" b="24518"/>
          <a:stretch/>
        </p:blipFill>
        <p:spPr bwMode="auto">
          <a:xfrm>
            <a:off x="4764019" y="637565"/>
            <a:ext cx="2441465" cy="2906734"/>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Image">
            <a:extLst>
              <a:ext uri="{FF2B5EF4-FFF2-40B4-BE49-F238E27FC236}">
                <a16:creationId xmlns:a16="http://schemas.microsoft.com/office/drawing/2014/main" id="{C01663FA-BBF9-A377-6019-C925EE31A8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66" y="587739"/>
            <a:ext cx="2217420" cy="2956560"/>
          </a:xfrm>
          <a:prstGeom prst="rect">
            <a:avLst/>
          </a:prstGeom>
          <a:noFill/>
          <a:extLst>
            <a:ext uri="{909E8E84-426E-40DD-AFC4-6F175D3DCCD1}">
              <a14:hiddenFill xmlns:a14="http://schemas.microsoft.com/office/drawing/2010/main">
                <a:solidFill>
                  <a:srgbClr val="FFFFFF"/>
                </a:solidFill>
              </a14:hiddenFill>
            </a:ext>
          </a:extLst>
        </p:spPr>
      </p:pic>
      <p:pic>
        <p:nvPicPr>
          <p:cNvPr id="1045" name="Picture 21" descr="Image">
            <a:extLst>
              <a:ext uri="{FF2B5EF4-FFF2-40B4-BE49-F238E27FC236}">
                <a16:creationId xmlns:a16="http://schemas.microsoft.com/office/drawing/2014/main" id="{B036462F-44AC-3B1A-B32C-AA7C0AF4F4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96922" y="587738"/>
            <a:ext cx="1736610" cy="2315481"/>
          </a:xfrm>
          <a:prstGeom prst="rect">
            <a:avLst/>
          </a:prstGeom>
          <a:noFill/>
          <a:extLst>
            <a:ext uri="{909E8E84-426E-40DD-AFC4-6F175D3DCCD1}">
              <a14:hiddenFill xmlns:a14="http://schemas.microsoft.com/office/drawing/2010/main">
                <a:solidFill>
                  <a:srgbClr val="FFFFFF"/>
                </a:solidFill>
              </a14:hiddenFill>
            </a:ext>
          </a:extLst>
        </p:spPr>
      </p:pic>
      <p:pic>
        <p:nvPicPr>
          <p:cNvPr id="1049" name="Picture 25" descr="Image">
            <a:extLst>
              <a:ext uri="{FF2B5EF4-FFF2-40B4-BE49-F238E27FC236}">
                <a16:creationId xmlns:a16="http://schemas.microsoft.com/office/drawing/2014/main" id="{FDF9B79D-A7C2-8C97-E211-0F1E6B87400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19919" y="3888239"/>
            <a:ext cx="2070266" cy="281597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5" descr="Image">
            <a:extLst>
              <a:ext uri="{FF2B5EF4-FFF2-40B4-BE49-F238E27FC236}">
                <a16:creationId xmlns:a16="http://schemas.microsoft.com/office/drawing/2014/main" id="{B7CDCA2F-C1C6-529A-13FD-11BF1A276D0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85153" y="3667643"/>
            <a:ext cx="2356245" cy="3036575"/>
          </a:xfrm>
          <a:prstGeom prst="rect">
            <a:avLst/>
          </a:prstGeom>
          <a:noFill/>
          <a:extLst>
            <a:ext uri="{909E8E84-426E-40DD-AFC4-6F175D3DCCD1}">
              <a14:hiddenFill xmlns:a14="http://schemas.microsoft.com/office/drawing/2010/main">
                <a:solidFill>
                  <a:srgbClr val="FFFFFF"/>
                </a:solidFill>
              </a14:hiddenFill>
            </a:ext>
          </a:extLst>
        </p:spPr>
      </p:pic>
      <p:pic>
        <p:nvPicPr>
          <p:cNvPr id="1053" name="Picture 29" descr="Image">
            <a:extLst>
              <a:ext uri="{FF2B5EF4-FFF2-40B4-BE49-F238E27FC236}">
                <a16:creationId xmlns:a16="http://schemas.microsoft.com/office/drawing/2014/main" id="{DB5C9E84-D432-BD71-15FB-92B237105EE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5672" r="25020"/>
          <a:stretch/>
        </p:blipFill>
        <p:spPr bwMode="auto">
          <a:xfrm>
            <a:off x="7296751" y="4569066"/>
            <a:ext cx="1736610" cy="2196060"/>
          </a:xfrm>
          <a:prstGeom prst="rect">
            <a:avLst/>
          </a:prstGeom>
          <a:noFill/>
          <a:extLst>
            <a:ext uri="{909E8E84-426E-40DD-AFC4-6F175D3DCCD1}">
              <a14:hiddenFill xmlns:a14="http://schemas.microsoft.com/office/drawing/2010/main">
                <a:solidFill>
                  <a:srgbClr val="FFFFFF"/>
                </a:solidFill>
              </a14:hiddenFill>
            </a:ext>
          </a:extLst>
        </p:spPr>
      </p:pic>
      <p:pic>
        <p:nvPicPr>
          <p:cNvPr id="1055" name="Picture 31" descr="Image">
            <a:extLst>
              <a:ext uri="{FF2B5EF4-FFF2-40B4-BE49-F238E27FC236}">
                <a16:creationId xmlns:a16="http://schemas.microsoft.com/office/drawing/2014/main" id="{F5244672-4F25-654E-CAA6-AA1376773F9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666" y="3667643"/>
            <a:ext cx="2277432" cy="3036576"/>
          </a:xfrm>
          <a:prstGeom prst="rect">
            <a:avLst/>
          </a:prstGeom>
          <a:noFill/>
          <a:extLst>
            <a:ext uri="{909E8E84-426E-40DD-AFC4-6F175D3DCCD1}">
              <a14:hiddenFill xmlns:a14="http://schemas.microsoft.com/office/drawing/2010/main">
                <a:solidFill>
                  <a:srgbClr val="FFFFFF"/>
                </a:solidFill>
              </a14:hiddenFill>
            </a:ext>
          </a:extLst>
        </p:spPr>
      </p:pic>
      <p:pic>
        <p:nvPicPr>
          <p:cNvPr id="1059" name="Picture 35">
            <a:extLst>
              <a:ext uri="{FF2B5EF4-FFF2-40B4-BE49-F238E27FC236}">
                <a16:creationId xmlns:a16="http://schemas.microsoft.com/office/drawing/2014/main" id="{599475BB-E12D-6F16-DEDE-64FF28DF663E}"/>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4862" t="7391" r="31913" b="36261"/>
          <a:stretch/>
        </p:blipFill>
        <p:spPr bwMode="auto">
          <a:xfrm>
            <a:off x="7296751" y="3046711"/>
            <a:ext cx="1736610" cy="137886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9D65FA1E-584A-603E-B46B-052A3985EF89}"/>
              </a:ext>
            </a:extLst>
          </p:cNvPr>
          <p:cNvPicPr>
            <a:picLocks noChangeAspect="1"/>
          </p:cNvPicPr>
          <p:nvPr/>
        </p:nvPicPr>
        <p:blipFill>
          <a:blip r:embed="rId10"/>
          <a:srcRect l="10548" r="18864"/>
          <a:stretch/>
        </p:blipFill>
        <p:spPr>
          <a:xfrm>
            <a:off x="9096445" y="587738"/>
            <a:ext cx="3271573" cy="6179685"/>
          </a:xfrm>
          <a:prstGeom prst="rect">
            <a:avLst/>
          </a:prstGeom>
        </p:spPr>
      </p:pic>
      <p:pic>
        <p:nvPicPr>
          <p:cNvPr id="9" name="Picture 8">
            <a:extLst>
              <a:ext uri="{FF2B5EF4-FFF2-40B4-BE49-F238E27FC236}">
                <a16:creationId xmlns:a16="http://schemas.microsoft.com/office/drawing/2014/main" id="{AB5BD34A-CB88-D3B1-7716-C2F977431CD8}"/>
              </a:ext>
            </a:extLst>
          </p:cNvPr>
          <p:cNvPicPr>
            <a:picLocks noChangeAspect="1"/>
          </p:cNvPicPr>
          <p:nvPr/>
        </p:nvPicPr>
        <p:blipFill>
          <a:blip r:embed="rId11"/>
          <a:stretch>
            <a:fillRect/>
          </a:stretch>
        </p:blipFill>
        <p:spPr>
          <a:xfrm>
            <a:off x="2400011" y="637564"/>
            <a:ext cx="2217420" cy="3098578"/>
          </a:xfrm>
          <a:prstGeom prst="rect">
            <a:avLst/>
          </a:prstGeom>
        </p:spPr>
      </p:pic>
    </p:spTree>
    <p:extLst>
      <p:ext uri="{BB962C8B-B14F-4D97-AF65-F5344CB8AC3E}">
        <p14:creationId xmlns:p14="http://schemas.microsoft.com/office/powerpoint/2010/main" val="1916464133"/>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443636c0-96a8-41ef-a20f-6905de99349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4EF4F9B196F734898185FC0E5F5BC05" ma:contentTypeVersion="17" ma:contentTypeDescription="Create a new document." ma:contentTypeScope="" ma:versionID="13f326885980c846a157924c5ed64ccc">
  <xsd:schema xmlns:xsd="http://www.w3.org/2001/XMLSchema" xmlns:xs="http://www.w3.org/2001/XMLSchema" xmlns:p="http://schemas.microsoft.com/office/2006/metadata/properties" xmlns:ns3="e47a5df5-c996-4f7a-b510-9867e298a042" xmlns:ns4="443636c0-96a8-41ef-a20f-6905de993499" targetNamespace="http://schemas.microsoft.com/office/2006/metadata/properties" ma:root="true" ma:fieldsID="92567ec41af1bd4e5ba35ff74a3f0b39" ns3:_="" ns4:_="">
    <xsd:import namespace="e47a5df5-c996-4f7a-b510-9867e298a042"/>
    <xsd:import namespace="443636c0-96a8-41ef-a20f-6905de993499"/>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KeyPoints" minOccurs="0"/>
                <xsd:element ref="ns4:MediaServiceKeyPoints" minOccurs="0"/>
                <xsd:element ref="ns4:MediaServiceAutoTags" minOccurs="0"/>
                <xsd:element ref="ns4:MediaServiceGenerationTime" minOccurs="0"/>
                <xsd:element ref="ns4:MediaServiceEventHashCode" minOccurs="0"/>
                <xsd:element ref="ns4:MediaLengthInSeconds" minOccurs="0"/>
                <xsd:element ref="ns4:_activity" minOccurs="0"/>
                <xsd:element ref="ns4:MediaServiceOCR"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7a5df5-c996-4f7a-b510-9867e298a04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43636c0-96a8-41ef-a20f-6905de993499"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_activity" ma:index="20" nillable="true" ma:displayName="_activity" ma:hidden="true" ma:internalName="_activity">
      <xsd:simpleType>
        <xsd:restriction base="dms:Note"/>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AEF960F-6098-46A8-AA46-DEBB7069EF1A}">
  <ds:schemaRefs>
    <ds:schemaRef ds:uri="http://schemas.microsoft.com/sharepoint/v3/contenttype/forms"/>
  </ds:schemaRefs>
</ds:datastoreItem>
</file>

<file path=customXml/itemProps2.xml><?xml version="1.0" encoding="utf-8"?>
<ds:datastoreItem xmlns:ds="http://schemas.openxmlformats.org/officeDocument/2006/customXml" ds:itemID="{1F04F10C-B49E-4114-A0F2-D06082C9B7C3}">
  <ds:schemaRefs>
    <ds:schemaRef ds:uri="http://schemas.microsoft.com/office/2006/metadata/properties"/>
    <ds:schemaRef ds:uri="http://www.w3.org/2000/xmlns/"/>
    <ds:schemaRef ds:uri="443636c0-96a8-41ef-a20f-6905de993499"/>
    <ds:schemaRef ds:uri="http://www.w3.org/2001/XMLSchema-instance"/>
  </ds:schemaRefs>
</ds:datastoreItem>
</file>

<file path=customXml/itemProps3.xml><?xml version="1.0" encoding="utf-8"?>
<ds:datastoreItem xmlns:ds="http://schemas.openxmlformats.org/officeDocument/2006/customXml" ds:itemID="{71B24152-5DD6-4579-8C2D-89BF756E080A}">
  <ds:schemaRefs>
    <ds:schemaRef ds:uri="http://schemas.microsoft.com/office/2006/metadata/contentType"/>
    <ds:schemaRef ds:uri="http://schemas.microsoft.com/office/2006/metadata/properties/metaAttributes"/>
    <ds:schemaRef ds:uri="http://www.w3.org/2000/xmlns/"/>
    <ds:schemaRef ds:uri="http://www.w3.org/2001/XMLSchema"/>
    <ds:schemaRef ds:uri="e47a5df5-c996-4f7a-b510-9867e298a042"/>
    <ds:schemaRef ds:uri="443636c0-96a8-41ef-a20f-6905de993499"/>
  </ds:schemaRefs>
</ds:datastoreItem>
</file>

<file path=docProps/app.xml><?xml version="1.0" encoding="utf-8"?>
<Properties xmlns="http://schemas.openxmlformats.org/officeDocument/2006/extended-properties" xmlns:vt="http://schemas.openxmlformats.org/officeDocument/2006/docPropsVTypes">
  <Template/>
  <TotalTime>98972</TotalTime>
  <Words>19005</Words>
  <Application>Microsoft Office PowerPoint</Application>
  <PresentationFormat>Widescreen</PresentationFormat>
  <Paragraphs>1424</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Crop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Sultan Al-Farhan</dc:creator>
  <cp:lastModifiedBy>Sultan Al-Farhan</cp:lastModifiedBy>
  <cp:revision>547</cp:revision>
  <dcterms:created xsi:type="dcterms:W3CDTF">2023-09-21T07:42:00Z</dcterms:created>
  <dcterms:modified xsi:type="dcterms:W3CDTF">2025-04-21T11:23:16Z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0x01010084EF4F9B196F734898185FC0E5F5BC05</vt:lpwstr>
  </property>
</Properties>
</file>